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525" autoAdjust="0"/>
  </p:normalViewPr>
  <p:slideViewPr>
    <p:cSldViewPr>
      <p:cViewPr varScale="1">
        <p:scale>
          <a:sx n="69" d="100"/>
          <a:sy n="69" d="100"/>
        </p:scale>
        <p:origin x="135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10C134-1E9F-4345-825E-490816A5D846}" type="datetimeFigureOut">
              <a:rPr lang="en-US" smtClean="0"/>
              <a:t>10/20/2017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398D5B-FD1A-4215-9119-FFAD93BB68A1}" type="slidenum">
              <a:rPr lang="en-US" smtClean="0"/>
              <a:t>‹#›</a:t>
            </a:fld>
            <a:endParaRPr lang="en-US"/>
          </a:p>
        </p:txBody>
      </p:sp>
    </p:spTree>
    <p:extLst>
      <p:ext uri="{BB962C8B-B14F-4D97-AF65-F5344CB8AC3E}">
        <p14:creationId xmlns:p14="http://schemas.microsoft.com/office/powerpoint/2010/main" val="2373228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388299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4082148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347808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444257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833099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2321378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8041099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506397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2062147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111685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28764076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24306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4033587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595163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055184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859334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204120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1578076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tr-TR" sz="1200" baseline="0" noProof="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val="3035676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Asıl başlık stilini düzenlemek için tıklayın</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09FDB0C2-1F3D-4594-BC97-D21C5CE96C4E}" type="datetimeFigureOut">
              <a:rPr lang="en-US">
                <a:solidFill>
                  <a:prstClr val="black">
                    <a:tint val="75000"/>
                  </a:prstClr>
                </a:solidFill>
              </a:rPr>
              <a:pPr/>
              <a:t>10/20/2017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A5C28-A9AF-48F7-A492-117CD84F551A}" type="slidenum">
              <a:rPr lang="en-US">
                <a:solidFill>
                  <a:prstClr val="black">
                    <a:tint val="75000"/>
                  </a:prstClr>
                </a:solidFill>
              </a:rPr>
              <a:pPr/>
              <a:t>‹#›</a:t>
            </a:fld>
            <a:endParaRPr lang="en-US" dirty="0">
              <a:solidFill>
                <a:prstClr val="black">
                  <a:tint val="75000"/>
                </a:prstClr>
              </a:solidFill>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FDB0C2-1F3D-4594-BC97-D21C5CE96C4E}" type="datetimeFigureOut">
              <a:rPr lang="en-US" smtClean="0">
                <a:solidFill>
                  <a:prstClr val="black">
                    <a:tint val="75000"/>
                  </a:prstClr>
                </a:solidFill>
              </a:rPr>
              <a:pPr/>
              <a:t>10/20/2017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48A5C28-A9AF-48F7-A492-117CD84F551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009262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FDB0C2-1F3D-4594-BC97-D21C5CE96C4E}" type="datetimeFigureOut">
              <a:rPr lang="en-US">
                <a:solidFill>
                  <a:prstClr val="black">
                    <a:tint val="75000"/>
                  </a:prstClr>
                </a:solidFill>
              </a:rPr>
              <a:pPr/>
              <a:t>10/20/2017</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A5C28-A9AF-48F7-A492-117CD84F551A}"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20159511"/>
      </p:ext>
    </p:extLst>
  </p:cSld>
  <p:clrMap bg1="dk1" tx1="lt1" bg2="dk2" tx2="lt2" accent1="accent1" accent2="accent2" accent3="accent3" accent4="accent4" accent5="accent5" accent6="accent6" hlink="hlink" folHlink="folHlink"/>
  <p:sldLayoutIdLst>
    <p:sldLayoutId id="2147483649" r:id="rId1"/>
    <p:sldLayoutId id="2147483650" r:id="rId2"/>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tr-TR" sz="6000" dirty="0">
                <a:solidFill>
                  <a:srgbClr val="FFFF00"/>
                </a:solidFill>
                <a:latin typeface="Comic Sans MS" panose="030F0702030302020204" pitchFamily="66" charset="0"/>
              </a:rPr>
              <a:t>1. </a:t>
            </a:r>
            <a:r>
              <a:rPr lang="tr-TR" sz="6000" dirty="0">
                <a:solidFill>
                  <a:srgbClr val="FFFF00"/>
                </a:solidFill>
                <a:effectLst>
                  <a:outerShdw blurRad="38100" dist="38100" dir="2700000" algn="tl">
                    <a:srgbClr val="000000">
                      <a:alpha val="43137"/>
                    </a:srgbClr>
                  </a:outerShdw>
                </a:effectLst>
                <a:latin typeface="Comic Sans MS" panose="030F0702030302020204" pitchFamily="66" charset="0"/>
              </a:rPr>
              <a:t>Zevkle oynanabilen eğlenceli bir spor olduğu için…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8184" y="4603948"/>
            <a:ext cx="2017998" cy="1345332"/>
          </a:xfrm>
          <a:prstGeom prst="ellipse">
            <a:avLst/>
          </a:prstGeom>
          <a:ln>
            <a:noFill/>
          </a:ln>
          <a:effectLst>
            <a:softEdge rad="112500"/>
          </a:effectLst>
        </p:spPr>
      </p:pic>
    </p:spTree>
    <p:extLst>
      <p:ext uri="{BB962C8B-B14F-4D97-AF65-F5344CB8AC3E}">
        <p14:creationId xmlns:p14="http://schemas.microsoft.com/office/powerpoint/2010/main" val="1911931556"/>
      </p:ext>
    </p:extLst>
  </p:cSld>
  <p:clrMapOvr>
    <a:overrideClrMapping bg1="dk1" tx1="lt1" bg2="dk2" tx2="lt2" accent1="accent1" accent2="accent2" accent3="accent3" accent4="accent4" accent5="accent5" accent6="accent6" hlink="hlink" folHlink="folHlink"/>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İnsanların boş zamanlarını değerlendire bileceği nadir bir spor branşı olduğu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2896884429"/>
      </p:ext>
    </p:extLst>
  </p:cSld>
  <p:clrMapOvr>
    <a:overrideClrMapping bg1="dk1" tx1="lt1" bg2="dk2" tx2="lt2" accent1="accent1" accent2="accent2" accent3="accent3" accent4="accent4" accent5="accent5" accent6="accent6" hlink="hlink" folHlink="folHlink"/>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Bireylerin kişisel özelliklerini bu sporun özellikleri ile birleştirerek kolay ve zararsız deşarj olabilme imkânı sağladığı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185554084"/>
      </p:ext>
    </p:extLst>
  </p:cSld>
  <p:clrMapOvr>
    <a:overrideClrMapping bg1="dk1" tx1="lt1" bg2="dk2" tx2="lt2" accent1="accent1" accent2="accent2" accent3="accent3" accent4="accent4" accent5="accent5" accent6="accent6" hlink="hlink" folHlink="folHlink"/>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 Bazı özürlü vatandaşlarımızın da yapabilecekleri bir spor olduğu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3688058793"/>
      </p:ext>
    </p:extLst>
  </p:cSld>
  <p:clrMapOvr>
    <a:overrideClrMapping bg1="dk1" tx1="lt1" bg2="dk2" tx2="lt2" accent1="accent1" accent2="accent2" accent3="accent3" accent4="accent4" accent5="accent5" accent6="accent6" hlink="hlink" folHlink="folHlink"/>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Pek çok hastalıkların(kalp, kas, sinir, vb.)tedavi ve rehabilitasyonu amacı ile kullanıldığı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116981635"/>
      </p:ext>
    </p:extLst>
  </p:cSld>
  <p:clrMapOvr>
    <a:overrideClrMapping bg1="dk1" tx1="lt1" bg2="dk2" tx2="lt2" accent1="accent1" accent2="accent2" accent3="accent3" accent4="accent4" accent5="accent5" accent6="accent6" hlink="hlink" folHlink="folHlink"/>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Çok tekrar yapılarak öğrenildiği ve diğer özellikleri sebebi ile insanların sabırlı ve hoşgörülü olmasını sağladığı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29270508"/>
      </p:ext>
    </p:extLst>
  </p:cSld>
  <p:clrMapOvr>
    <a:overrideClrMapping bg1="dk1" tx1="lt1" bg2="dk2" tx2="lt2" accent1="accent1" accent2="accent2" accent3="accent3" accent4="accent4" accent5="accent5" accent6="accent6" hlink="hlink" folHlink="folHlink"/>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Ani doğru karar verebilme yeteneği kazandırdığı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952810765"/>
      </p:ext>
    </p:extLst>
  </p:cSld>
  <p:clrMapOvr>
    <a:overrideClrMapping bg1="dk1" tx1="lt1" bg2="dk2" tx2="lt2" accent1="accent1" accent2="accent2" accent3="accent3" accent4="accent4" accent5="accent5" accent6="accent6" hlink="hlink" folHlink="folHlink"/>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Çabukluk ve dayanıklılık sağladığı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595281176"/>
      </p:ext>
    </p:extLst>
  </p:cSld>
  <p:clrMapOvr>
    <a:overrideClrMapping bg1="dk1" tx1="lt1" bg2="dk2" tx2="lt2" accent1="accent1" accent2="accent2" accent3="accent3" accent4="accent4" accent5="accent5" accent6="accent6" hlink="hlink" folHlink="folHlink"/>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Çok yoğun </a:t>
            </a:r>
            <a:r>
              <a:rPr lang="tr-TR" dirty="0" err="1"/>
              <a:t>dikkatlilik</a:t>
            </a:r>
            <a:r>
              <a:rPr lang="tr-TR" dirty="0"/>
              <a:t> gerektirdiğinden bireylerin günlük yaşamlarında ihtiyaç duya bileceği ince ayrıntıları yakalaya bilme yeteneği kazandırdığı için</a:t>
            </a:r>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2541718987"/>
      </p:ext>
    </p:extLst>
  </p:cSld>
  <p:clrMapOvr>
    <a:overrideClrMapping bg1="dk1" tx1="lt1" bg2="dk2" tx2="lt2" accent1="accent1" accent2="accent2" accent3="accent3" accent4="accent4" accent5="accent5" accent6="accent6" hlink="hlink" folHlink="folHlink"/>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Masa tenisinin karakteri dolayısıyla, oynayanlara kazandırdığı refleks kabiliyeti ile hayatlarında ve işlerinde yardımcı olduğu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527829870"/>
      </p:ext>
    </p:extLst>
  </p:cSld>
  <p:clrMapOvr>
    <a:overrideClrMapping bg1="dk1" tx1="lt1" bg2="dk2" tx2="lt2" accent1="accent1" accent2="accent2" accent3="accent3" accent4="accent4" accent5="accent5" accent6="accent6" hlink="hlink" folHlink="folHlink"/>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a:t>Tam bir centilmenlik ve dürüstlük gerektiren bir spor olduğu, bu centilmenliği insanların kazanılmış bir alışkanlık olarak günlük hayatlarında da uygulaya bildikleri için.</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758331537"/>
      </p:ext>
    </p:extLst>
  </p:cSld>
  <p:clrMapOvr>
    <a:overrideClrMapping bg1="dk1" tx1="lt1" bg2="dk2" tx2="lt2" accent1="accent1" accent2="accent2" accent3="accent3" accent4="accent4" accent5="accent5" accent6="accent6" hlink="hlink" folHlink="folHlink"/>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6000" dirty="0">
                <a:solidFill>
                  <a:srgbClr val="FFFF00"/>
                </a:solidFill>
                <a:latin typeface="Comic Sans MS" panose="030F0702030302020204" pitchFamily="66" charset="0"/>
              </a:rPr>
              <a:t>2. Her yaşta oynanabilen bir spor olduğu için </a:t>
            </a:r>
            <a:r>
              <a:rPr lang="tr-TR" sz="6000" dirty="0">
                <a:solidFill>
                  <a:srgbClr val="FFFF00"/>
                </a:solidFill>
                <a:effectLst>
                  <a:outerShdw blurRad="38100" dist="38100" dir="2700000" algn="tl">
                    <a:srgbClr val="000000">
                      <a:alpha val="43137"/>
                    </a:srgbClr>
                  </a:outerShdw>
                </a:effectLst>
                <a:latin typeface="Comic Sans MS" panose="030F0702030302020204" pitchFamily="66" charset="0"/>
              </a:rPr>
              <a:t>…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8184" y="4267615"/>
            <a:ext cx="1681665" cy="1681665"/>
          </a:xfrm>
          <a:prstGeom prst="ellipse">
            <a:avLst/>
          </a:prstGeom>
          <a:ln>
            <a:noFill/>
          </a:ln>
          <a:effectLst>
            <a:softEdge rad="112500"/>
          </a:effectLst>
        </p:spPr>
      </p:pic>
    </p:spTree>
    <p:extLst>
      <p:ext uri="{BB962C8B-B14F-4D97-AF65-F5344CB8AC3E}">
        <p14:creationId xmlns:p14="http://schemas.microsoft.com/office/powerpoint/2010/main" val="412775586"/>
      </p:ext>
    </p:extLst>
  </p:cSld>
  <p:clrMapOvr>
    <a:overrideClrMapping bg1="dk1" tx1="lt1" bg2="dk2" tx2="lt2" accent1="accent1" accent2="accent2" accent3="accent3" accent4="accent4" accent5="accent5" accent6="accent6" hlink="hlink" folHlink="folHlink"/>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852185817"/>
      </p:ext>
    </p:extLst>
  </p:cSld>
  <p:clrMapOvr>
    <a:overrideClrMapping bg1="dk1" tx1="lt1" bg2="dk2" tx2="lt2" accent1="accent1" accent2="accent2" accent3="accent3" accent4="accent4" accent5="accent5" accent6="accent6" hlink="hlink" folHlink="folHlink"/>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6000" dirty="0">
                <a:solidFill>
                  <a:srgbClr val="FFFF00"/>
                </a:solidFill>
                <a:latin typeface="Comic Sans MS" panose="030F0702030302020204" pitchFamily="66" charset="0"/>
              </a:rPr>
              <a:t>3. Her yerde ( ev, okul, iş yeri) oynanan bir spor olduğu için </a:t>
            </a:r>
            <a:r>
              <a:rPr lang="tr-TR" sz="6000" dirty="0">
                <a:solidFill>
                  <a:srgbClr val="FFFF00"/>
                </a:solidFill>
                <a:effectLst>
                  <a:outerShdw blurRad="38100" dist="38100" dir="2700000" algn="tl">
                    <a:srgbClr val="000000">
                      <a:alpha val="43137"/>
                    </a:srgbClr>
                  </a:outerShdw>
                </a:effectLst>
                <a:latin typeface="Comic Sans MS" panose="030F0702030302020204" pitchFamily="66" charset="0"/>
              </a:rPr>
              <a:t>…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4271" y="2198511"/>
            <a:ext cx="1681665" cy="1302497"/>
          </a:xfrm>
          <a:prstGeom prst="ellipse">
            <a:avLst/>
          </a:prstGeom>
          <a:ln>
            <a:noFill/>
          </a:ln>
          <a:effectLst>
            <a:softEdge rad="112500"/>
          </a:effectLst>
        </p:spPr>
      </p:pic>
    </p:spTree>
    <p:extLst>
      <p:ext uri="{BB962C8B-B14F-4D97-AF65-F5344CB8AC3E}">
        <p14:creationId xmlns:p14="http://schemas.microsoft.com/office/powerpoint/2010/main" val="415633447"/>
      </p:ext>
    </p:extLst>
  </p:cSld>
  <p:clrMapOvr>
    <a:overrideClrMapping bg1="dk1" tx1="lt1" bg2="dk2" tx2="lt2" accent1="accent1" accent2="accent2" accent3="accent3" accent4="accent4" accent5="accent5" accent6="accent6" hlink="hlink" folHlink="folHlink"/>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6000" dirty="0">
                <a:solidFill>
                  <a:srgbClr val="FFFF00"/>
                </a:solidFill>
                <a:latin typeface="Comic Sans MS" panose="030F0702030302020204" pitchFamily="66" charset="0"/>
              </a:rPr>
              <a:t>4. Sakatlanma riski çok az olan bir spor olduğu için </a:t>
            </a:r>
            <a:r>
              <a:rPr lang="tr-TR" sz="6000" dirty="0">
                <a:solidFill>
                  <a:srgbClr val="FFFF00"/>
                </a:solidFill>
                <a:effectLst>
                  <a:outerShdw blurRad="38100" dist="38100" dir="2700000" algn="tl">
                    <a:srgbClr val="000000">
                      <a:alpha val="43137"/>
                    </a:srgbClr>
                  </a:outerShdw>
                </a:effectLst>
                <a:latin typeface="Comic Sans MS" panose="030F0702030302020204" pitchFamily="66" charset="0"/>
              </a:rPr>
              <a:t>…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620" y="4478440"/>
            <a:ext cx="1681665" cy="1259617"/>
          </a:xfrm>
          <a:prstGeom prst="ellipse">
            <a:avLst/>
          </a:prstGeom>
          <a:ln>
            <a:noFill/>
          </a:ln>
          <a:effectLst>
            <a:softEdge rad="112500"/>
          </a:effectLst>
        </p:spPr>
      </p:pic>
    </p:spTree>
    <p:extLst>
      <p:ext uri="{BB962C8B-B14F-4D97-AF65-F5344CB8AC3E}">
        <p14:creationId xmlns:p14="http://schemas.microsoft.com/office/powerpoint/2010/main" val="3874782919"/>
      </p:ext>
    </p:extLst>
  </p:cSld>
  <p:clrMapOvr>
    <a:overrideClrMapping bg1="dk1" tx1="lt1" bg2="dk2" tx2="lt2" accent1="accent1" accent2="accent2" accent3="accent3" accent4="accent4" accent5="accent5" accent6="accent6" hlink="hlink" folHlink="folHlink"/>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6000" dirty="0">
                <a:solidFill>
                  <a:srgbClr val="FFFF00"/>
                </a:solidFill>
                <a:latin typeface="Comic Sans MS" panose="030F0702030302020204" pitchFamily="66" charset="0"/>
              </a:rPr>
              <a:t>5. El-göz koordinasyonunu geliştiren bir spor olduğu için </a:t>
            </a:r>
            <a:r>
              <a:rPr lang="tr-TR" sz="6000" dirty="0">
                <a:solidFill>
                  <a:srgbClr val="FFFF00"/>
                </a:solidFill>
                <a:effectLst>
                  <a:outerShdw blurRad="38100" dist="38100" dir="2700000" algn="tl">
                    <a:srgbClr val="000000">
                      <a:alpha val="43137"/>
                    </a:srgbClr>
                  </a:outerShdw>
                </a:effectLst>
                <a:latin typeface="Comic Sans MS" panose="030F0702030302020204" pitchFamily="66" charset="0"/>
              </a:rPr>
              <a:t>…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2240" y="4586972"/>
            <a:ext cx="1681665" cy="1114103"/>
          </a:xfrm>
          <a:prstGeom prst="ellipse">
            <a:avLst/>
          </a:prstGeom>
          <a:ln>
            <a:noFill/>
          </a:ln>
          <a:effectLst>
            <a:softEdge rad="112500"/>
          </a:effectLst>
        </p:spPr>
      </p:pic>
    </p:spTree>
    <p:extLst>
      <p:ext uri="{BB962C8B-B14F-4D97-AF65-F5344CB8AC3E}">
        <p14:creationId xmlns:p14="http://schemas.microsoft.com/office/powerpoint/2010/main" val="2608290212"/>
      </p:ext>
    </p:extLst>
  </p:cSld>
  <p:clrMapOvr>
    <a:overrideClrMapping bg1="dk1" tx1="lt1" bg2="dk2" tx2="lt2" accent1="accent1" accent2="accent2" accent3="accent3" accent4="accent4" accent5="accent5" accent6="accent6" hlink="hlink" folHlink="folHlink"/>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5400" dirty="0">
                <a:solidFill>
                  <a:srgbClr val="FFFF00"/>
                </a:solidFill>
                <a:latin typeface="Comic Sans MS" panose="030F0702030302020204" pitchFamily="66" charset="0"/>
              </a:rPr>
              <a:t>6. Kadın-erkek, genç-yaşlı, engelli-engelsiz herkesin </a:t>
            </a:r>
            <a:r>
              <a:rPr lang="tr-TR" sz="5400" dirty="0" err="1">
                <a:solidFill>
                  <a:srgbClr val="FFFF00"/>
                </a:solidFill>
                <a:latin typeface="Comic Sans MS" panose="030F0702030302020204" pitchFamily="66" charset="0"/>
              </a:rPr>
              <a:t>oynabildiği</a:t>
            </a:r>
            <a:r>
              <a:rPr lang="tr-TR" sz="5400" dirty="0">
                <a:solidFill>
                  <a:srgbClr val="FFFF00"/>
                </a:solidFill>
                <a:latin typeface="Comic Sans MS" panose="030F0702030302020204" pitchFamily="66" charset="0"/>
              </a:rPr>
              <a:t> bir spor olduğu için </a:t>
            </a:r>
            <a:r>
              <a:rPr lang="tr-TR" sz="5400" dirty="0">
                <a:solidFill>
                  <a:srgbClr val="FFFF00"/>
                </a:solidFill>
                <a:effectLst>
                  <a:outerShdw blurRad="38100" dist="38100" dir="2700000" algn="tl">
                    <a:srgbClr val="000000">
                      <a:alpha val="43137"/>
                    </a:srgbClr>
                  </a:outerShdw>
                </a:effectLst>
                <a:latin typeface="Comic Sans MS" panose="030F0702030302020204" pitchFamily="66" charset="0"/>
              </a:rPr>
              <a:t>… </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4732" y="4869160"/>
            <a:ext cx="1677708" cy="1114103"/>
          </a:xfrm>
          <a:prstGeom prst="ellipse">
            <a:avLst/>
          </a:prstGeom>
          <a:ln>
            <a:noFill/>
          </a:ln>
          <a:effectLst>
            <a:softEdge rad="112500"/>
          </a:effectLst>
        </p:spPr>
      </p:pic>
    </p:spTree>
    <p:extLst>
      <p:ext uri="{BB962C8B-B14F-4D97-AF65-F5344CB8AC3E}">
        <p14:creationId xmlns:p14="http://schemas.microsoft.com/office/powerpoint/2010/main" val="3138555924"/>
      </p:ext>
    </p:extLst>
  </p:cSld>
  <p:clrMapOvr>
    <a:overrideClrMapping bg1="dk1" tx1="lt1" bg2="dk2" tx2="lt2" accent1="accent1" accent2="accent2" accent3="accent3" accent4="accent4" accent5="accent5" accent6="accent6" hlink="hlink" folHlink="folHlink"/>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3200" dirty="0">
                <a:solidFill>
                  <a:srgbClr val="FFFF00"/>
                </a:solidFill>
                <a:latin typeface="Comic Sans MS" panose="030F0702030302020204" pitchFamily="66" charset="0"/>
              </a:rPr>
              <a:t>7. Diğer spor branşlarında o spora has özel saha ve alanlara ihtiyaç olmasına karşın masa tenisinde bu tür özel sahalara ihtiyaç duymaksızın, evde, okulda, spor salonlarında, bahçede, kısacası uygun pek çok alanda yapılabilme imkânına sahip olduğu için.</a:t>
            </a: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940111082"/>
      </p:ext>
    </p:extLst>
  </p:cSld>
  <p:clrMapOvr>
    <a:overrideClrMapping bg1="dk1" tx1="lt1" bg2="dk2" tx2="lt2" accent1="accent1" accent2="accent2" accent3="accent3" accent4="accent4" accent5="accent5" accent6="accent6" hlink="hlink" folHlink="folHlink"/>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dirty="0"/>
              <a:t> Sadece yarışma amaçlı olmadığı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1795860619"/>
      </p:ext>
    </p:extLst>
  </p:cSld>
  <p:clrMapOvr>
    <a:overrideClrMapping bg1="dk1" tx1="lt1" bg2="dk2" tx2="lt2" accent1="accent1" accent2="accent2" accent3="accent3" accent4="accent4" accent5="accent5" accent6="accent6" hlink="hlink" folHlink="folHlink"/>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D2CDC4"/>
            </a:gs>
            <a:gs pos="40000">
              <a:srgbClr val="C9C2BD"/>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DB05B4DF-7790-49ED-82AE-56EDF60169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Şerit: Yukarı Bükülmüş 1">
            <a:extLst>
              <a:ext uri="{FF2B5EF4-FFF2-40B4-BE49-F238E27FC236}">
                <a16:creationId xmlns:a16="http://schemas.microsoft.com/office/drawing/2014/main" id="{DBE26BE7-9A98-433E-93BD-81D22517CE57}"/>
              </a:ext>
            </a:extLst>
          </p:cNvPr>
          <p:cNvSpPr/>
          <p:nvPr/>
        </p:nvSpPr>
        <p:spPr>
          <a:xfrm>
            <a:off x="251520" y="332656"/>
            <a:ext cx="8640960" cy="1008112"/>
          </a:xfrm>
          <a:prstGeom prst="ribbon2">
            <a:avLst/>
          </a:prstGeom>
          <a:solidFill>
            <a:srgbClr val="0070C0"/>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effectLst>
                  <a:outerShdw blurRad="38100" dist="38100" dir="2700000" algn="tl">
                    <a:srgbClr val="000000">
                      <a:alpha val="43137"/>
                    </a:srgbClr>
                  </a:outerShdw>
                </a:effectLst>
                <a:latin typeface="Comic Sans MS" panose="030F0702030302020204" pitchFamily="66" charset="0"/>
              </a:rPr>
              <a:t>NEDEN MASA TENİSİ OYNAMALIYIZ…</a:t>
            </a:r>
          </a:p>
        </p:txBody>
      </p:sp>
      <p:sp>
        <p:nvSpPr>
          <p:cNvPr id="3" name="Akış Çizelgesi: Öteki İşlem 2">
            <a:extLst>
              <a:ext uri="{FF2B5EF4-FFF2-40B4-BE49-F238E27FC236}">
                <a16:creationId xmlns:a16="http://schemas.microsoft.com/office/drawing/2014/main" id="{1CF91EEB-3956-4FE2-BE0F-2114815CD369}"/>
              </a:ext>
            </a:extLst>
          </p:cNvPr>
          <p:cNvSpPr/>
          <p:nvPr/>
        </p:nvSpPr>
        <p:spPr>
          <a:xfrm>
            <a:off x="539552" y="1916832"/>
            <a:ext cx="8064896" cy="4032448"/>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rtlCol="0" anchor="ctr"/>
          <a:lstStyle/>
          <a:p>
            <a:r>
              <a:rPr lang="tr-TR" sz="3200" dirty="0">
                <a:solidFill>
                  <a:srgbClr val="FFFF00"/>
                </a:solidFill>
                <a:latin typeface="Comic Sans MS" panose="030F0702030302020204" pitchFamily="66" charset="0"/>
              </a:rPr>
              <a:t>.</a:t>
            </a:r>
            <a:r>
              <a:rPr lang="tr-TR" dirty="0"/>
              <a:t> Kentleşme ve teknolojinin, beraberinde getirdiği stres, psikolojik ve fizyolojik olumsuzlukların giderilmesinde kullanıla bildiği için.</a:t>
            </a:r>
          </a:p>
          <a:p>
            <a:endParaRPr lang="tr-TR" sz="3200" dirty="0">
              <a:solidFill>
                <a:srgbClr val="FFFF00"/>
              </a:solidFill>
              <a:latin typeface="Comic Sans MS" panose="030F0702030302020204" pitchFamily="66" charset="0"/>
            </a:endParaRPr>
          </a:p>
        </p:txBody>
      </p:sp>
      <p:pic>
        <p:nvPicPr>
          <p:cNvPr id="8" name="Resim 7">
            <a:extLst>
              <a:ext uri="{FF2B5EF4-FFF2-40B4-BE49-F238E27FC236}">
                <a16:creationId xmlns:a16="http://schemas.microsoft.com/office/drawing/2014/main" id="{963D33E2-B61E-4C88-85AE-6C85278DCC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2668" y="4365104"/>
            <a:ext cx="1641836" cy="1114103"/>
          </a:xfrm>
          <a:prstGeom prst="ellipse">
            <a:avLst/>
          </a:prstGeom>
          <a:ln>
            <a:noFill/>
          </a:ln>
          <a:effectLst>
            <a:softEdge rad="112500"/>
          </a:effectLst>
        </p:spPr>
      </p:pic>
    </p:spTree>
    <p:extLst>
      <p:ext uri="{BB962C8B-B14F-4D97-AF65-F5344CB8AC3E}">
        <p14:creationId xmlns:p14="http://schemas.microsoft.com/office/powerpoint/2010/main" val="3271661026"/>
      </p:ext>
    </p:extLst>
  </p:cSld>
  <p:clrMapOvr>
    <a:overrideClrMapping bg1="dk1" tx1="lt1" bg2="dk2" tx2="lt2" accent1="accent1" accent2="accent2" accent3="accent3" accent4="accent4" accent5="accent5" accent6="accent6" hlink="hlink" folHlink="folHlink"/>
  </p:clrMapOvr>
  <p:transition>
    <p:fade/>
  </p:transition>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D18039B-4AD6-4A88-A059-F6FE393403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Yuvarlak madde işaretli arka plan</Template>
  <TotalTime>0</TotalTime>
  <Words>381</Words>
  <Application>Microsoft Office PowerPoint</Application>
  <PresentationFormat>Ekran Gösterisi (4:3)</PresentationFormat>
  <Paragraphs>39</Paragraphs>
  <Slides>20</Slides>
  <Notes>20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Calibri</vt:lpstr>
      <vt:lpstr>Comic Sans MS</vt:lpstr>
      <vt:lpstr>4_Office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2017-10-04T19:30:49Z</dcterms:created>
  <dcterms:modified xsi:type="dcterms:W3CDTF">2017-10-20T11:02:51Z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TC020116389991</vt:lpwstr>
  </property>
</Properties>
</file>