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50" r:id="rId95"/>
    <p:sldId id="351" r:id="rId96"/>
    <p:sldId id="352" r:id="rId97"/>
    <p:sldId id="353" r:id="rId98"/>
    <p:sldId id="355" r:id="rId99"/>
    <p:sldId id="354" r:id="rId100"/>
  </p:sldIdLst>
  <p:sldSz cx="9144000" cy="6858000" type="screen4x3"/>
  <p:notesSz cx="6877050" cy="965676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552"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80057" cy="482830"/>
          </a:xfrm>
          <a:prstGeom prst="rect">
            <a:avLst/>
          </a:prstGeom>
          <a:noFill/>
          <a:ln>
            <a:noFill/>
          </a:ln>
        </p:spPr>
        <p:txBody>
          <a:bodyPr vert="horz" wrap="square" lIns="91440" tIns="45720" rIns="91440" bIns="45720" anchor="t"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200" b="0" i="0" u="none" strike="noStrike" kern="1200" cap="none" spc="0" baseline="0">
              <a:solidFill>
                <a:srgbClr val="000000"/>
              </a:solidFill>
              <a:uFillTx/>
              <a:latin typeface="Arial"/>
            </a:endParaRPr>
          </a:p>
        </p:txBody>
      </p:sp>
      <p:sp>
        <p:nvSpPr>
          <p:cNvPr id="3" name="Rectangle 3"/>
          <p:cNvSpPr txBox="1">
            <a:spLocks noGrp="1"/>
          </p:cNvSpPr>
          <p:nvPr>
            <p:ph type="dt" sz="quarter" idx="1"/>
          </p:nvPr>
        </p:nvSpPr>
        <p:spPr>
          <a:xfrm>
            <a:off x="3895408" y="0"/>
            <a:ext cx="2980057" cy="482830"/>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200" b="0" i="0" u="none" strike="noStrike" kern="1200" cap="none" spc="0" baseline="0">
              <a:solidFill>
                <a:srgbClr val="000000"/>
              </a:solidFill>
              <a:uFillTx/>
              <a:latin typeface="Arial"/>
            </a:endParaRPr>
          </a:p>
        </p:txBody>
      </p:sp>
      <p:sp>
        <p:nvSpPr>
          <p:cNvPr id="4" name="Rectangle 4"/>
          <p:cNvSpPr txBox="1">
            <a:spLocks noGrp="1"/>
          </p:cNvSpPr>
          <p:nvPr>
            <p:ph type="ftr" sz="quarter" idx="2"/>
          </p:nvPr>
        </p:nvSpPr>
        <p:spPr>
          <a:xfrm>
            <a:off x="0" y="9172245"/>
            <a:ext cx="2980057" cy="482830"/>
          </a:xfrm>
          <a:prstGeom prst="rect">
            <a:avLst/>
          </a:prstGeom>
          <a:noFill/>
          <a:ln>
            <a:noFill/>
          </a:ln>
        </p:spPr>
        <p:txBody>
          <a:bodyPr vert="horz" wrap="square" lIns="91440" tIns="45720" rIns="91440" bIns="45720" anchor="b"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200" b="0" i="0" u="none" strike="noStrike" kern="1200" cap="none" spc="0" baseline="0">
              <a:solidFill>
                <a:srgbClr val="000000"/>
              </a:solidFill>
              <a:uFillTx/>
              <a:latin typeface="Arial"/>
            </a:endParaRPr>
          </a:p>
        </p:txBody>
      </p:sp>
      <p:sp>
        <p:nvSpPr>
          <p:cNvPr id="5" name="Rectangle 5"/>
          <p:cNvSpPr txBox="1">
            <a:spLocks noGrp="1"/>
          </p:cNvSpPr>
          <p:nvPr>
            <p:ph type="sldNum" sz="quarter" idx="3"/>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D910B7-8466-4EBA-A7BE-7FC6C346F0F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tr-TR" sz="1200" b="0" i="0" u="none" strike="noStrike" kern="1200" cap="none" spc="0" baseline="0">
              <a:solidFill>
                <a:srgbClr val="000000"/>
              </a:solidFill>
              <a:uFillTx/>
              <a:latin typeface="Aria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hdr" sz="quarter"/>
          </p:nvPr>
        </p:nvSpPr>
        <p:spPr>
          <a:xfrm>
            <a:off x="0" y="0"/>
            <a:ext cx="2980057" cy="48283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tr-TR" sz="1200" b="0" i="0" u="none" strike="noStrike" kern="1200" cap="none" spc="0" baseline="0">
                <a:solidFill>
                  <a:srgbClr val="000000"/>
                </a:solidFill>
                <a:uFillTx/>
                <a:latin typeface="Arial"/>
              </a:defRPr>
            </a:lvl1pPr>
          </a:lstStyle>
          <a:p>
            <a:pPr lvl="0"/>
            <a:endParaRPr lang="tr-TR"/>
          </a:p>
        </p:txBody>
      </p:sp>
      <p:sp>
        <p:nvSpPr>
          <p:cNvPr id="3" name="Rectangle 3"/>
          <p:cNvSpPr txBox="1">
            <a:spLocks noGrp="1"/>
          </p:cNvSpPr>
          <p:nvPr>
            <p:ph type="dt" idx="1"/>
          </p:nvPr>
        </p:nvSpPr>
        <p:spPr>
          <a:xfrm>
            <a:off x="3895408" y="0"/>
            <a:ext cx="2980057" cy="48283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tr-TR" sz="1200" b="0" i="0" u="none" strike="noStrike" kern="1200" cap="none" spc="0" baseline="0">
                <a:solidFill>
                  <a:srgbClr val="000000"/>
                </a:solidFill>
                <a:uFillTx/>
                <a:latin typeface="Arial"/>
              </a:defRPr>
            </a:lvl1pPr>
          </a:lstStyle>
          <a:p>
            <a:pPr lvl="0"/>
            <a:endParaRPr lang="tr-TR"/>
          </a:p>
        </p:txBody>
      </p:sp>
      <p:sp>
        <p:nvSpPr>
          <p:cNvPr id="4" name="Rectangle 4"/>
          <p:cNvSpPr>
            <a:spLocks noGrp="1" noRot="1" noChangeAspect="1"/>
          </p:cNvSpPr>
          <p:nvPr>
            <p:ph type="sldImg" idx="2"/>
          </p:nvPr>
        </p:nvSpPr>
        <p:spPr>
          <a:xfrm>
            <a:off x="1023935" y="723903"/>
            <a:ext cx="4829175" cy="3621088"/>
          </a:xfrm>
          <a:prstGeom prst="rect">
            <a:avLst/>
          </a:prstGeom>
          <a:noFill/>
          <a:ln w="9528">
            <a:solidFill>
              <a:srgbClr val="000000"/>
            </a:solidFill>
            <a:prstDash val="solid"/>
            <a:miter/>
          </a:ln>
        </p:spPr>
      </p:sp>
      <p:sp>
        <p:nvSpPr>
          <p:cNvPr id="5" name="Rectangle 5"/>
          <p:cNvSpPr txBox="1">
            <a:spLocks noGrp="1"/>
          </p:cNvSpPr>
          <p:nvPr>
            <p:ph type="body" sz="quarter" idx="3"/>
          </p:nvPr>
        </p:nvSpPr>
        <p:spPr>
          <a:xfrm>
            <a:off x="687701" y="4586959"/>
            <a:ext cx="5501643" cy="4345539"/>
          </a:xfrm>
          <a:prstGeom prst="rect">
            <a:avLst/>
          </a:prstGeom>
          <a:noFill/>
          <a:ln>
            <a:noFill/>
          </a:ln>
        </p:spPr>
        <p:txBody>
          <a:bodyPr vert="horz" wrap="square" lIns="91440" tIns="45720" rIns="91440" bIns="45720" anchor="t" anchorCtr="0" compatLnSpc="1"/>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6"/>
          <p:cNvSpPr txBox="1">
            <a:spLocks noGrp="1"/>
          </p:cNvSpPr>
          <p:nvPr>
            <p:ph type="ftr" sz="quarter" idx="4"/>
          </p:nvPr>
        </p:nvSpPr>
        <p:spPr>
          <a:xfrm>
            <a:off x="0" y="9172245"/>
            <a:ext cx="2980057" cy="48283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tr-TR" sz="1200" b="0" i="0" u="none" strike="noStrike" kern="1200" cap="none" spc="0" baseline="0">
                <a:solidFill>
                  <a:srgbClr val="000000"/>
                </a:solidFill>
                <a:uFillTx/>
                <a:latin typeface="Arial"/>
              </a:defRPr>
            </a:lvl1pPr>
          </a:lstStyle>
          <a:p>
            <a:pPr lvl="0"/>
            <a:endParaRPr lang="tr-TR"/>
          </a:p>
        </p:txBody>
      </p:sp>
      <p:sp>
        <p:nvSpPr>
          <p:cNvPr id="7" name="Rectangle 7"/>
          <p:cNvSpPr txBox="1">
            <a:spLocks noGrp="1"/>
          </p:cNvSpPr>
          <p:nvPr>
            <p:ph type="sldNum" sz="quarter" idx="5"/>
          </p:nvPr>
        </p:nvSpPr>
        <p:spPr>
          <a:xfrm>
            <a:off x="3895408" y="9172245"/>
            <a:ext cx="2980057" cy="48283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tr-TR" sz="1200" b="0" i="0" u="none" strike="noStrike" kern="1200" cap="none" spc="0" baseline="0">
                <a:solidFill>
                  <a:srgbClr val="000000"/>
                </a:solidFill>
                <a:uFillTx/>
                <a:latin typeface="Arial"/>
              </a:defRPr>
            </a:lvl1pPr>
          </a:lstStyle>
          <a:p>
            <a:pPr lvl="0"/>
            <a:fld id="{FE394E3B-DEB6-41F1-BC34-48799978F3EC}" type="slidenum">
              <a:rPr/>
              <a:pPr lvl="0"/>
              <a:t>‹#›</a:t>
            </a:fld>
            <a:endParaRPr lang="tr-TR"/>
          </a:p>
        </p:txBody>
      </p:sp>
    </p:spTree>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tr-TR" sz="1200" b="0" i="0" u="none" strike="noStrike" kern="1200" cap="none" spc="0" baseline="0">
        <a:solidFill>
          <a:srgbClr val="000000"/>
        </a:solidFill>
        <a:uFillTx/>
        <a:latin typeface="Arial"/>
      </a:defRPr>
    </a:lvl1pPr>
    <a:lvl2pPr marL="457200" marR="0" lvl="1" indent="0" algn="l" defTabSz="914400" rtl="0" fontAlgn="auto" hangingPunct="0">
      <a:lnSpc>
        <a:spcPct val="100000"/>
      </a:lnSpc>
      <a:spcBef>
        <a:spcPts val="400"/>
      </a:spcBef>
      <a:spcAft>
        <a:spcPts val="0"/>
      </a:spcAft>
      <a:buNone/>
      <a:tabLst/>
      <a:defRPr lang="tr-TR" sz="1200" b="0" i="0" u="none" strike="noStrike" kern="1200" cap="none" spc="0" baseline="0">
        <a:solidFill>
          <a:srgbClr val="000000"/>
        </a:solidFill>
        <a:uFillTx/>
        <a:latin typeface="Arial"/>
      </a:defRPr>
    </a:lvl2pPr>
    <a:lvl3pPr marL="914400" marR="0" lvl="2" indent="0" algn="l" defTabSz="914400" rtl="0" fontAlgn="auto" hangingPunct="0">
      <a:lnSpc>
        <a:spcPct val="100000"/>
      </a:lnSpc>
      <a:spcBef>
        <a:spcPts val="400"/>
      </a:spcBef>
      <a:spcAft>
        <a:spcPts val="0"/>
      </a:spcAft>
      <a:buNone/>
      <a:tabLst/>
      <a:defRPr lang="tr-TR" sz="1200" b="0" i="0" u="none" strike="noStrike" kern="1200" cap="none" spc="0" baseline="0">
        <a:solidFill>
          <a:srgbClr val="000000"/>
        </a:solidFill>
        <a:uFillTx/>
        <a:latin typeface="Arial"/>
      </a:defRPr>
    </a:lvl3pPr>
    <a:lvl4pPr marL="1371600" marR="0" lvl="3" indent="0" algn="l" defTabSz="914400" rtl="0" fontAlgn="auto" hangingPunct="0">
      <a:lnSpc>
        <a:spcPct val="100000"/>
      </a:lnSpc>
      <a:spcBef>
        <a:spcPts val="400"/>
      </a:spcBef>
      <a:spcAft>
        <a:spcPts val="0"/>
      </a:spcAft>
      <a:buNone/>
      <a:tabLst/>
      <a:defRPr lang="tr-TR" sz="1200" b="0" i="0" u="none" strike="noStrike" kern="1200" cap="none" spc="0" baseline="0">
        <a:solidFill>
          <a:srgbClr val="000000"/>
        </a:solidFill>
        <a:uFillTx/>
        <a:latin typeface="Arial"/>
      </a:defRPr>
    </a:lvl4pPr>
    <a:lvl5pPr marL="1828800" marR="0" lvl="4" indent="0" algn="l" defTabSz="914400" rtl="0" fontAlgn="auto" hangingPunct="0">
      <a:lnSpc>
        <a:spcPct val="100000"/>
      </a:lnSpc>
      <a:spcBef>
        <a:spcPts val="400"/>
      </a:spcBef>
      <a:spcAft>
        <a:spcPts val="0"/>
      </a:spcAft>
      <a:buNone/>
      <a:tabLst/>
      <a:defRPr lang="tr-TR" sz="1200" b="0" i="0" u="none" strike="noStrike" kern="1200" cap="none" spc="0" baseline="0">
        <a:solidFill>
          <a:srgbClr val="000000"/>
        </a:solidFill>
        <a:uFillTx/>
        <a:latin typeface="Arial"/>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A54357-D1DF-4F09-B8AA-109AD9C4E5B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a:t>
            </a:fld>
            <a:endParaRPr lang="tr-TR" sz="1200" b="0" i="0" u="none" strike="noStrike" kern="1200" cap="none" spc="0" baseline="0">
              <a:solidFill>
                <a:srgbClr val="000000"/>
              </a:solidFill>
              <a:uFillTx/>
              <a:latin typeface="Arial"/>
            </a:endParaRPr>
          </a:p>
        </p:txBody>
      </p:sp>
      <p:sp>
        <p:nvSpPr>
          <p:cNvPr id="3" name="Rectangle 2"/>
          <p:cNvSpPr>
            <a:spLocks noGrp="1" noRot="1" noChangeAspect="1"/>
          </p:cNvSpPr>
          <p:nvPr>
            <p:ph type="sldImg"/>
          </p:nvPr>
        </p:nvSpPr>
        <p:spPr>
          <a:xfrm>
            <a:off x="1023938" y="723900"/>
            <a:ext cx="4829175" cy="3621088"/>
          </a:xfrm>
        </p:spPr>
      </p:sp>
      <p:sp>
        <p:nvSpPr>
          <p:cNvPr id="4" name="Rectangle 3"/>
          <p:cNvSpPr txBox="1">
            <a:spLocks noGrp="1"/>
          </p:cNvSpPr>
          <p:nvPr>
            <p:ph type="body" sz="quarter" idx="1"/>
          </p:nvPr>
        </p:nvSpPr>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txBox="1">
            <a:spLocks noGrp="1"/>
          </p:cNvSpPr>
          <p:nvPr>
            <p:ph type="body" sz="quarter" idx="1"/>
          </p:nvPr>
        </p:nvSpPr>
        <p:spPr/>
        <p:txBody>
          <a:bodyPr/>
          <a:lstStyle/>
          <a:p>
            <a:endParaRPr lang="tr-TR"/>
          </a:p>
        </p:txBody>
      </p:sp>
      <p:sp>
        <p:nvSpPr>
          <p:cNvPr id="4" name="3 Slayt Numarası Yer Tutucusu"/>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AEF29E-DC7B-4FDB-92EB-E47CBA118B3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49</a:t>
            </a:fld>
            <a:endParaRPr lang="tr-TR" sz="1200" b="0" i="0" u="none" strike="noStrike" kern="1200" cap="none" spc="0" baseline="0">
              <a:solidFill>
                <a:srgbClr val="000000"/>
              </a:solidFill>
              <a:uFillTx/>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023938" y="723900"/>
            <a:ext cx="4829175" cy="3621088"/>
          </a:xfrm>
        </p:spPr>
      </p:sp>
      <p:sp>
        <p:nvSpPr>
          <p:cNvPr id="3" name="2 Not Yer Tutucusu"/>
          <p:cNvSpPr txBox="1">
            <a:spLocks noGrp="1"/>
          </p:cNvSpPr>
          <p:nvPr>
            <p:ph type="body" sz="quarter" idx="1"/>
          </p:nvPr>
        </p:nvSpPr>
        <p:spPr/>
        <p:txBody>
          <a:bodyPr/>
          <a:lstStyle/>
          <a:p>
            <a:endParaRPr lang="tr-TR"/>
          </a:p>
        </p:txBody>
      </p:sp>
      <p:sp>
        <p:nvSpPr>
          <p:cNvPr id="4" name="3 Slayt Numarası Yer Tutucusu"/>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D17F142-EA52-4F7C-80C1-095E78E6890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56</a:t>
            </a:fld>
            <a:endParaRPr lang="tr-TR" sz="1200" b="0" i="0" u="none" strike="noStrike" kern="1200" cap="none" spc="0" baseline="0">
              <a:solidFill>
                <a:srgbClr val="000000"/>
              </a:solidFill>
              <a:uFillTx/>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023938" y="723900"/>
            <a:ext cx="4829175" cy="3621088"/>
          </a:xfrm>
        </p:spPr>
      </p:sp>
      <p:sp>
        <p:nvSpPr>
          <p:cNvPr id="3" name="2 Not Yer Tutucusu"/>
          <p:cNvSpPr txBox="1">
            <a:spLocks noGrp="1"/>
          </p:cNvSpPr>
          <p:nvPr>
            <p:ph type="body" sz="quarter" idx="1"/>
          </p:nvPr>
        </p:nvSpPr>
        <p:spPr/>
        <p:txBody>
          <a:bodyPr/>
          <a:lstStyle/>
          <a:p>
            <a:endParaRPr lang="tr-TR"/>
          </a:p>
        </p:txBody>
      </p:sp>
      <p:sp>
        <p:nvSpPr>
          <p:cNvPr id="4" name="3 Slayt Numarası Yer Tutucusu"/>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79EAA5-4591-4AC0-892E-72BC28B59D1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85</a:t>
            </a:fld>
            <a:endParaRPr lang="tr-TR" sz="1200" b="0" i="0" u="none" strike="noStrike" kern="1200" cap="none" spc="0" baseline="0">
              <a:solidFill>
                <a:srgbClr val="000000"/>
              </a:solidFill>
              <a:uFillTx/>
              <a:latin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023938" y="723900"/>
            <a:ext cx="4829175" cy="3621088"/>
          </a:xfrm>
        </p:spPr>
      </p:sp>
      <p:sp>
        <p:nvSpPr>
          <p:cNvPr id="3" name="2 Not Yer Tutucusu"/>
          <p:cNvSpPr txBox="1">
            <a:spLocks noGrp="1"/>
          </p:cNvSpPr>
          <p:nvPr>
            <p:ph type="body" sz="quarter" idx="1"/>
          </p:nvPr>
        </p:nvSpPr>
        <p:spPr/>
        <p:txBody>
          <a:bodyPr/>
          <a:lstStyle/>
          <a:p>
            <a:endParaRPr lang="tr-TR"/>
          </a:p>
        </p:txBody>
      </p:sp>
      <p:sp>
        <p:nvSpPr>
          <p:cNvPr id="4" name="3 Slayt Numarası Yer Tutucusu"/>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2B7548C-595F-413C-9070-95F99B2B3AD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93</a:t>
            </a:fld>
            <a:endParaRPr lang="tr-TR" sz="1200" b="0" i="0" u="none" strike="noStrike" kern="1200" cap="none" spc="0" baseline="0">
              <a:solidFill>
                <a:srgbClr val="000000"/>
              </a:solidFill>
              <a:uFillTx/>
              <a:latin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023938" y="723900"/>
            <a:ext cx="4829175" cy="3621088"/>
          </a:xfrm>
        </p:spPr>
      </p:sp>
      <p:sp>
        <p:nvSpPr>
          <p:cNvPr id="3" name="2 Not Yer Tutucusu"/>
          <p:cNvSpPr txBox="1">
            <a:spLocks noGrp="1"/>
          </p:cNvSpPr>
          <p:nvPr>
            <p:ph type="body" sz="quarter" idx="1"/>
          </p:nvPr>
        </p:nvSpPr>
        <p:spPr/>
        <p:txBody>
          <a:bodyPr/>
          <a:lstStyle/>
          <a:p>
            <a:endParaRPr lang="tr-TR" dirty="0"/>
          </a:p>
        </p:txBody>
      </p:sp>
      <p:sp>
        <p:nvSpPr>
          <p:cNvPr id="4" name="3 Slayt Numarası Yer Tutucusu"/>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177F688-FC00-4894-BD4A-BF5A10181E2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94</a:t>
            </a:fld>
            <a:endParaRPr lang="tr-TR" sz="1200" b="0" i="0" u="none" strike="noStrike" kern="1200" cap="none" spc="0" baseline="0">
              <a:solidFill>
                <a:srgbClr val="000000"/>
              </a:solidFill>
              <a:uFillTx/>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5B853DC-C1A3-401E-9920-066811EFEFF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tr-TR" sz="1200" b="0" i="0" u="none" strike="noStrike" kern="1200" cap="none" spc="0" baseline="0">
              <a:solidFill>
                <a:srgbClr val="000000"/>
              </a:solidFill>
              <a:uFillTx/>
              <a:latin typeface="Arial"/>
            </a:endParaRPr>
          </a:p>
        </p:txBody>
      </p:sp>
      <p:sp>
        <p:nvSpPr>
          <p:cNvPr id="3" name="Rectangle 2"/>
          <p:cNvSpPr>
            <a:spLocks noGrp="1" noRot="1" noChangeAspect="1"/>
          </p:cNvSpPr>
          <p:nvPr>
            <p:ph type="sldImg"/>
          </p:nvPr>
        </p:nvSpPr>
        <p:spPr>
          <a:xfrm>
            <a:off x="1023938" y="723900"/>
            <a:ext cx="4829175" cy="3621088"/>
          </a:xfrm>
        </p:spPr>
      </p:sp>
      <p:sp>
        <p:nvSpPr>
          <p:cNvPr id="4" name="Rectangle 3"/>
          <p:cNvSpPr txBox="1">
            <a:spLocks noGrp="1"/>
          </p:cNvSpPr>
          <p:nvPr>
            <p:ph type="body" sz="quarter" idx="1"/>
          </p:nvPr>
        </p:nvSpPr>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txBox="1">
            <a:spLocks noGrp="1"/>
          </p:cNvSpPr>
          <p:nvPr>
            <p:ph type="body" sz="quarter" idx="1"/>
          </p:nvPr>
        </p:nvSpPr>
        <p:spPr/>
        <p:txBody>
          <a:bodyPr/>
          <a:lstStyle/>
          <a:p>
            <a:endParaRPr lang="tr-TR"/>
          </a:p>
        </p:txBody>
      </p:sp>
      <p:sp>
        <p:nvSpPr>
          <p:cNvPr id="4" name="3 Slayt Numarası Yer Tutucusu"/>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D6C6A1-767F-4141-AE0E-CB09C21C71B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tr-TR" sz="1200" b="0" i="0" u="none" strike="noStrike" kern="1200" cap="none" spc="0" baseline="0">
              <a:solidFill>
                <a:srgbClr val="000000"/>
              </a:solidFill>
              <a:uFillTx/>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023938" y="723900"/>
            <a:ext cx="4829175" cy="3621088"/>
          </a:xfrm>
        </p:spPr>
      </p:sp>
      <p:sp>
        <p:nvSpPr>
          <p:cNvPr id="3" name="2 Not Yer Tutucusu"/>
          <p:cNvSpPr txBox="1">
            <a:spLocks noGrp="1"/>
          </p:cNvSpPr>
          <p:nvPr>
            <p:ph type="body" sz="quarter" idx="1"/>
          </p:nvPr>
        </p:nvSpPr>
        <p:spPr/>
        <p:txBody>
          <a:bodyPr/>
          <a:lstStyle/>
          <a:p>
            <a:endParaRPr lang="tr-TR"/>
          </a:p>
        </p:txBody>
      </p:sp>
      <p:sp>
        <p:nvSpPr>
          <p:cNvPr id="4" name="3 Slayt Numarası Yer Tutucusu"/>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C680689-6E53-4713-9EC4-1A4C99500D6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a:t>
            </a:fld>
            <a:endParaRPr lang="tr-TR" sz="1200" b="0" i="0" u="none" strike="noStrike" kern="1200" cap="none" spc="0" baseline="0">
              <a:solidFill>
                <a:srgbClr val="000000"/>
              </a:solidFill>
              <a:uFillTx/>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023938" y="723900"/>
            <a:ext cx="4829175" cy="3621088"/>
          </a:xfrm>
        </p:spPr>
      </p:sp>
      <p:sp>
        <p:nvSpPr>
          <p:cNvPr id="3" name="2 Not Yer Tutucusu"/>
          <p:cNvSpPr txBox="1">
            <a:spLocks noGrp="1"/>
          </p:cNvSpPr>
          <p:nvPr>
            <p:ph type="body" sz="quarter" idx="1"/>
          </p:nvPr>
        </p:nvSpPr>
        <p:spPr/>
        <p:txBody>
          <a:bodyPr/>
          <a:lstStyle/>
          <a:p>
            <a:endParaRPr lang="tr-TR"/>
          </a:p>
        </p:txBody>
      </p:sp>
      <p:sp>
        <p:nvSpPr>
          <p:cNvPr id="4" name="3 Slayt Numarası Yer Tutucusu"/>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8AB9233-36E3-464A-B3BB-7F074EF38E7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tr-TR" sz="1200" b="0" i="0" u="none" strike="noStrike" kern="1200" cap="none" spc="0" baseline="0">
              <a:solidFill>
                <a:srgbClr val="000000"/>
              </a:solidFill>
              <a:uFillTx/>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C6131D-C397-43B6-9F40-579DDB8C984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tr-TR" sz="1200" b="0" i="0" u="none" strike="noStrike" kern="1200" cap="none" spc="0" baseline="0">
              <a:solidFill>
                <a:srgbClr val="000000"/>
              </a:solidFill>
              <a:uFillTx/>
              <a:latin typeface="Arial"/>
            </a:endParaRPr>
          </a:p>
        </p:txBody>
      </p:sp>
      <p:sp>
        <p:nvSpPr>
          <p:cNvPr id="3" name="Rectangle 2"/>
          <p:cNvSpPr>
            <a:spLocks noGrp="1" noRot="1" noChangeAspect="1"/>
          </p:cNvSpPr>
          <p:nvPr>
            <p:ph type="sldImg"/>
          </p:nvPr>
        </p:nvSpPr>
        <p:spPr>
          <a:xfrm>
            <a:off x="1023938" y="723900"/>
            <a:ext cx="4829175" cy="3621088"/>
          </a:xfrm>
        </p:spPr>
      </p:sp>
      <p:sp>
        <p:nvSpPr>
          <p:cNvPr id="4" name="Rectangle 3"/>
          <p:cNvSpPr txBox="1">
            <a:spLocks noGrp="1"/>
          </p:cNvSpPr>
          <p:nvPr>
            <p:ph type="body" sz="quarter" idx="1"/>
          </p:nvPr>
        </p:nvSpPr>
        <p:spPr/>
        <p:txBody>
          <a:bodyPr/>
          <a:lstStyle/>
          <a:p>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023938" y="723900"/>
            <a:ext cx="4829175" cy="3621088"/>
          </a:xfrm>
        </p:spPr>
      </p:sp>
      <p:sp>
        <p:nvSpPr>
          <p:cNvPr id="3" name="2 Not Yer Tutucusu"/>
          <p:cNvSpPr txBox="1">
            <a:spLocks noGrp="1"/>
          </p:cNvSpPr>
          <p:nvPr>
            <p:ph type="body" sz="quarter" idx="1"/>
          </p:nvPr>
        </p:nvSpPr>
        <p:spPr/>
        <p:txBody>
          <a:bodyPr/>
          <a:lstStyle/>
          <a:p>
            <a:endParaRPr lang="tr-TR"/>
          </a:p>
        </p:txBody>
      </p:sp>
      <p:sp>
        <p:nvSpPr>
          <p:cNvPr id="4" name="3 Slayt Numarası Yer Tutucusu"/>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C4D4388-8F90-4F1B-B336-5499E2A1759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tr-TR" sz="1200" b="0" i="0" u="none" strike="noStrike" kern="1200" cap="none" spc="0" baseline="0">
              <a:solidFill>
                <a:srgbClr val="000000"/>
              </a:solidFill>
              <a:uFillTx/>
              <a:latin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lvl="0"/>
            <a:fld id="{FE394E3B-DEB6-41F1-BC34-48799978F3EC}" type="slidenum">
              <a:rPr lang="tr-TR" smtClean="0"/>
              <a:pPr lvl="0"/>
              <a:t>27</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023938" y="723900"/>
            <a:ext cx="4829175" cy="3621088"/>
          </a:xfrm>
        </p:spPr>
      </p:sp>
      <p:sp>
        <p:nvSpPr>
          <p:cNvPr id="3" name="2 Not Yer Tutucusu"/>
          <p:cNvSpPr txBox="1">
            <a:spLocks noGrp="1"/>
          </p:cNvSpPr>
          <p:nvPr>
            <p:ph type="body" sz="quarter" idx="1"/>
          </p:nvPr>
        </p:nvSpPr>
        <p:spPr/>
        <p:txBody>
          <a:bodyPr/>
          <a:lstStyle/>
          <a:p>
            <a:endParaRPr lang="tr-TR"/>
          </a:p>
        </p:txBody>
      </p:sp>
      <p:sp>
        <p:nvSpPr>
          <p:cNvPr id="4" name="3 Slayt Numarası Yer Tutucusu"/>
          <p:cNvSpPr txBox="1"/>
          <p:nvPr/>
        </p:nvSpPr>
        <p:spPr>
          <a:xfrm>
            <a:off x="3895408" y="9172245"/>
            <a:ext cx="2980057" cy="48283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90AB507-8A8E-4183-B5EB-4FE41E3B42B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a:t>
            </a:fld>
            <a:endParaRPr lang="tr-TR" sz="1200" b="0" i="0" u="none" strike="noStrike" kern="1200" cap="none" spc="0" baseline="0">
              <a:solidFill>
                <a:srgbClr val="000000"/>
              </a:solidFill>
              <a:uFillTx/>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txBox="1">
            <a:spLocks noGrp="1"/>
          </p:cNvSpPr>
          <p:nvPr>
            <p:ph type="ctrTitle"/>
          </p:nvPr>
        </p:nvSpPr>
        <p:spPr>
          <a:xfrm>
            <a:off x="685800" y="2130423"/>
            <a:ext cx="7772400" cy="1470026"/>
          </a:xfrm>
        </p:spPr>
        <p:txBody>
          <a:bodyPr/>
          <a:lstStyle>
            <a:lvl1pPr>
              <a:defRPr/>
            </a:lvl1pPr>
          </a:lstStyle>
          <a:p>
            <a:pPr lvl="0"/>
            <a:r>
              <a:rPr lang="tr-TR"/>
              <a:t>Asıl başlık stili için tıklatın</a:t>
            </a:r>
          </a:p>
        </p:txBody>
      </p:sp>
      <p:sp>
        <p:nvSpPr>
          <p:cNvPr id="3" name="2 Alt Başlık"/>
          <p:cNvSpPr txBox="1">
            <a:spLocks noGrp="1"/>
          </p:cNvSpPr>
          <p:nvPr>
            <p:ph type="subTitle" idx="1"/>
          </p:nvPr>
        </p:nvSpPr>
        <p:spPr>
          <a:xfrm>
            <a:off x="1371600" y="3886200"/>
            <a:ext cx="6400800" cy="1752603"/>
          </a:xfrm>
        </p:spPr>
        <p:txBody>
          <a:bodyPr anchorCtr="1"/>
          <a:lstStyle>
            <a:lvl1pPr marL="0" indent="0" algn="ctr">
              <a:buNone/>
              <a:defRPr/>
            </a:lvl1pPr>
          </a:lstStyle>
          <a:p>
            <a:pPr lvl="0"/>
            <a:r>
              <a:rPr lang="tr-TR"/>
              <a:t>Asıl alt başlık stilini düzenlemek için tıklatın</a:t>
            </a:r>
          </a:p>
        </p:txBody>
      </p:sp>
      <p:sp>
        <p:nvSpPr>
          <p:cNvPr id="4" name="Rectangle 4"/>
          <p:cNvSpPr txBox="1">
            <a:spLocks noGrp="1"/>
          </p:cNvSpPr>
          <p:nvPr>
            <p:ph type="dt" sz="half" idx="7"/>
          </p:nvPr>
        </p:nvSpPr>
        <p:spPr/>
        <p:txBody>
          <a:bodyPr/>
          <a:lstStyle>
            <a:lvl1pPr>
              <a:defRPr/>
            </a:lvl1pPr>
          </a:lstStyle>
          <a:p>
            <a:pPr lvl="0"/>
            <a:endParaRPr lang="tr-TR"/>
          </a:p>
        </p:txBody>
      </p:sp>
      <p:sp>
        <p:nvSpPr>
          <p:cNvPr id="5" name="Rectangle 5"/>
          <p:cNvSpPr txBox="1">
            <a:spLocks noGrp="1"/>
          </p:cNvSpPr>
          <p:nvPr>
            <p:ph type="ftr" sz="quarter" idx="9"/>
          </p:nvPr>
        </p:nvSpPr>
        <p:spPr/>
        <p:txBody>
          <a:bodyPr/>
          <a:lstStyle>
            <a:lvl1pPr>
              <a:defRPr/>
            </a:lvl1pPr>
          </a:lstStyle>
          <a:p>
            <a:pPr lvl="0"/>
            <a:r>
              <a:rPr lang="tr-TR"/>
              <a:t>1,2</a:t>
            </a:r>
          </a:p>
        </p:txBody>
      </p:sp>
      <p:sp>
        <p:nvSpPr>
          <p:cNvPr id="6" name="Rectangle 6"/>
          <p:cNvSpPr txBox="1">
            <a:spLocks noGrp="1"/>
          </p:cNvSpPr>
          <p:nvPr>
            <p:ph type="sldNum" sz="quarter" idx="8"/>
          </p:nvPr>
        </p:nvSpPr>
        <p:spPr/>
        <p:txBody>
          <a:bodyPr/>
          <a:lstStyle>
            <a:lvl1pPr>
              <a:defRPr/>
            </a:lvl1pPr>
          </a:lstStyle>
          <a:p>
            <a:pPr lvl="0"/>
            <a:fld id="{658A3CCD-A102-4206-AB84-8E0CBDD4CD36}" type="slidenum">
              <a:rPr/>
              <a:pPr lvl="0"/>
              <a:t>‹#›</a:t>
            </a:fld>
            <a:endParaRPr lang="tr-T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lvl1pPr>
              <a:defRPr/>
            </a:lvl1pPr>
          </a:lstStyle>
          <a:p>
            <a:pPr lvl="0"/>
            <a:r>
              <a:rPr lang="tr-TR"/>
              <a:t>Asıl başlık stili için tıklatın</a:t>
            </a:r>
          </a:p>
        </p:txBody>
      </p:sp>
      <p:sp>
        <p:nvSpPr>
          <p:cNvPr id="3" name="2 Dikey Metin Yer Tutucusu"/>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txBox="1">
            <a:spLocks noGrp="1"/>
          </p:cNvSpPr>
          <p:nvPr>
            <p:ph type="dt" sz="half" idx="7"/>
          </p:nvPr>
        </p:nvSpPr>
        <p:spPr/>
        <p:txBody>
          <a:bodyPr/>
          <a:lstStyle>
            <a:lvl1pPr>
              <a:defRPr/>
            </a:lvl1pPr>
          </a:lstStyle>
          <a:p>
            <a:pPr lvl="0"/>
            <a:endParaRPr lang="tr-TR"/>
          </a:p>
        </p:txBody>
      </p:sp>
      <p:sp>
        <p:nvSpPr>
          <p:cNvPr id="5" name="Rectangle 5"/>
          <p:cNvSpPr txBox="1">
            <a:spLocks noGrp="1"/>
          </p:cNvSpPr>
          <p:nvPr>
            <p:ph type="ftr" sz="quarter" idx="9"/>
          </p:nvPr>
        </p:nvSpPr>
        <p:spPr/>
        <p:txBody>
          <a:bodyPr/>
          <a:lstStyle>
            <a:lvl1pPr>
              <a:defRPr/>
            </a:lvl1pPr>
          </a:lstStyle>
          <a:p>
            <a:pPr lvl="0"/>
            <a:r>
              <a:rPr lang="tr-TR"/>
              <a:t>1,2</a:t>
            </a:r>
          </a:p>
        </p:txBody>
      </p:sp>
      <p:sp>
        <p:nvSpPr>
          <p:cNvPr id="6" name="Rectangle 6"/>
          <p:cNvSpPr txBox="1">
            <a:spLocks noGrp="1"/>
          </p:cNvSpPr>
          <p:nvPr>
            <p:ph type="sldNum" sz="quarter" idx="8"/>
          </p:nvPr>
        </p:nvSpPr>
        <p:spPr/>
        <p:txBody>
          <a:bodyPr/>
          <a:lstStyle>
            <a:lvl1pPr>
              <a:defRPr/>
            </a:lvl1pPr>
          </a:lstStyle>
          <a:p>
            <a:pPr lvl="0"/>
            <a:fld id="{2D708BD7-01B5-4405-A97B-6D1CD9E16846}" type="slidenum">
              <a:rPr/>
              <a:pPr lvl="0"/>
              <a:t>‹#›</a:t>
            </a:fld>
            <a:endParaRPr lang="tr-T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txBox="1">
            <a:spLocks noGrp="1"/>
          </p:cNvSpPr>
          <p:nvPr>
            <p:ph type="title" orient="vert"/>
          </p:nvPr>
        </p:nvSpPr>
        <p:spPr>
          <a:xfrm>
            <a:off x="6629400" y="274640"/>
            <a:ext cx="2057400" cy="5851529"/>
          </a:xfrm>
        </p:spPr>
        <p:txBody>
          <a:bodyPr vert="eaVert"/>
          <a:lstStyle>
            <a:lvl1pPr>
              <a:defRPr/>
            </a:lvl1pPr>
          </a:lstStyle>
          <a:p>
            <a:pPr lvl="0"/>
            <a:r>
              <a:rPr lang="tr-TR"/>
              <a:t>Asıl başlık stili için tıklatın</a:t>
            </a:r>
          </a:p>
        </p:txBody>
      </p:sp>
      <p:sp>
        <p:nvSpPr>
          <p:cNvPr id="3" name="2 Dikey Metin Yer Tutucusu"/>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txBox="1">
            <a:spLocks noGrp="1"/>
          </p:cNvSpPr>
          <p:nvPr>
            <p:ph type="dt" sz="half" idx="7"/>
          </p:nvPr>
        </p:nvSpPr>
        <p:spPr/>
        <p:txBody>
          <a:bodyPr/>
          <a:lstStyle>
            <a:lvl1pPr>
              <a:defRPr/>
            </a:lvl1pPr>
          </a:lstStyle>
          <a:p>
            <a:pPr lvl="0"/>
            <a:endParaRPr lang="tr-TR"/>
          </a:p>
        </p:txBody>
      </p:sp>
      <p:sp>
        <p:nvSpPr>
          <p:cNvPr id="5" name="Rectangle 5"/>
          <p:cNvSpPr txBox="1">
            <a:spLocks noGrp="1"/>
          </p:cNvSpPr>
          <p:nvPr>
            <p:ph type="ftr" sz="quarter" idx="9"/>
          </p:nvPr>
        </p:nvSpPr>
        <p:spPr/>
        <p:txBody>
          <a:bodyPr/>
          <a:lstStyle>
            <a:lvl1pPr>
              <a:defRPr/>
            </a:lvl1pPr>
          </a:lstStyle>
          <a:p>
            <a:pPr lvl="0"/>
            <a:r>
              <a:rPr lang="tr-TR"/>
              <a:t>1,2</a:t>
            </a:r>
          </a:p>
        </p:txBody>
      </p:sp>
      <p:sp>
        <p:nvSpPr>
          <p:cNvPr id="6" name="Rectangle 6"/>
          <p:cNvSpPr txBox="1">
            <a:spLocks noGrp="1"/>
          </p:cNvSpPr>
          <p:nvPr>
            <p:ph type="sldNum" sz="quarter" idx="8"/>
          </p:nvPr>
        </p:nvSpPr>
        <p:spPr/>
        <p:txBody>
          <a:bodyPr/>
          <a:lstStyle>
            <a:lvl1pPr>
              <a:defRPr/>
            </a:lvl1pPr>
          </a:lstStyle>
          <a:p>
            <a:pPr lvl="0"/>
            <a:fld id="{6DFEC480-2EC4-4678-A1E1-426C976E204C}" type="slidenum">
              <a:rPr/>
              <a:pPr lvl="0"/>
              <a:t>‹#›</a:t>
            </a:fld>
            <a:endParaRPr lang="tr-T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lvl1pPr>
              <a:defRPr/>
            </a:lvl1pPr>
          </a:lstStyle>
          <a:p>
            <a:pPr lvl="0"/>
            <a:r>
              <a:rPr lang="tr-TR"/>
              <a:t>Asıl başlık stili için tıklatın</a:t>
            </a:r>
          </a:p>
        </p:txBody>
      </p:sp>
      <p:sp>
        <p:nvSpPr>
          <p:cNvPr id="3" name="2 Metin Yer Tutucusu"/>
          <p:cNvSpPr txBox="1">
            <a:spLocks noGrp="1"/>
          </p:cNvSpPr>
          <p:nvPr>
            <p:ph type="body" idx="1"/>
          </p:nvPr>
        </p:nvSpPr>
        <p:spPr>
          <a:xfrm>
            <a:off x="457200" y="1600200"/>
            <a:ext cx="4038603" cy="4525959"/>
          </a:xfrm>
        </p:spPr>
        <p:txBody>
          <a:bodyPr/>
          <a:lstStyle>
            <a:lvl1pPr>
              <a:defRPr/>
            </a:lvl1pPr>
            <a:lvl2pPr>
              <a:defRPr/>
            </a:lvl2pPr>
            <a:lvl3pPr>
              <a:defRPr/>
            </a:lvl3pPr>
            <a:lvl4pPr>
              <a:defRPr/>
            </a:lvl4pPr>
            <a:lvl5pP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txBox="1">
            <a:spLocks noGrp="1"/>
          </p:cNvSpPr>
          <p:nvPr>
            <p:ph idx="2"/>
          </p:nvPr>
        </p:nvSpPr>
        <p:spPr>
          <a:xfrm>
            <a:off x="4648196" y="1600200"/>
            <a:ext cx="4038603" cy="4525959"/>
          </a:xfrm>
        </p:spPr>
        <p:txBody>
          <a:bodyPr/>
          <a:lstStyle>
            <a:lvl1pPr>
              <a:defRPr/>
            </a:lvl1pPr>
            <a:lvl2pPr>
              <a:defRPr/>
            </a:lvl2pPr>
            <a:lvl3pPr>
              <a:defRPr/>
            </a:lvl3pPr>
            <a:lvl4pPr>
              <a:defRPr/>
            </a:lvl4pPr>
            <a:lvl5pP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txBox="1">
            <a:spLocks noGrp="1"/>
          </p:cNvSpPr>
          <p:nvPr>
            <p:ph type="dt" sz="half" idx="7"/>
          </p:nvPr>
        </p:nvSpPr>
        <p:spPr/>
        <p:txBody>
          <a:bodyPr/>
          <a:lstStyle>
            <a:lvl1pPr>
              <a:defRPr/>
            </a:lvl1pPr>
          </a:lstStyle>
          <a:p>
            <a:pPr lvl="0"/>
            <a:endParaRPr lang="tr-TR"/>
          </a:p>
        </p:txBody>
      </p:sp>
      <p:sp>
        <p:nvSpPr>
          <p:cNvPr id="6" name="Rectangle 5"/>
          <p:cNvSpPr txBox="1">
            <a:spLocks noGrp="1"/>
          </p:cNvSpPr>
          <p:nvPr>
            <p:ph type="ftr" sz="quarter" idx="9"/>
          </p:nvPr>
        </p:nvSpPr>
        <p:spPr/>
        <p:txBody>
          <a:bodyPr/>
          <a:lstStyle>
            <a:lvl1pPr>
              <a:defRPr/>
            </a:lvl1pPr>
          </a:lstStyle>
          <a:p>
            <a:pPr lvl="0"/>
            <a:r>
              <a:rPr lang="tr-TR"/>
              <a:t>1,2</a:t>
            </a:r>
          </a:p>
        </p:txBody>
      </p:sp>
      <p:sp>
        <p:nvSpPr>
          <p:cNvPr id="7" name="Rectangle 6"/>
          <p:cNvSpPr txBox="1">
            <a:spLocks noGrp="1"/>
          </p:cNvSpPr>
          <p:nvPr>
            <p:ph type="sldNum" sz="quarter" idx="8"/>
          </p:nvPr>
        </p:nvSpPr>
        <p:spPr/>
        <p:txBody>
          <a:bodyPr/>
          <a:lstStyle>
            <a:lvl1pPr>
              <a:defRPr/>
            </a:lvl1pPr>
          </a:lstStyle>
          <a:p>
            <a:pPr lvl="0"/>
            <a:fld id="{63EAAF8B-9C26-47B3-BF59-970BD80ECA6A}" type="slidenum">
              <a:rPr/>
              <a:pPr lvl="0"/>
              <a:t>‹#›</a:t>
            </a:fld>
            <a:endParaRPr lang="tr-TR"/>
          </a:p>
        </p:txBody>
      </p:sp>
    </p:spTree>
  </p:cSld>
  <p:clrMapOvr>
    <a:masterClrMapping/>
  </p:clrMapOvr>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lvl1pPr>
              <a:defRPr/>
            </a:lvl1pPr>
          </a:lstStyle>
          <a:p>
            <a:pPr lvl="0"/>
            <a:r>
              <a:rPr lang="tr-TR"/>
              <a:t>Asıl başlık stili için tıklatın</a:t>
            </a:r>
          </a:p>
        </p:txBody>
      </p:sp>
      <p:sp>
        <p:nvSpPr>
          <p:cNvPr id="3" name="2 İçerik Yer Tutucusu"/>
          <p:cNvSpPr txBox="1">
            <a:spLocks noGrp="1"/>
          </p:cNvSpPr>
          <p:nvPr>
            <p:ph idx="1"/>
          </p:nvPr>
        </p:nvSpPr>
        <p:spPr/>
        <p:txBody>
          <a:bodyPr/>
          <a:lstStyle>
            <a:lvl1pPr>
              <a:defRPr/>
            </a:lvl1pPr>
            <a:lvl2pPr>
              <a:defRPr/>
            </a:lvl2pPr>
            <a:lvl3pPr>
              <a:defRPr/>
            </a:lvl3pPr>
            <a:lvl4pPr>
              <a:defRPr/>
            </a:lvl4pPr>
            <a:lvl5pP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txBox="1">
            <a:spLocks noGrp="1"/>
          </p:cNvSpPr>
          <p:nvPr>
            <p:ph type="dt" sz="half" idx="7"/>
          </p:nvPr>
        </p:nvSpPr>
        <p:spPr/>
        <p:txBody>
          <a:bodyPr/>
          <a:lstStyle>
            <a:lvl1pPr>
              <a:defRPr/>
            </a:lvl1pPr>
          </a:lstStyle>
          <a:p>
            <a:pPr lvl="0"/>
            <a:endParaRPr lang="tr-TR"/>
          </a:p>
        </p:txBody>
      </p:sp>
      <p:sp>
        <p:nvSpPr>
          <p:cNvPr id="5" name="Rectangle 5"/>
          <p:cNvSpPr txBox="1">
            <a:spLocks noGrp="1"/>
          </p:cNvSpPr>
          <p:nvPr>
            <p:ph type="ftr" sz="quarter" idx="9"/>
          </p:nvPr>
        </p:nvSpPr>
        <p:spPr/>
        <p:txBody>
          <a:bodyPr/>
          <a:lstStyle>
            <a:lvl1pPr>
              <a:defRPr/>
            </a:lvl1pPr>
          </a:lstStyle>
          <a:p>
            <a:pPr lvl="0"/>
            <a:r>
              <a:rPr lang="tr-TR"/>
              <a:t>1,2</a:t>
            </a:r>
          </a:p>
        </p:txBody>
      </p:sp>
      <p:sp>
        <p:nvSpPr>
          <p:cNvPr id="6" name="Rectangle 6"/>
          <p:cNvSpPr txBox="1">
            <a:spLocks noGrp="1"/>
          </p:cNvSpPr>
          <p:nvPr>
            <p:ph type="sldNum" sz="quarter" idx="8"/>
          </p:nvPr>
        </p:nvSpPr>
        <p:spPr/>
        <p:txBody>
          <a:bodyPr/>
          <a:lstStyle>
            <a:lvl1pPr>
              <a:defRPr/>
            </a:lvl1pPr>
          </a:lstStyle>
          <a:p>
            <a:pPr lvl="0"/>
            <a:fld id="{F91B785B-CC06-4AB7-B732-313EB76746C5}" type="slidenum">
              <a:rPr/>
              <a:pPr lvl="0"/>
              <a:t>‹#›</a:t>
            </a:fld>
            <a:endParaRPr lang="tr-T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txBox="1">
            <a:spLocks noGrp="1"/>
          </p:cNvSpPr>
          <p:nvPr>
            <p:ph type="title"/>
          </p:nvPr>
        </p:nvSpPr>
        <p:spPr>
          <a:xfrm>
            <a:off x="722311" y="4406895"/>
            <a:ext cx="7772400" cy="1362071"/>
          </a:xfrm>
        </p:spPr>
        <p:txBody>
          <a:bodyPr anchor="t" anchorCtr="0"/>
          <a:lstStyle>
            <a:lvl1pPr algn="l">
              <a:defRPr sz="4000" b="1" cap="all"/>
            </a:lvl1pPr>
          </a:lstStyle>
          <a:p>
            <a:pPr lvl="0"/>
            <a:r>
              <a:rPr lang="tr-TR"/>
              <a:t>Asıl başlık stili için tıklatın</a:t>
            </a:r>
          </a:p>
        </p:txBody>
      </p:sp>
      <p:sp>
        <p:nvSpPr>
          <p:cNvPr id="3" name="2 Metin Yer Tutucusu"/>
          <p:cNvSpPr txBox="1">
            <a:spLocks noGrp="1"/>
          </p:cNvSpPr>
          <p:nvPr>
            <p:ph type="body" idx="1"/>
          </p:nvPr>
        </p:nvSpPr>
        <p:spPr>
          <a:xfrm>
            <a:off x="722311" y="2906713"/>
            <a:ext cx="7772400" cy="1500182"/>
          </a:xfrm>
        </p:spPr>
        <p:txBody>
          <a:bodyPr anchor="b"/>
          <a:lstStyle>
            <a:lvl1pPr marL="0" indent="0">
              <a:spcBef>
                <a:spcPts val="500"/>
              </a:spcBef>
              <a:buNone/>
              <a:defRPr sz="2000"/>
            </a:lvl1pPr>
          </a:lstStyle>
          <a:p>
            <a:pPr lvl="0"/>
            <a:r>
              <a:rPr lang="tr-TR"/>
              <a:t>Asıl metin stillerini düzenlemek için tıklatın</a:t>
            </a:r>
          </a:p>
        </p:txBody>
      </p:sp>
      <p:sp>
        <p:nvSpPr>
          <p:cNvPr id="4" name="Rectangle 4"/>
          <p:cNvSpPr txBox="1">
            <a:spLocks noGrp="1"/>
          </p:cNvSpPr>
          <p:nvPr>
            <p:ph type="dt" sz="half" idx="7"/>
          </p:nvPr>
        </p:nvSpPr>
        <p:spPr/>
        <p:txBody>
          <a:bodyPr/>
          <a:lstStyle>
            <a:lvl1pPr>
              <a:defRPr/>
            </a:lvl1pPr>
          </a:lstStyle>
          <a:p>
            <a:pPr lvl="0"/>
            <a:endParaRPr lang="tr-TR"/>
          </a:p>
        </p:txBody>
      </p:sp>
      <p:sp>
        <p:nvSpPr>
          <p:cNvPr id="5" name="Rectangle 5"/>
          <p:cNvSpPr txBox="1">
            <a:spLocks noGrp="1"/>
          </p:cNvSpPr>
          <p:nvPr>
            <p:ph type="ftr" sz="quarter" idx="9"/>
          </p:nvPr>
        </p:nvSpPr>
        <p:spPr/>
        <p:txBody>
          <a:bodyPr/>
          <a:lstStyle>
            <a:lvl1pPr>
              <a:defRPr/>
            </a:lvl1pPr>
          </a:lstStyle>
          <a:p>
            <a:pPr lvl="0"/>
            <a:r>
              <a:rPr lang="tr-TR"/>
              <a:t>1,2</a:t>
            </a:r>
          </a:p>
        </p:txBody>
      </p:sp>
      <p:sp>
        <p:nvSpPr>
          <p:cNvPr id="6" name="Rectangle 6"/>
          <p:cNvSpPr txBox="1">
            <a:spLocks noGrp="1"/>
          </p:cNvSpPr>
          <p:nvPr>
            <p:ph type="sldNum" sz="quarter" idx="8"/>
          </p:nvPr>
        </p:nvSpPr>
        <p:spPr/>
        <p:txBody>
          <a:bodyPr/>
          <a:lstStyle>
            <a:lvl1pPr>
              <a:defRPr/>
            </a:lvl1pPr>
          </a:lstStyle>
          <a:p>
            <a:pPr lvl="0"/>
            <a:fld id="{97767583-A116-4CC3-A00E-37A8AAE75260}" type="slidenum">
              <a:rPr/>
              <a:pPr lvl="0"/>
              <a:t>‹#›</a:t>
            </a:fld>
            <a:endParaRPr lang="tr-T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lvl1pPr>
              <a:defRPr/>
            </a:lvl1pPr>
          </a:lstStyle>
          <a:p>
            <a:pPr lvl="0"/>
            <a:r>
              <a:rPr lang="tr-TR"/>
              <a:t>Asıl başlık stili için tıklatın</a:t>
            </a:r>
          </a:p>
        </p:txBody>
      </p:sp>
      <p:sp>
        <p:nvSpPr>
          <p:cNvPr id="3" name="2 İçerik Yer Tutucusu"/>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p:cNvSpPr txBox="1">
            <a:spLocks noGrp="1"/>
          </p:cNvSpPr>
          <p:nvPr>
            <p:ph type="dt" sz="half" idx="7"/>
          </p:nvPr>
        </p:nvSpPr>
        <p:spPr/>
        <p:txBody>
          <a:bodyPr/>
          <a:lstStyle>
            <a:lvl1pPr>
              <a:defRPr/>
            </a:lvl1pPr>
          </a:lstStyle>
          <a:p>
            <a:pPr lvl="0"/>
            <a:endParaRPr lang="tr-TR"/>
          </a:p>
        </p:txBody>
      </p:sp>
      <p:sp>
        <p:nvSpPr>
          <p:cNvPr id="6" name="Rectangle 5"/>
          <p:cNvSpPr txBox="1">
            <a:spLocks noGrp="1"/>
          </p:cNvSpPr>
          <p:nvPr>
            <p:ph type="ftr" sz="quarter" idx="9"/>
          </p:nvPr>
        </p:nvSpPr>
        <p:spPr/>
        <p:txBody>
          <a:bodyPr/>
          <a:lstStyle>
            <a:lvl1pPr>
              <a:defRPr/>
            </a:lvl1pPr>
          </a:lstStyle>
          <a:p>
            <a:pPr lvl="0"/>
            <a:r>
              <a:rPr lang="tr-TR"/>
              <a:t>1,2</a:t>
            </a:r>
          </a:p>
        </p:txBody>
      </p:sp>
      <p:sp>
        <p:nvSpPr>
          <p:cNvPr id="7" name="Rectangle 6"/>
          <p:cNvSpPr txBox="1">
            <a:spLocks noGrp="1"/>
          </p:cNvSpPr>
          <p:nvPr>
            <p:ph type="sldNum" sz="quarter" idx="8"/>
          </p:nvPr>
        </p:nvSpPr>
        <p:spPr/>
        <p:txBody>
          <a:bodyPr/>
          <a:lstStyle>
            <a:lvl1pPr>
              <a:defRPr/>
            </a:lvl1pPr>
          </a:lstStyle>
          <a:p>
            <a:pPr lvl="0"/>
            <a:fld id="{DB2A54A1-3749-40F1-8AA6-2CBF7629C10F}" type="slidenum">
              <a:rPr/>
              <a:pPr lvl="0"/>
              <a:t>‹#›</a:t>
            </a:fld>
            <a:endParaRPr lang="tr-T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lvl1pPr>
              <a:defRPr/>
            </a:lvl1pPr>
          </a:lstStyle>
          <a:p>
            <a:pPr lvl="0"/>
            <a:r>
              <a:rPr lang="tr-TR"/>
              <a:t>Asıl başlık stili için tıklatın</a:t>
            </a:r>
          </a:p>
        </p:txBody>
      </p:sp>
      <p:sp>
        <p:nvSpPr>
          <p:cNvPr id="3" name="2 Metin Yer Tutucusu"/>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tr-TR"/>
              <a:t>Asıl metin stillerini düzenlemek için tıklatın</a:t>
            </a:r>
          </a:p>
        </p:txBody>
      </p:sp>
      <p:sp>
        <p:nvSpPr>
          <p:cNvPr id="4" name="3 İçerik Yer Tutucusu"/>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tr-TR"/>
              <a:t>Asıl metin stillerini düzenlemek için tıklatın</a:t>
            </a:r>
          </a:p>
        </p:txBody>
      </p:sp>
      <p:sp>
        <p:nvSpPr>
          <p:cNvPr id="6" name="5 İçerik Yer Tutucusu"/>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p:cNvSpPr txBox="1">
            <a:spLocks noGrp="1"/>
          </p:cNvSpPr>
          <p:nvPr>
            <p:ph type="dt" sz="half" idx="7"/>
          </p:nvPr>
        </p:nvSpPr>
        <p:spPr/>
        <p:txBody>
          <a:bodyPr/>
          <a:lstStyle>
            <a:lvl1pPr>
              <a:defRPr/>
            </a:lvl1pPr>
          </a:lstStyle>
          <a:p>
            <a:pPr lvl="0"/>
            <a:endParaRPr lang="tr-TR"/>
          </a:p>
        </p:txBody>
      </p:sp>
      <p:sp>
        <p:nvSpPr>
          <p:cNvPr id="8" name="Rectangle 5"/>
          <p:cNvSpPr txBox="1">
            <a:spLocks noGrp="1"/>
          </p:cNvSpPr>
          <p:nvPr>
            <p:ph type="ftr" sz="quarter" idx="9"/>
          </p:nvPr>
        </p:nvSpPr>
        <p:spPr/>
        <p:txBody>
          <a:bodyPr/>
          <a:lstStyle>
            <a:lvl1pPr>
              <a:defRPr/>
            </a:lvl1pPr>
          </a:lstStyle>
          <a:p>
            <a:pPr lvl="0"/>
            <a:r>
              <a:rPr lang="tr-TR"/>
              <a:t>1,2</a:t>
            </a:r>
          </a:p>
        </p:txBody>
      </p:sp>
      <p:sp>
        <p:nvSpPr>
          <p:cNvPr id="9" name="Rectangle 6"/>
          <p:cNvSpPr txBox="1">
            <a:spLocks noGrp="1"/>
          </p:cNvSpPr>
          <p:nvPr>
            <p:ph type="sldNum" sz="quarter" idx="8"/>
          </p:nvPr>
        </p:nvSpPr>
        <p:spPr/>
        <p:txBody>
          <a:bodyPr/>
          <a:lstStyle>
            <a:lvl1pPr>
              <a:defRPr/>
            </a:lvl1pPr>
          </a:lstStyle>
          <a:p>
            <a:pPr lvl="0"/>
            <a:fld id="{8EFED1C1-7218-4640-BAA2-8A1199888398}" type="slidenum">
              <a:rPr/>
              <a:pPr lvl="0"/>
              <a:t>‹#›</a:t>
            </a:fld>
            <a:endParaRPr lang="tr-T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lvl1pPr>
              <a:defRPr/>
            </a:lvl1pPr>
          </a:lstStyle>
          <a:p>
            <a:pPr lvl="0"/>
            <a:r>
              <a:rPr lang="tr-TR"/>
              <a:t>Asıl başlık stili için tıklatın</a:t>
            </a:r>
          </a:p>
        </p:txBody>
      </p:sp>
      <p:sp>
        <p:nvSpPr>
          <p:cNvPr id="3" name="Rectangle 4"/>
          <p:cNvSpPr txBox="1">
            <a:spLocks noGrp="1"/>
          </p:cNvSpPr>
          <p:nvPr>
            <p:ph type="dt" sz="half" idx="7"/>
          </p:nvPr>
        </p:nvSpPr>
        <p:spPr/>
        <p:txBody>
          <a:bodyPr/>
          <a:lstStyle>
            <a:lvl1pPr>
              <a:defRPr/>
            </a:lvl1pPr>
          </a:lstStyle>
          <a:p>
            <a:pPr lvl="0"/>
            <a:endParaRPr lang="tr-TR"/>
          </a:p>
        </p:txBody>
      </p:sp>
      <p:sp>
        <p:nvSpPr>
          <p:cNvPr id="4" name="Rectangle 5"/>
          <p:cNvSpPr txBox="1">
            <a:spLocks noGrp="1"/>
          </p:cNvSpPr>
          <p:nvPr>
            <p:ph type="ftr" sz="quarter" idx="9"/>
          </p:nvPr>
        </p:nvSpPr>
        <p:spPr/>
        <p:txBody>
          <a:bodyPr/>
          <a:lstStyle>
            <a:lvl1pPr>
              <a:defRPr/>
            </a:lvl1pPr>
          </a:lstStyle>
          <a:p>
            <a:pPr lvl="0"/>
            <a:r>
              <a:rPr lang="tr-TR"/>
              <a:t>1,2</a:t>
            </a:r>
          </a:p>
        </p:txBody>
      </p:sp>
      <p:sp>
        <p:nvSpPr>
          <p:cNvPr id="5" name="Rectangle 6"/>
          <p:cNvSpPr txBox="1">
            <a:spLocks noGrp="1"/>
          </p:cNvSpPr>
          <p:nvPr>
            <p:ph type="sldNum" sz="quarter" idx="8"/>
          </p:nvPr>
        </p:nvSpPr>
        <p:spPr/>
        <p:txBody>
          <a:bodyPr/>
          <a:lstStyle>
            <a:lvl1pPr>
              <a:defRPr/>
            </a:lvl1pPr>
          </a:lstStyle>
          <a:p>
            <a:pPr lvl="0"/>
            <a:fld id="{D9B3A4F3-2F9A-4978-ADE4-C750738D0AD5}" type="slidenum">
              <a:rPr/>
              <a:pPr lvl="0"/>
              <a:t>‹#›</a:t>
            </a:fld>
            <a:endParaRPr lang="tr-T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pPr lvl="0"/>
            <a:endParaRPr lang="tr-TR"/>
          </a:p>
        </p:txBody>
      </p:sp>
      <p:sp>
        <p:nvSpPr>
          <p:cNvPr id="3" name="Rectangle 5"/>
          <p:cNvSpPr txBox="1">
            <a:spLocks noGrp="1"/>
          </p:cNvSpPr>
          <p:nvPr>
            <p:ph type="ftr" sz="quarter" idx="9"/>
          </p:nvPr>
        </p:nvSpPr>
        <p:spPr/>
        <p:txBody>
          <a:bodyPr/>
          <a:lstStyle>
            <a:lvl1pPr>
              <a:defRPr/>
            </a:lvl1pPr>
          </a:lstStyle>
          <a:p>
            <a:pPr lvl="0"/>
            <a:r>
              <a:rPr lang="tr-TR"/>
              <a:t>1,2</a:t>
            </a:r>
          </a:p>
        </p:txBody>
      </p:sp>
      <p:sp>
        <p:nvSpPr>
          <p:cNvPr id="4" name="Rectangle 6"/>
          <p:cNvSpPr txBox="1">
            <a:spLocks noGrp="1"/>
          </p:cNvSpPr>
          <p:nvPr>
            <p:ph type="sldNum" sz="quarter" idx="8"/>
          </p:nvPr>
        </p:nvSpPr>
        <p:spPr/>
        <p:txBody>
          <a:bodyPr/>
          <a:lstStyle>
            <a:lvl1pPr>
              <a:defRPr/>
            </a:lvl1pPr>
          </a:lstStyle>
          <a:p>
            <a:pPr lvl="0"/>
            <a:fld id="{E2EC84F6-4327-479B-8C03-8D9628DA91E2}" type="slidenum">
              <a:rPr/>
              <a:pPr lvl="0"/>
              <a:t>‹#›</a:t>
            </a:fld>
            <a:endParaRPr lang="tr-T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txBox="1">
            <a:spLocks noGrp="1"/>
          </p:cNvSpPr>
          <p:nvPr>
            <p:ph type="title"/>
          </p:nvPr>
        </p:nvSpPr>
        <p:spPr>
          <a:xfrm>
            <a:off x="457200" y="273048"/>
            <a:ext cx="3008311" cy="1162046"/>
          </a:xfrm>
        </p:spPr>
        <p:txBody>
          <a:bodyPr anchor="b" anchorCtr="0"/>
          <a:lstStyle>
            <a:lvl1pPr algn="l">
              <a:defRPr sz="2000" b="1"/>
            </a:lvl1pPr>
          </a:lstStyle>
          <a:p>
            <a:pPr lvl="0"/>
            <a:r>
              <a:rPr lang="tr-TR"/>
              <a:t>Asıl başlık stili için tıklatın</a:t>
            </a:r>
          </a:p>
        </p:txBody>
      </p:sp>
      <p:sp>
        <p:nvSpPr>
          <p:cNvPr id="3" name="2 İçerik Yer Tutucusu"/>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txBox="1">
            <a:spLocks noGrp="1"/>
          </p:cNvSpPr>
          <p:nvPr>
            <p:ph type="body" idx="2"/>
          </p:nvPr>
        </p:nvSpPr>
        <p:spPr>
          <a:xfrm>
            <a:off x="457200" y="1435105"/>
            <a:ext cx="3008311" cy="4691064"/>
          </a:xfrm>
        </p:spPr>
        <p:txBody>
          <a:bodyPr/>
          <a:lstStyle>
            <a:lvl1pPr marL="0" indent="0">
              <a:spcBef>
                <a:spcPts val="300"/>
              </a:spcBef>
              <a:buNone/>
              <a:defRPr sz="1400"/>
            </a:lvl1pPr>
          </a:lstStyle>
          <a:p>
            <a:pPr lvl="0"/>
            <a:r>
              <a:rPr lang="tr-TR"/>
              <a:t>Asıl metin stillerini düzenlemek için tıklatın</a:t>
            </a:r>
          </a:p>
        </p:txBody>
      </p:sp>
      <p:sp>
        <p:nvSpPr>
          <p:cNvPr id="5" name="Rectangle 4"/>
          <p:cNvSpPr txBox="1">
            <a:spLocks noGrp="1"/>
          </p:cNvSpPr>
          <p:nvPr>
            <p:ph type="dt" sz="half" idx="7"/>
          </p:nvPr>
        </p:nvSpPr>
        <p:spPr/>
        <p:txBody>
          <a:bodyPr/>
          <a:lstStyle>
            <a:lvl1pPr>
              <a:defRPr/>
            </a:lvl1pPr>
          </a:lstStyle>
          <a:p>
            <a:pPr lvl="0"/>
            <a:endParaRPr lang="tr-TR"/>
          </a:p>
        </p:txBody>
      </p:sp>
      <p:sp>
        <p:nvSpPr>
          <p:cNvPr id="6" name="Rectangle 5"/>
          <p:cNvSpPr txBox="1">
            <a:spLocks noGrp="1"/>
          </p:cNvSpPr>
          <p:nvPr>
            <p:ph type="ftr" sz="quarter" idx="9"/>
          </p:nvPr>
        </p:nvSpPr>
        <p:spPr/>
        <p:txBody>
          <a:bodyPr/>
          <a:lstStyle>
            <a:lvl1pPr>
              <a:defRPr/>
            </a:lvl1pPr>
          </a:lstStyle>
          <a:p>
            <a:pPr lvl="0"/>
            <a:r>
              <a:rPr lang="tr-TR"/>
              <a:t>1,2</a:t>
            </a:r>
          </a:p>
        </p:txBody>
      </p:sp>
      <p:sp>
        <p:nvSpPr>
          <p:cNvPr id="7" name="Rectangle 6"/>
          <p:cNvSpPr txBox="1">
            <a:spLocks noGrp="1"/>
          </p:cNvSpPr>
          <p:nvPr>
            <p:ph type="sldNum" sz="quarter" idx="8"/>
          </p:nvPr>
        </p:nvSpPr>
        <p:spPr/>
        <p:txBody>
          <a:bodyPr/>
          <a:lstStyle>
            <a:lvl1pPr>
              <a:defRPr/>
            </a:lvl1pPr>
          </a:lstStyle>
          <a:p>
            <a:pPr lvl="0"/>
            <a:fld id="{8833516E-60E1-4F81-B2A0-F6E6667D89A5}" type="slidenum">
              <a:rPr/>
              <a:pPr lvl="0"/>
              <a:t>‹#›</a:t>
            </a:fld>
            <a:endParaRPr lang="tr-T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txBox="1">
            <a:spLocks noGrp="1"/>
          </p:cNvSpPr>
          <p:nvPr>
            <p:ph type="title"/>
          </p:nvPr>
        </p:nvSpPr>
        <p:spPr>
          <a:xfrm>
            <a:off x="1792288" y="4800600"/>
            <a:ext cx="5486400" cy="566735"/>
          </a:xfrm>
        </p:spPr>
        <p:txBody>
          <a:bodyPr anchor="b" anchorCtr="0"/>
          <a:lstStyle>
            <a:lvl1pPr algn="l">
              <a:defRPr sz="2000" b="1"/>
            </a:lvl1pPr>
          </a:lstStyle>
          <a:p>
            <a:pPr lvl="0"/>
            <a:r>
              <a:rPr lang="tr-TR"/>
              <a:t>Asıl başlık stili için tıklatın</a:t>
            </a:r>
          </a:p>
        </p:txBody>
      </p:sp>
      <p:sp>
        <p:nvSpPr>
          <p:cNvPr id="3" name="2 Resim Yer Tutucusu"/>
          <p:cNvSpPr txBox="1">
            <a:spLocks noGrp="1"/>
          </p:cNvSpPr>
          <p:nvPr>
            <p:ph type="pic" idx="1"/>
          </p:nvPr>
        </p:nvSpPr>
        <p:spPr>
          <a:xfrm>
            <a:off x="1792288" y="612776"/>
            <a:ext cx="5486400" cy="4114800"/>
          </a:xfrm>
        </p:spPr>
        <p:txBody>
          <a:bodyPr/>
          <a:lstStyle>
            <a:lvl1pPr marL="0" indent="0">
              <a:buNone/>
              <a:defRPr/>
            </a:lvl1pPr>
          </a:lstStyle>
          <a:p>
            <a:pPr lvl="0"/>
            <a:endParaRPr lang="tr-TR"/>
          </a:p>
        </p:txBody>
      </p:sp>
      <p:sp>
        <p:nvSpPr>
          <p:cNvPr id="4" name="3 Metin Yer Tutucusu"/>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tr-TR"/>
              <a:t>Asıl metin stillerini düzenlemek için tıklatın</a:t>
            </a:r>
          </a:p>
        </p:txBody>
      </p:sp>
      <p:sp>
        <p:nvSpPr>
          <p:cNvPr id="5" name="Rectangle 4"/>
          <p:cNvSpPr txBox="1">
            <a:spLocks noGrp="1"/>
          </p:cNvSpPr>
          <p:nvPr>
            <p:ph type="dt" sz="half" idx="7"/>
          </p:nvPr>
        </p:nvSpPr>
        <p:spPr/>
        <p:txBody>
          <a:bodyPr/>
          <a:lstStyle>
            <a:lvl1pPr>
              <a:defRPr/>
            </a:lvl1pPr>
          </a:lstStyle>
          <a:p>
            <a:pPr lvl="0"/>
            <a:endParaRPr lang="tr-TR"/>
          </a:p>
        </p:txBody>
      </p:sp>
      <p:sp>
        <p:nvSpPr>
          <p:cNvPr id="6" name="Rectangle 5"/>
          <p:cNvSpPr txBox="1">
            <a:spLocks noGrp="1"/>
          </p:cNvSpPr>
          <p:nvPr>
            <p:ph type="ftr" sz="quarter" idx="9"/>
          </p:nvPr>
        </p:nvSpPr>
        <p:spPr/>
        <p:txBody>
          <a:bodyPr/>
          <a:lstStyle>
            <a:lvl1pPr>
              <a:defRPr/>
            </a:lvl1pPr>
          </a:lstStyle>
          <a:p>
            <a:pPr lvl="0"/>
            <a:r>
              <a:rPr lang="tr-TR"/>
              <a:t>1,2</a:t>
            </a:r>
          </a:p>
        </p:txBody>
      </p:sp>
      <p:sp>
        <p:nvSpPr>
          <p:cNvPr id="7" name="Rectangle 6"/>
          <p:cNvSpPr txBox="1">
            <a:spLocks noGrp="1"/>
          </p:cNvSpPr>
          <p:nvPr>
            <p:ph type="sldNum" sz="quarter" idx="8"/>
          </p:nvPr>
        </p:nvSpPr>
        <p:spPr/>
        <p:txBody>
          <a:bodyPr/>
          <a:lstStyle>
            <a:lvl1pPr>
              <a:defRPr/>
            </a:lvl1pPr>
          </a:lstStyle>
          <a:p>
            <a:pPr lvl="0"/>
            <a:fld id="{88E3C15F-7970-4D8C-A605-73F039DF1F23}" type="slidenum">
              <a:rPr/>
              <a:pPr lvl="0"/>
              <a:t>‹#›</a:t>
            </a:fld>
            <a:endParaRPr lang="tr-T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tr-TR"/>
              <a:t>Asıl başlık stili için tıklatın</a:t>
            </a:r>
          </a:p>
        </p:txBody>
      </p:sp>
      <p:sp>
        <p:nvSpPr>
          <p:cNvPr id="3" name="Rectangle 3"/>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p:cNvSpPr txBox="1">
            <a:spLocks noGrp="1"/>
          </p:cNvSpPr>
          <p:nvPr>
            <p:ph type="dt" sz="half" idx="2"/>
          </p:nvPr>
        </p:nvSpPr>
        <p:spPr>
          <a:xfrm>
            <a:off x="457200" y="6245223"/>
            <a:ext cx="2133596" cy="476246"/>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tr-TR" sz="1400" b="0" i="0" u="none" strike="noStrike" kern="1200" cap="none" spc="0" baseline="0">
                <a:solidFill>
                  <a:srgbClr val="000000"/>
                </a:solidFill>
                <a:uFillTx/>
                <a:latin typeface="Arial"/>
              </a:defRPr>
            </a:lvl1pPr>
          </a:lstStyle>
          <a:p>
            <a:pPr lvl="0"/>
            <a:endParaRPr lang="tr-TR"/>
          </a:p>
        </p:txBody>
      </p:sp>
      <p:sp>
        <p:nvSpPr>
          <p:cNvPr id="5" name="Rectangle 5"/>
          <p:cNvSpPr txBox="1">
            <a:spLocks noGrp="1"/>
          </p:cNvSpPr>
          <p:nvPr>
            <p:ph type="ftr" sz="quarter" idx="3"/>
          </p:nvPr>
        </p:nvSpPr>
        <p:spPr>
          <a:xfrm>
            <a:off x="3124203" y="6245223"/>
            <a:ext cx="2895603" cy="476246"/>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tr-TR" sz="1400" b="0" i="0" u="none" strike="noStrike" kern="1200" cap="none" spc="0" baseline="0">
                <a:solidFill>
                  <a:srgbClr val="000000"/>
                </a:solidFill>
                <a:uFillTx/>
                <a:latin typeface="Arial"/>
              </a:defRPr>
            </a:lvl1pPr>
          </a:lstStyle>
          <a:p>
            <a:pPr lvl="0"/>
            <a:r>
              <a:rPr lang="tr-TR"/>
              <a:t>1,2</a:t>
            </a:r>
          </a:p>
        </p:txBody>
      </p:sp>
      <p:sp>
        <p:nvSpPr>
          <p:cNvPr id="6" name="Rectangle 6"/>
          <p:cNvSpPr txBox="1">
            <a:spLocks noGrp="1"/>
          </p:cNvSpPr>
          <p:nvPr>
            <p:ph type="sldNum" sz="quarter" idx="4"/>
          </p:nvPr>
        </p:nvSpPr>
        <p:spPr>
          <a:xfrm>
            <a:off x="6553203" y="6245223"/>
            <a:ext cx="2133596" cy="476246"/>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tr-TR" sz="1400" b="0" i="0" u="none" strike="noStrike" kern="1200" cap="none" spc="0" baseline="0">
                <a:solidFill>
                  <a:srgbClr val="000000"/>
                </a:solidFill>
                <a:uFillTx/>
                <a:latin typeface="Arial"/>
              </a:defRPr>
            </a:lvl1pPr>
          </a:lstStyle>
          <a:p>
            <a:pPr lvl="0"/>
            <a:fld id="{05372C37-CC7C-4699-A103-23590E5810D6}" type="slidenum">
              <a:rPr/>
              <a:pPr lvl="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marL="0" marR="0" lvl="0" indent="0" algn="ctr" defTabSz="914400" rtl="0" fontAlgn="auto" hangingPunct="0">
        <a:lnSpc>
          <a:spcPct val="100000"/>
        </a:lnSpc>
        <a:spcBef>
          <a:spcPts val="0"/>
        </a:spcBef>
        <a:spcAft>
          <a:spcPts val="0"/>
        </a:spcAft>
        <a:buNone/>
        <a:tabLst/>
        <a:defRPr lang="tr-TR" sz="4400" b="0" i="0" u="none" strike="noStrike" kern="0" cap="none" spc="0" baseline="0">
          <a:solidFill>
            <a:srgbClr val="000000"/>
          </a:solidFill>
          <a:uFillTx/>
          <a:latin typeface="Arial"/>
        </a:defRPr>
      </a:lvl1pPr>
    </p:titleStyle>
    <p:bodyStyle>
      <a:lvl1pPr marL="342900" marR="0" lvl="0" indent="-342900" algn="l" defTabSz="914400" rtl="0" fontAlgn="auto" hangingPunct="0">
        <a:lnSpc>
          <a:spcPct val="100000"/>
        </a:lnSpc>
        <a:spcBef>
          <a:spcPts val="800"/>
        </a:spcBef>
        <a:spcAft>
          <a:spcPts val="0"/>
        </a:spcAft>
        <a:buSzPct val="100000"/>
        <a:buChar char="•"/>
        <a:tabLst/>
        <a:defRPr lang="tr-TR" sz="3200" b="0" i="0" u="none" strike="noStrike" kern="0" cap="none" spc="0" baseline="0">
          <a:solidFill>
            <a:srgbClr val="000000"/>
          </a:solidFill>
          <a:uFillTx/>
          <a:latin typeface="Arial"/>
        </a:defRPr>
      </a:lvl1pPr>
      <a:lvl2pPr marL="742950" marR="0" lvl="1" indent="-285750" algn="l" defTabSz="914400" rtl="0" fontAlgn="auto" hangingPunct="0">
        <a:lnSpc>
          <a:spcPct val="100000"/>
        </a:lnSpc>
        <a:spcBef>
          <a:spcPts val="700"/>
        </a:spcBef>
        <a:spcAft>
          <a:spcPts val="0"/>
        </a:spcAft>
        <a:buSzPct val="100000"/>
        <a:buChar char="–"/>
        <a:tabLst/>
        <a:defRPr lang="tr-TR" sz="2800" b="0" i="0" u="none" strike="noStrike" kern="0" cap="none" spc="0" baseline="0">
          <a:solidFill>
            <a:srgbClr val="000000"/>
          </a:solidFill>
          <a:uFillTx/>
          <a:latin typeface="Arial"/>
        </a:defRPr>
      </a:lvl2pPr>
      <a:lvl3pPr marL="1143000" marR="0" lvl="2" indent="-228600" algn="l" defTabSz="914400" rtl="0" fontAlgn="auto" hangingPunct="0">
        <a:lnSpc>
          <a:spcPct val="100000"/>
        </a:lnSpc>
        <a:spcBef>
          <a:spcPts val="600"/>
        </a:spcBef>
        <a:spcAft>
          <a:spcPts val="0"/>
        </a:spcAft>
        <a:buSzPct val="100000"/>
        <a:buChar char="•"/>
        <a:tabLst/>
        <a:defRPr lang="tr-TR" sz="2400" b="0" i="0" u="none" strike="noStrike" kern="0" cap="none" spc="0" baseline="0">
          <a:solidFill>
            <a:srgbClr val="000000"/>
          </a:solidFill>
          <a:uFillTx/>
          <a:latin typeface="Arial"/>
        </a:defRPr>
      </a:lvl3pPr>
      <a:lvl4pPr marL="1600200" marR="0" lvl="3" indent="-228600" algn="l" defTabSz="914400" rtl="0" fontAlgn="auto" hangingPunct="0">
        <a:lnSpc>
          <a:spcPct val="100000"/>
        </a:lnSpc>
        <a:spcBef>
          <a:spcPts val="500"/>
        </a:spcBef>
        <a:spcAft>
          <a:spcPts val="0"/>
        </a:spcAft>
        <a:buSzPct val="100000"/>
        <a:buChar char="–"/>
        <a:tabLst/>
        <a:defRPr lang="tr-TR" sz="2000" b="0" i="0" u="none" strike="noStrike" kern="0" cap="none" spc="0" baseline="0">
          <a:solidFill>
            <a:srgbClr val="000000"/>
          </a:solidFill>
          <a:uFillTx/>
          <a:latin typeface="Arial"/>
        </a:defRPr>
      </a:lvl4pPr>
      <a:lvl5pPr marL="2057400" marR="0" lvl="4" indent="-228600" algn="l" defTabSz="914400" rtl="0" fontAlgn="auto" hangingPunct="0">
        <a:lnSpc>
          <a:spcPct val="100000"/>
        </a:lnSpc>
        <a:spcBef>
          <a:spcPts val="500"/>
        </a:spcBef>
        <a:spcAft>
          <a:spcPts val="0"/>
        </a:spcAft>
        <a:buSzPct val="100000"/>
        <a:buChar char="»"/>
        <a:tabLst/>
        <a:defRPr lang="tr-TR" sz="2000" b="0" i="0" u="none" strike="noStrike" kern="0" cap="none" spc="0" baseline="0">
          <a:solidFill>
            <a:srgbClr val="000000"/>
          </a:solidFill>
          <a:uFillTx/>
          <a:latin typeface="Arial"/>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oleObject" Target="../embeddings/oleObject2.bin"/><Relationship Id="rId7"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wmf"/><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hyperlink" Target="http://www.clipart.com/en/close-up?o=3962978&amp;memlevel=A&amp;a=a&amp;q=BOSS&amp;k_mode=all&amp;s=1&amp;e=42&amp;show=&amp;c=&amp;cid=&amp;findincat=&amp;g=&amp;cc=&amp;page=&amp;k_exc=&amp;pubid="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39.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wmf"/><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6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8.xml.rels><?xml version="1.0" encoding="UTF-8" standalone="yes"?>
<Relationships xmlns="http://schemas.openxmlformats.org/package/2006/relationships"><Relationship Id="rId3" Type="http://schemas.openxmlformats.org/officeDocument/2006/relationships/hyperlink" Target="http://www.clipart.com/en/close-up?o=3939050&amp;memlevel=A&amp;a=a&amp;q=angry%20people&amp;k_mode=all&amp;s=589&amp;e=630&amp;show=&amp;c=&amp;cid=&amp;findincat=&amp;g=&amp;cc=&amp;page=15&amp;k_exc=&amp;pubid=" TargetMode="External"/><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6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63.png"/><Relationship Id="rId4" Type="http://schemas.openxmlformats.org/officeDocument/2006/relationships/oleObject" Target="../embeddings/oleObject4.bin"/></Relationships>
</file>

<file path=ppt/slides/_rels/slide8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274640"/>
            <a:ext cx="8229600" cy="1785932"/>
          </a:xfrm>
        </p:spPr>
        <p:txBody>
          <a:bodyPr/>
          <a:lstStyle/>
          <a:p>
            <a:pPr lvl="0" hangingPunct="1"/>
            <a:r>
              <a:rPr lang="tr-TR" sz="2800" b="1" dirty="0"/>
              <a:t>TÜRKİYE BEDENSEL ENGELLİLER </a:t>
            </a:r>
            <a:br>
              <a:rPr lang="tr-TR" sz="2800" b="1" dirty="0"/>
            </a:br>
            <a:r>
              <a:rPr lang="tr-TR" sz="2800" b="1" dirty="0"/>
              <a:t>SPOR FEDERASYONU</a:t>
            </a:r>
          </a:p>
        </p:txBody>
      </p:sp>
      <p:sp>
        <p:nvSpPr>
          <p:cNvPr id="3" name="Rectangle 3"/>
          <p:cNvSpPr txBox="1">
            <a:spLocks noGrp="1"/>
          </p:cNvSpPr>
          <p:nvPr>
            <p:ph idx="1"/>
          </p:nvPr>
        </p:nvSpPr>
        <p:spPr>
          <a:xfrm>
            <a:off x="761996" y="1676396"/>
            <a:ext cx="7761290" cy="4525959"/>
          </a:xfrm>
        </p:spPr>
        <p:txBody>
          <a:bodyPr/>
          <a:lstStyle/>
          <a:p>
            <a:pPr marL="1795460" lvl="0" indent="1884358" hangingPunct="1">
              <a:buNone/>
            </a:pPr>
            <a:endParaRPr lang="tr-TR" dirty="0"/>
          </a:p>
          <a:p>
            <a:pPr marL="1795460" lvl="0" indent="1884358" hangingPunct="1">
              <a:buNone/>
            </a:pPr>
            <a:r>
              <a:rPr lang="tr-TR" dirty="0"/>
              <a:t>                        </a:t>
            </a:r>
          </a:p>
          <a:p>
            <a:pPr marL="1795460" lvl="0" indent="1884358" hangingPunct="1">
              <a:buNone/>
            </a:pPr>
            <a:r>
              <a:rPr lang="tr-TR" b="1" dirty="0">
                <a:solidFill>
                  <a:srgbClr val="FF0000"/>
                </a:solidFill>
              </a:rPr>
              <a:t>ENGELLİ</a:t>
            </a:r>
          </a:p>
          <a:p>
            <a:pPr marL="1795460" lvl="0" indent="1884358" hangingPunct="1">
              <a:buNone/>
            </a:pPr>
            <a:r>
              <a:rPr lang="tr-TR" b="1" dirty="0">
                <a:solidFill>
                  <a:srgbClr val="FF0000"/>
                </a:solidFill>
              </a:rPr>
              <a:t>MASA TENİSİ</a:t>
            </a:r>
          </a:p>
          <a:p>
            <a:pPr marL="1795460" lvl="0" indent="1884358" hangingPunct="1">
              <a:buNone/>
            </a:pPr>
            <a:r>
              <a:rPr lang="tr-TR" b="1" dirty="0">
                <a:solidFill>
                  <a:srgbClr val="FF0000"/>
                </a:solidFill>
              </a:rPr>
              <a:t>HAKEM SEMİNERİ</a:t>
            </a:r>
          </a:p>
          <a:p>
            <a:pPr marL="1795460" lvl="0" indent="1884358" hangingPunct="1">
              <a:buNone/>
            </a:pPr>
            <a:endParaRPr lang="tr-TR" b="1" dirty="0"/>
          </a:p>
          <a:p>
            <a:pPr marL="1795460" lvl="0" indent="1884358" hangingPunct="1">
              <a:buNone/>
            </a:pPr>
            <a:endParaRPr lang="tr-TR" dirty="0"/>
          </a:p>
        </p:txBody>
      </p:sp>
      <p:sp>
        <p:nvSpPr>
          <p:cNvPr id="7" name="6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6FA21AD-4618-4120-AAFD-A121F6533C4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a:t>
            </a:fld>
            <a:endParaRPr lang="tr-TR" sz="1400" b="0" i="0" u="none" strike="noStrike" kern="1200" cap="none" spc="0" baseline="0">
              <a:solidFill>
                <a:srgbClr val="000000"/>
              </a:solidFill>
              <a:uFillTx/>
              <a:latin typeface="Arial"/>
            </a:endParaRPr>
          </a:p>
        </p:txBody>
      </p:sp>
      <p:pic>
        <p:nvPicPr>
          <p:cNvPr id="38913" name="Picture 1" descr="C:\Users\user\Pictures\TBESF- LOGO.jpg"/>
          <p:cNvPicPr>
            <a:picLocks noChangeAspect="1" noChangeArrowheads="1"/>
          </p:cNvPicPr>
          <p:nvPr/>
        </p:nvPicPr>
        <p:blipFill>
          <a:blip r:embed="rId3" cstate="print"/>
          <a:srcRect/>
          <a:stretch>
            <a:fillRect/>
          </a:stretch>
        </p:blipFill>
        <p:spPr bwMode="auto">
          <a:xfrm>
            <a:off x="1295400" y="2438400"/>
            <a:ext cx="2590800" cy="2590800"/>
          </a:xfrm>
          <a:prstGeom prst="rect">
            <a:avLst/>
          </a:prstGeom>
          <a:noFill/>
        </p:spPr>
      </p:pic>
      <p:pic>
        <p:nvPicPr>
          <p:cNvPr id="9" name="Picture 6" descr="besf"/>
          <p:cNvPicPr>
            <a:picLocks noChangeAspect="1"/>
          </p:cNvPicPr>
          <p:nvPr/>
        </p:nvPicPr>
        <p:blipFill>
          <a:blip r:embed="rId4" cstate="print"/>
          <a:srcRect/>
          <a:stretch>
            <a:fillRect/>
          </a:stretch>
        </p:blipFill>
        <p:spPr>
          <a:xfrm>
            <a:off x="618756" y="715966"/>
            <a:ext cx="971550" cy="952503"/>
          </a:xfrm>
          <a:prstGeom prst="rect">
            <a:avLst/>
          </a:prstGeom>
          <a:noFill/>
          <a:ln>
            <a:noFill/>
          </a:ln>
        </p:spPr>
      </p:pic>
      <p:pic>
        <p:nvPicPr>
          <p:cNvPr id="10" name="Picture 6" descr="besf"/>
          <p:cNvPicPr>
            <a:picLocks noChangeAspect="1"/>
          </p:cNvPicPr>
          <p:nvPr/>
        </p:nvPicPr>
        <p:blipFill>
          <a:blip r:embed="rId4" cstate="print"/>
          <a:srcRect/>
          <a:stretch>
            <a:fillRect/>
          </a:stretch>
        </p:blipFill>
        <p:spPr>
          <a:xfrm>
            <a:off x="7681686" y="736602"/>
            <a:ext cx="971550" cy="952503"/>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4000" b="1" dirty="0">
                <a:solidFill>
                  <a:srgbClr val="00B050"/>
                </a:solidFill>
              </a:rPr>
              <a:t>SINIFLANDIRMAYA</a:t>
            </a:r>
            <a:br>
              <a:rPr lang="tr-TR" sz="4000" b="1" dirty="0">
                <a:solidFill>
                  <a:srgbClr val="00B050"/>
                </a:solidFill>
              </a:rPr>
            </a:br>
            <a:r>
              <a:rPr lang="tr-TR" sz="4000" b="1" dirty="0">
                <a:solidFill>
                  <a:srgbClr val="00B050"/>
                </a:solidFill>
              </a:rPr>
              <a:t> İLİŞKİN ÖLÇÜTLER</a:t>
            </a:r>
          </a:p>
        </p:txBody>
      </p:sp>
      <p:sp>
        <p:nvSpPr>
          <p:cNvPr id="3" name="2 İçerik Yer Tutucusu"/>
          <p:cNvSpPr txBox="1">
            <a:spLocks noGrp="1"/>
          </p:cNvSpPr>
          <p:nvPr>
            <p:ph idx="1"/>
          </p:nvPr>
        </p:nvSpPr>
        <p:spPr/>
        <p:txBody>
          <a:bodyPr/>
          <a:lstStyle/>
          <a:p>
            <a:pPr lvl="0"/>
            <a:r>
              <a:rPr lang="tr-TR" b="1" dirty="0">
                <a:solidFill>
                  <a:srgbClr val="7030A0"/>
                </a:solidFill>
              </a:rPr>
              <a:t>Sınıf 3:</a:t>
            </a:r>
          </a:p>
          <a:p>
            <a:pPr lvl="0" algn="just">
              <a:spcBef>
                <a:spcPts val="700"/>
              </a:spcBef>
            </a:pPr>
            <a:r>
              <a:rPr lang="tr-TR" sz="2800" dirty="0"/>
              <a:t>Belden aşağısı felçli (omurilikte C8-T8 arasında lezyon - yaralanma)</a:t>
            </a:r>
          </a:p>
          <a:p>
            <a:pPr lvl="0">
              <a:spcBef>
                <a:spcPts val="700"/>
              </a:spcBef>
            </a:pPr>
            <a:r>
              <a:rPr lang="tr-TR" sz="2800" dirty="0"/>
              <a:t>Çocuk felci</a:t>
            </a:r>
          </a:p>
          <a:p>
            <a:pPr lvl="0">
              <a:spcBef>
                <a:spcPts val="700"/>
              </a:spcBef>
            </a:pPr>
            <a:r>
              <a:rPr lang="tr-TR" sz="2800" dirty="0"/>
              <a:t>Kısmi omurilik lezyonu</a:t>
            </a:r>
          </a:p>
          <a:p>
            <a:pPr lvl="0">
              <a:spcBef>
                <a:spcPts val="700"/>
              </a:spcBef>
            </a:pPr>
            <a:r>
              <a:rPr lang="tr-TR" sz="2800" dirty="0"/>
              <a:t>Kas hastalığı</a:t>
            </a:r>
          </a:p>
          <a:p>
            <a:pPr lvl="0" algn="just">
              <a:spcBef>
                <a:spcPts val="700"/>
              </a:spcBef>
            </a:pPr>
            <a:r>
              <a:rPr lang="tr-TR" sz="2800" dirty="0"/>
              <a:t>2 bacak etkilenmiş</a:t>
            </a:r>
          </a:p>
          <a:p>
            <a:pPr lvl="0">
              <a:spcBef>
                <a:spcPts val="700"/>
              </a:spcBef>
            </a:pPr>
            <a:r>
              <a:rPr lang="tr-TR" sz="2800" dirty="0"/>
              <a:t>Gövde etkilenmiş;denge yok,karın kasları yok,dönüş yok</a:t>
            </a:r>
          </a:p>
          <a:p>
            <a:pPr lvl="0"/>
            <a:endParaRPr lang="tr-TR"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5164D3F-914E-4678-9525-EFA391289BE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10</a:t>
            </a:fld>
            <a:endParaRPr lang="tr-TR" sz="1400" b="0" i="0" u="none" strike="noStrike" kern="1200" cap="none" spc="0" baseline="0">
              <a:solidFill>
                <a:srgbClr val="000000"/>
              </a:solidFill>
              <a:uFillTx/>
              <a:latin typeface="Arial"/>
            </a:endParaRPr>
          </a:p>
        </p:txBody>
      </p:sp>
      <p:pic>
        <p:nvPicPr>
          <p:cNvPr id="5" name="Picture 5" descr="ITTC Logo"/>
          <p:cNvPicPr>
            <a:picLocks noChangeAspect="1"/>
          </p:cNvPicPr>
          <p:nvPr/>
        </p:nvPicPr>
        <p:blipFill>
          <a:blip r:embed="rId2" cstate="print"/>
          <a:srcRect/>
          <a:stretch>
            <a:fillRect/>
          </a:stretch>
        </p:blipFill>
        <p:spPr>
          <a:xfrm>
            <a:off x="990600" y="381000"/>
            <a:ext cx="1079504" cy="993779"/>
          </a:xfrm>
          <a:prstGeom prst="rect">
            <a:avLst/>
          </a:prstGeom>
          <a:noFill/>
          <a:ln>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4000" b="1" dirty="0">
                <a:solidFill>
                  <a:srgbClr val="00B050"/>
                </a:solidFill>
              </a:rPr>
              <a:t>SINIFLANDIRMAYA</a:t>
            </a:r>
            <a:br>
              <a:rPr lang="tr-TR" sz="4000" b="1" dirty="0">
                <a:solidFill>
                  <a:srgbClr val="00B050"/>
                </a:solidFill>
              </a:rPr>
            </a:br>
            <a:r>
              <a:rPr lang="tr-TR" sz="4000" b="1" dirty="0">
                <a:solidFill>
                  <a:srgbClr val="00B050"/>
                </a:solidFill>
              </a:rPr>
              <a:t> İLİŞKİN ÖLÇÜTLER</a:t>
            </a:r>
          </a:p>
        </p:txBody>
      </p:sp>
      <p:sp>
        <p:nvSpPr>
          <p:cNvPr id="3" name="2 İçerik Yer Tutucusu"/>
          <p:cNvSpPr txBox="1">
            <a:spLocks noGrp="1"/>
          </p:cNvSpPr>
          <p:nvPr>
            <p:ph idx="1"/>
          </p:nvPr>
        </p:nvSpPr>
        <p:spPr>
          <a:xfrm>
            <a:off x="457200" y="1600200"/>
            <a:ext cx="8401077" cy="4525959"/>
          </a:xfrm>
        </p:spPr>
        <p:txBody>
          <a:bodyPr/>
          <a:lstStyle/>
          <a:p>
            <a:pPr lvl="0"/>
            <a:r>
              <a:rPr lang="tr-TR" b="1">
                <a:solidFill>
                  <a:srgbClr val="7030A0"/>
                </a:solidFill>
              </a:rPr>
              <a:t>Sınıf 4:</a:t>
            </a:r>
          </a:p>
          <a:p>
            <a:pPr lvl="0" algn="just">
              <a:spcBef>
                <a:spcPts val="500"/>
              </a:spcBef>
            </a:pPr>
            <a:r>
              <a:rPr lang="tr-TR" sz="2200"/>
              <a:t>Belden aşağısı felçli (omurilikte T8-T12 arasında lezyon-yaralanma)</a:t>
            </a:r>
          </a:p>
          <a:p>
            <a:pPr lvl="0">
              <a:spcBef>
                <a:spcPts val="500"/>
              </a:spcBef>
            </a:pPr>
            <a:r>
              <a:rPr lang="tr-TR" sz="2200"/>
              <a:t>Çocuk felci</a:t>
            </a:r>
          </a:p>
          <a:p>
            <a:pPr lvl="0">
              <a:spcBef>
                <a:spcPts val="500"/>
              </a:spcBef>
            </a:pPr>
            <a:r>
              <a:rPr lang="tr-TR" sz="2200"/>
              <a:t>Kısmi omurilik lezyonu</a:t>
            </a:r>
          </a:p>
          <a:p>
            <a:pPr lvl="0">
              <a:spcBef>
                <a:spcPts val="500"/>
              </a:spcBef>
            </a:pPr>
            <a:r>
              <a:rPr lang="tr-TR" sz="2200"/>
              <a:t>Kas hastalığı</a:t>
            </a:r>
          </a:p>
          <a:p>
            <a:pPr lvl="0" algn="just">
              <a:spcBef>
                <a:spcPts val="500"/>
              </a:spcBef>
            </a:pPr>
            <a:r>
              <a:rPr lang="tr-TR" sz="2200"/>
              <a:t>Kesik kollar veya bacaklar</a:t>
            </a:r>
          </a:p>
          <a:p>
            <a:pPr lvl="0" algn="just">
              <a:spcBef>
                <a:spcPts val="500"/>
              </a:spcBef>
            </a:pPr>
            <a:r>
              <a:rPr lang="tr-TR" sz="2200"/>
              <a:t>2 bacak etkilenmiş</a:t>
            </a:r>
          </a:p>
          <a:p>
            <a:pPr lvl="0">
              <a:spcBef>
                <a:spcPts val="500"/>
              </a:spcBef>
            </a:pPr>
            <a:r>
              <a:rPr lang="tr-TR" sz="2200"/>
              <a:t>Gövde etkilenmiş;fakat biraz denge , biraz karın kasları var</a:t>
            </a:r>
          </a:p>
          <a:p>
            <a:pPr lvl="0">
              <a:spcBef>
                <a:spcPts val="500"/>
              </a:spcBef>
            </a:pPr>
            <a:r>
              <a:rPr lang="tr-TR" sz="2200"/>
              <a:t>Biraz dönüş mümkün</a:t>
            </a:r>
          </a:p>
          <a:p>
            <a:pPr lvl="0">
              <a:spcBef>
                <a:spcPts val="500"/>
              </a:spcBef>
            </a:pPr>
            <a:r>
              <a:rPr lang="tr-TR" sz="2200"/>
              <a:t>Arkaya dayanmadan serbest durabilir,oturabilir</a:t>
            </a:r>
          </a:p>
          <a:p>
            <a:pPr lvl="0">
              <a:spcBef>
                <a:spcPts val="600"/>
              </a:spcBef>
            </a:pPr>
            <a:endParaRPr lang="tr-TR" sz="2400"/>
          </a:p>
          <a:p>
            <a:pPr lvl="0">
              <a:spcBef>
                <a:spcPts val="600"/>
              </a:spcBef>
            </a:pPr>
            <a:endParaRPr lang="tr-TR" sz="240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01083FA-8CC2-4963-97C6-572DE2D089A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11</a:t>
            </a:fld>
            <a:endParaRPr lang="tr-TR" sz="1400" b="0" i="0" u="none" strike="noStrike" kern="1200" cap="none" spc="0" baseline="0">
              <a:solidFill>
                <a:srgbClr val="000000"/>
              </a:solidFill>
              <a:uFillTx/>
              <a:latin typeface="Arial"/>
            </a:endParaRPr>
          </a:p>
        </p:txBody>
      </p:sp>
      <p:pic>
        <p:nvPicPr>
          <p:cNvPr id="5" name="Picture 5" descr="ITTC Logo"/>
          <p:cNvPicPr>
            <a:picLocks noChangeAspect="1"/>
          </p:cNvPicPr>
          <p:nvPr/>
        </p:nvPicPr>
        <p:blipFill>
          <a:blip r:embed="rId2" cstate="print"/>
          <a:srcRect/>
          <a:stretch>
            <a:fillRect/>
          </a:stretch>
        </p:blipFill>
        <p:spPr>
          <a:xfrm>
            <a:off x="838200" y="381000"/>
            <a:ext cx="1079504" cy="993779"/>
          </a:xfrm>
          <a:prstGeom prst="rect">
            <a:avLst/>
          </a:prstGeom>
          <a:noFill/>
          <a:ln>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1 Başlık"/>
          <p:cNvSpPr txBox="1">
            <a:spLocks noGrp="1"/>
          </p:cNvSpPr>
          <p:nvPr>
            <p:ph type="title"/>
          </p:nvPr>
        </p:nvSpPr>
        <p:spPr>
          <a:xfrm>
            <a:off x="914400" y="357164"/>
            <a:ext cx="7015185" cy="1143000"/>
          </a:xfrm>
        </p:spPr>
        <p:txBody>
          <a:bodyPr/>
          <a:lstStyle/>
          <a:p>
            <a:pPr lvl="0"/>
            <a:r>
              <a:rPr lang="tr-TR" sz="4000" b="1" dirty="0">
                <a:solidFill>
                  <a:srgbClr val="00B050"/>
                </a:solidFill>
              </a:rPr>
              <a:t>SINIFLANDIRMAYA</a:t>
            </a:r>
            <a:br>
              <a:rPr lang="tr-TR" sz="4000" b="1" dirty="0">
                <a:solidFill>
                  <a:srgbClr val="00B050"/>
                </a:solidFill>
              </a:rPr>
            </a:br>
            <a:r>
              <a:rPr lang="tr-TR" sz="4000" b="1" dirty="0">
                <a:solidFill>
                  <a:srgbClr val="00B050"/>
                </a:solidFill>
              </a:rPr>
              <a:t> İLİŞKİN ÖLÇÜTLER</a:t>
            </a:r>
          </a:p>
        </p:txBody>
      </p:sp>
      <p:sp>
        <p:nvSpPr>
          <p:cNvPr id="3" name="2 İçerik Yer Tutucusu"/>
          <p:cNvSpPr txBox="1">
            <a:spLocks noGrp="1"/>
          </p:cNvSpPr>
          <p:nvPr>
            <p:ph idx="1"/>
          </p:nvPr>
        </p:nvSpPr>
        <p:spPr/>
        <p:txBody>
          <a:bodyPr/>
          <a:lstStyle/>
          <a:p>
            <a:pPr lvl="0"/>
            <a:r>
              <a:rPr lang="tr-TR" b="1">
                <a:solidFill>
                  <a:srgbClr val="7030A0"/>
                </a:solidFill>
              </a:rPr>
              <a:t>Sınıf 5:</a:t>
            </a:r>
            <a:endParaRPr lang="tr-TR" sz="2400" b="1">
              <a:solidFill>
                <a:srgbClr val="7030A0"/>
              </a:solidFill>
            </a:endParaRPr>
          </a:p>
          <a:p>
            <a:pPr lvl="0" algn="just">
              <a:spcBef>
                <a:spcPts val="600"/>
              </a:spcBef>
            </a:pPr>
            <a:r>
              <a:rPr lang="tr-TR" sz="2400"/>
              <a:t>Belden aşağısı felçli (omurilikte L1-S2 arasında lezyon- yaralanma)</a:t>
            </a:r>
          </a:p>
          <a:p>
            <a:pPr lvl="0">
              <a:spcBef>
                <a:spcPts val="600"/>
              </a:spcBef>
            </a:pPr>
            <a:r>
              <a:rPr lang="tr-TR" sz="2400"/>
              <a:t>Çocuk felci</a:t>
            </a:r>
          </a:p>
          <a:p>
            <a:pPr lvl="0">
              <a:spcBef>
                <a:spcPts val="600"/>
              </a:spcBef>
            </a:pPr>
            <a:r>
              <a:rPr lang="tr-TR" sz="2400"/>
              <a:t>Kısmi omurilik lezyonu</a:t>
            </a:r>
          </a:p>
          <a:p>
            <a:pPr lvl="0">
              <a:spcBef>
                <a:spcPts val="600"/>
              </a:spcBef>
            </a:pPr>
            <a:r>
              <a:rPr lang="tr-TR" sz="2400"/>
              <a:t>Kas hastalığı</a:t>
            </a:r>
          </a:p>
          <a:p>
            <a:pPr lvl="0" algn="just">
              <a:spcBef>
                <a:spcPts val="600"/>
              </a:spcBef>
            </a:pPr>
            <a:r>
              <a:rPr lang="tr-TR" sz="2400"/>
              <a:t>Kesik kollar veya bacaklar</a:t>
            </a:r>
          </a:p>
          <a:p>
            <a:pPr lvl="0" algn="just">
              <a:spcBef>
                <a:spcPts val="600"/>
              </a:spcBef>
            </a:pPr>
            <a:r>
              <a:rPr lang="tr-TR" sz="2400"/>
              <a:t>Diğerleri</a:t>
            </a:r>
          </a:p>
          <a:p>
            <a:pPr lvl="0">
              <a:spcBef>
                <a:spcPts val="600"/>
              </a:spcBef>
            </a:pPr>
            <a:r>
              <a:rPr lang="tr-TR" sz="2400"/>
              <a:t>Denge , karın kasları, dönüş mümkün</a:t>
            </a:r>
          </a:p>
          <a:p>
            <a:pPr lvl="0">
              <a:spcBef>
                <a:spcPts val="600"/>
              </a:spcBef>
            </a:pPr>
            <a:r>
              <a:rPr lang="tr-TR" sz="2400"/>
              <a:t>Arkaya dayanmadan serbest durabilir,oturabilir</a:t>
            </a:r>
          </a:p>
          <a:p>
            <a:pPr lvl="0">
              <a:spcBef>
                <a:spcPts val="600"/>
              </a:spcBef>
              <a:buNone/>
            </a:pPr>
            <a:endParaRPr lang="tr-TR" sz="2400"/>
          </a:p>
          <a:p>
            <a:pPr lvl="0">
              <a:spcBef>
                <a:spcPts val="600"/>
              </a:spcBef>
            </a:pPr>
            <a:endParaRPr lang="tr-TR" sz="2400"/>
          </a:p>
          <a:p>
            <a:pPr lvl="0">
              <a:spcBef>
                <a:spcPts val="600"/>
              </a:spcBef>
            </a:pPr>
            <a:endParaRPr lang="tr-TR" sz="2400"/>
          </a:p>
          <a:p>
            <a:pPr lvl="0">
              <a:spcBef>
                <a:spcPts val="600"/>
              </a:spcBef>
            </a:pPr>
            <a:endParaRPr lang="tr-TR" sz="2400"/>
          </a:p>
          <a:p>
            <a:pPr lvl="0">
              <a:spcBef>
                <a:spcPts val="600"/>
              </a:spcBef>
              <a:buNone/>
            </a:pPr>
            <a:endParaRPr lang="tr-TR" sz="2400"/>
          </a:p>
          <a:p>
            <a:pPr lvl="0">
              <a:spcBef>
                <a:spcPts val="600"/>
              </a:spcBef>
              <a:buNone/>
            </a:pPr>
            <a:endParaRPr lang="tr-TR" sz="2400"/>
          </a:p>
          <a:p>
            <a:pPr lvl="0">
              <a:spcBef>
                <a:spcPts val="600"/>
              </a:spcBef>
              <a:buNone/>
            </a:pPr>
            <a:endParaRPr lang="tr-TR" sz="2400"/>
          </a:p>
          <a:p>
            <a:pPr lvl="0">
              <a:spcBef>
                <a:spcPts val="600"/>
              </a:spcBef>
            </a:pPr>
            <a:endParaRPr lang="tr-TR" sz="2400"/>
          </a:p>
          <a:p>
            <a:pPr lvl="0">
              <a:spcBef>
                <a:spcPts val="600"/>
              </a:spcBef>
            </a:pPr>
            <a:endParaRPr lang="tr-TR" sz="2400"/>
          </a:p>
          <a:p>
            <a:pPr lvl="0"/>
            <a:endParaRPr lang="tr-T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603210-7391-4DC8-A098-D0859B4AB1B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12</a:t>
            </a:fld>
            <a:endParaRPr lang="tr-TR" sz="1400" b="0" i="0" u="none" strike="noStrike" kern="1200" cap="none" spc="0" baseline="0">
              <a:solidFill>
                <a:srgbClr val="000000"/>
              </a:solidFill>
              <a:uFillTx/>
              <a:latin typeface="Arial"/>
            </a:endParaRPr>
          </a:p>
        </p:txBody>
      </p:sp>
      <p:pic>
        <p:nvPicPr>
          <p:cNvPr id="5" name="Picture 5" descr="ITTC Logo"/>
          <p:cNvPicPr>
            <a:picLocks noChangeAspect="1"/>
          </p:cNvPicPr>
          <p:nvPr/>
        </p:nvPicPr>
        <p:blipFill>
          <a:blip r:embed="rId2" cstate="print"/>
          <a:srcRect/>
          <a:stretch>
            <a:fillRect/>
          </a:stretch>
        </p:blipFill>
        <p:spPr>
          <a:xfrm>
            <a:off x="914400" y="457200"/>
            <a:ext cx="1079504" cy="993779"/>
          </a:xfrm>
          <a:prstGeom prst="rect">
            <a:avLst/>
          </a:prstGeom>
          <a:noFill/>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4000" b="1">
                <a:solidFill>
                  <a:srgbClr val="00B050"/>
                </a:solidFill>
              </a:rPr>
              <a:t>SINIFLANDIRMAYA</a:t>
            </a:r>
            <a:br>
              <a:rPr lang="tr-TR" sz="4000" b="1">
                <a:solidFill>
                  <a:srgbClr val="00B050"/>
                </a:solidFill>
              </a:rPr>
            </a:br>
            <a:r>
              <a:rPr lang="tr-TR" sz="4000" b="1">
                <a:solidFill>
                  <a:srgbClr val="00B050"/>
                </a:solidFill>
              </a:rPr>
              <a:t> İLİŞKİN ÖLÇÜTLER</a:t>
            </a:r>
          </a:p>
        </p:txBody>
      </p:sp>
      <p:sp>
        <p:nvSpPr>
          <p:cNvPr id="3" name="2 İçerik Yer Tutucusu"/>
          <p:cNvSpPr txBox="1">
            <a:spLocks noGrp="1"/>
          </p:cNvSpPr>
          <p:nvPr>
            <p:ph idx="1"/>
          </p:nvPr>
        </p:nvSpPr>
        <p:spPr/>
        <p:txBody>
          <a:bodyPr/>
          <a:lstStyle/>
          <a:p>
            <a:pPr lvl="0">
              <a:spcBef>
                <a:spcPts val="0"/>
              </a:spcBef>
            </a:pPr>
            <a:endParaRPr lang="tr-TR" sz="100" b="1" u="sng">
              <a:solidFill>
                <a:srgbClr val="FF0000"/>
              </a:solidFill>
            </a:endParaRPr>
          </a:p>
          <a:p>
            <a:pPr lvl="0">
              <a:spcBef>
                <a:spcPts val="0"/>
              </a:spcBef>
            </a:pPr>
            <a:endParaRPr lang="tr-TR" sz="100" b="1" u="sng">
              <a:solidFill>
                <a:srgbClr val="0070C0"/>
              </a:solidFill>
            </a:endParaRPr>
          </a:p>
          <a:p>
            <a:pPr lvl="0">
              <a:spcBef>
                <a:spcPts val="0"/>
              </a:spcBef>
            </a:pPr>
            <a:endParaRPr lang="tr-TR" sz="100" b="1" u="sng">
              <a:solidFill>
                <a:srgbClr val="0070C0"/>
              </a:solidFill>
            </a:endParaRPr>
          </a:p>
          <a:p>
            <a:pPr lvl="0">
              <a:spcBef>
                <a:spcPts val="0"/>
              </a:spcBef>
            </a:pPr>
            <a:endParaRPr lang="tr-TR" sz="100" b="1" u="sng">
              <a:solidFill>
                <a:srgbClr val="0070C0"/>
              </a:solidFill>
            </a:endParaRPr>
          </a:p>
          <a:p>
            <a:pPr lvl="0">
              <a:spcBef>
                <a:spcPts val="0"/>
              </a:spcBef>
            </a:pPr>
            <a:endParaRPr lang="tr-TR" sz="100" b="1" u="sng">
              <a:solidFill>
                <a:srgbClr val="0070C0"/>
              </a:solidFill>
            </a:endParaRPr>
          </a:p>
          <a:p>
            <a:pPr lvl="0">
              <a:spcBef>
                <a:spcPts val="0"/>
              </a:spcBef>
            </a:pPr>
            <a:endParaRPr lang="tr-TR" sz="100" b="1" u="sng">
              <a:solidFill>
                <a:srgbClr val="0070C0"/>
              </a:solidFill>
            </a:endParaRPr>
          </a:p>
          <a:p>
            <a:pPr lvl="0">
              <a:spcBef>
                <a:spcPts val="0"/>
              </a:spcBef>
            </a:pPr>
            <a:endParaRPr lang="tr-TR" sz="100" b="1" u="sng">
              <a:solidFill>
                <a:srgbClr val="0070C0"/>
              </a:solidFill>
            </a:endParaRPr>
          </a:p>
          <a:p>
            <a:pPr lvl="0">
              <a:spcBef>
                <a:spcPts val="0"/>
              </a:spcBef>
            </a:pPr>
            <a:endParaRPr lang="tr-TR" sz="100" b="1" u="sng">
              <a:solidFill>
                <a:srgbClr val="0070C0"/>
              </a:solidFill>
            </a:endParaRPr>
          </a:p>
          <a:p>
            <a:pPr lvl="0">
              <a:spcBef>
                <a:spcPts val="0"/>
              </a:spcBef>
            </a:pPr>
            <a:endParaRPr lang="tr-TR" sz="100" b="1" u="sng">
              <a:solidFill>
                <a:srgbClr val="0070C0"/>
              </a:solidFill>
            </a:endParaRPr>
          </a:p>
          <a:p>
            <a:pPr lvl="0">
              <a:spcBef>
                <a:spcPts val="0"/>
              </a:spcBef>
            </a:pPr>
            <a:endParaRPr lang="tr-TR" sz="100" b="1" u="sng">
              <a:solidFill>
                <a:srgbClr val="0070C0"/>
              </a:solidFill>
            </a:endParaRPr>
          </a:p>
          <a:p>
            <a:pPr lvl="0">
              <a:spcBef>
                <a:spcPts val="0"/>
              </a:spcBef>
            </a:pPr>
            <a:endParaRPr lang="tr-TR" sz="100" b="1" u="sng">
              <a:solidFill>
                <a:srgbClr val="0070C0"/>
              </a:solidFill>
            </a:endParaRPr>
          </a:p>
          <a:p>
            <a:pPr lvl="0"/>
            <a:r>
              <a:rPr lang="tr-TR" sz="2800" b="1" u="sng">
                <a:solidFill>
                  <a:srgbClr val="0070C0"/>
                </a:solidFill>
              </a:rPr>
              <a:t>AYAKTA OYNAYAN OYUNCULAR</a:t>
            </a:r>
          </a:p>
          <a:p>
            <a:pPr lvl="0"/>
            <a:r>
              <a:rPr lang="tr-TR" b="1">
                <a:solidFill>
                  <a:srgbClr val="0070C0"/>
                </a:solidFill>
              </a:rPr>
              <a:t>Sınıf 6:</a:t>
            </a: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lgn="just"/>
            <a:r>
              <a:rPr lang="tr-TR"/>
              <a:t>Kollar ve bacaklar (4 uzuv) etkilenmiş</a:t>
            </a:r>
          </a:p>
          <a:p>
            <a:pPr lvl="0" algn="just"/>
            <a:r>
              <a:rPr lang="tr-TR"/>
              <a:t>Her iki bacak diz üstünden kesik</a:t>
            </a:r>
          </a:p>
          <a:p>
            <a:pPr lvl="0" algn="just"/>
            <a:r>
              <a:rPr lang="tr-TR"/>
              <a:t>Oynadığı kol ve bacak(lar) ta kesik var</a:t>
            </a:r>
          </a:p>
          <a:p>
            <a:pPr lvl="0">
              <a:spcBef>
                <a:spcPts val="1000"/>
              </a:spcBef>
            </a:pPr>
            <a:endParaRPr lang="tr-TR" sz="400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B2B3975-3D4C-4A77-805A-1E0B53E521E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13</a:t>
            </a:fld>
            <a:endParaRPr lang="tr-TR" sz="1400" b="0" i="0" u="none" strike="noStrike" kern="1200" cap="none" spc="0" baseline="0">
              <a:solidFill>
                <a:srgbClr val="000000"/>
              </a:solidFill>
              <a:uFillTx/>
              <a:latin typeface="Arial"/>
            </a:endParaRPr>
          </a:p>
        </p:txBody>
      </p:sp>
      <p:pic>
        <p:nvPicPr>
          <p:cNvPr id="5" name="Picture 5" descr="ITTC Logo"/>
          <p:cNvPicPr>
            <a:picLocks noChangeAspect="1"/>
          </p:cNvPicPr>
          <p:nvPr/>
        </p:nvPicPr>
        <p:blipFill>
          <a:blip r:embed="rId2" cstate="print"/>
          <a:srcRect/>
          <a:stretch>
            <a:fillRect/>
          </a:stretch>
        </p:blipFill>
        <p:spPr>
          <a:xfrm>
            <a:off x="990600" y="381000"/>
            <a:ext cx="1079504" cy="993779"/>
          </a:xfrm>
          <a:prstGeom prst="rect">
            <a:avLst/>
          </a:prstGeom>
          <a:noFill/>
          <a:ln>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4000" b="1">
                <a:solidFill>
                  <a:srgbClr val="00B050"/>
                </a:solidFill>
              </a:rPr>
              <a:t>SINIFLANDIRMAYA</a:t>
            </a:r>
            <a:br>
              <a:rPr lang="tr-TR" sz="4000" b="1">
                <a:solidFill>
                  <a:srgbClr val="00B050"/>
                </a:solidFill>
              </a:rPr>
            </a:br>
            <a:r>
              <a:rPr lang="tr-TR" sz="4000" b="1">
                <a:solidFill>
                  <a:srgbClr val="00B050"/>
                </a:solidFill>
              </a:rPr>
              <a:t> İLİŞKİN ÖLÇÜTLER</a:t>
            </a:r>
          </a:p>
        </p:txBody>
      </p:sp>
      <p:sp>
        <p:nvSpPr>
          <p:cNvPr id="3" name="2 İçerik Yer Tutucusu"/>
          <p:cNvSpPr txBox="1">
            <a:spLocks noGrp="1"/>
          </p:cNvSpPr>
          <p:nvPr>
            <p:ph idx="1"/>
          </p:nvPr>
        </p:nvSpPr>
        <p:spPr/>
        <p:txBody>
          <a:bodyPr/>
          <a:lstStyle/>
          <a:p>
            <a:pPr lvl="0">
              <a:spcBef>
                <a:spcPts val="200"/>
              </a:spcBef>
              <a:buNone/>
            </a:pPr>
            <a:endParaRPr lang="tr-TR" sz="800" b="1" dirty="0">
              <a:solidFill>
                <a:srgbClr val="0070C0"/>
              </a:solidFill>
            </a:endParaRPr>
          </a:p>
          <a:p>
            <a:pPr lvl="0"/>
            <a:r>
              <a:rPr lang="tr-TR" b="1" dirty="0">
                <a:solidFill>
                  <a:srgbClr val="0070C0"/>
                </a:solidFill>
              </a:rPr>
              <a:t>Sınıf 7:</a:t>
            </a:r>
          </a:p>
          <a:p>
            <a:pPr lvl="0">
              <a:spcBef>
                <a:spcPts val="0"/>
              </a:spcBef>
              <a:buNone/>
            </a:pPr>
            <a:endParaRPr lang="tr-TR" sz="100" b="1" dirty="0">
              <a:solidFill>
                <a:srgbClr val="0070C0"/>
              </a:solidFill>
            </a:endParaRPr>
          </a:p>
          <a:p>
            <a:pPr lvl="0">
              <a:spcBef>
                <a:spcPts val="0"/>
              </a:spcBef>
              <a:buNone/>
            </a:pPr>
            <a:endParaRPr lang="tr-TR" sz="100" b="1" dirty="0">
              <a:solidFill>
                <a:srgbClr val="0070C0"/>
              </a:solidFill>
            </a:endParaRPr>
          </a:p>
          <a:p>
            <a:pPr lvl="0">
              <a:spcBef>
                <a:spcPts val="0"/>
              </a:spcBef>
              <a:buNone/>
            </a:pPr>
            <a:endParaRPr lang="tr-TR" sz="100" b="1" dirty="0">
              <a:solidFill>
                <a:srgbClr val="0070C0"/>
              </a:solidFill>
            </a:endParaRPr>
          </a:p>
          <a:p>
            <a:pPr lvl="0">
              <a:spcBef>
                <a:spcPts val="0"/>
              </a:spcBef>
              <a:buNone/>
            </a:pPr>
            <a:endParaRPr lang="tr-TR" sz="100" b="1" dirty="0">
              <a:solidFill>
                <a:srgbClr val="0070C0"/>
              </a:solidFill>
            </a:endParaRPr>
          </a:p>
          <a:p>
            <a:pPr lvl="0">
              <a:spcBef>
                <a:spcPts val="0"/>
              </a:spcBef>
              <a:buNone/>
            </a:pPr>
            <a:endParaRPr lang="tr-TR" sz="100" b="1" dirty="0">
              <a:solidFill>
                <a:srgbClr val="0070C0"/>
              </a:solidFill>
            </a:endParaRPr>
          </a:p>
          <a:p>
            <a:pPr lvl="0">
              <a:spcBef>
                <a:spcPts val="0"/>
              </a:spcBef>
              <a:buNone/>
            </a:pPr>
            <a:endParaRPr lang="tr-TR" sz="100" b="1" dirty="0">
              <a:solidFill>
                <a:srgbClr val="0070C0"/>
              </a:solidFill>
            </a:endParaRPr>
          </a:p>
          <a:p>
            <a:pPr lvl="0">
              <a:spcBef>
                <a:spcPts val="0"/>
              </a:spcBef>
              <a:buNone/>
            </a:pPr>
            <a:endParaRPr lang="tr-TR" sz="100" b="1" dirty="0">
              <a:solidFill>
                <a:srgbClr val="0070C0"/>
              </a:solidFill>
            </a:endParaRPr>
          </a:p>
          <a:p>
            <a:pPr lvl="0">
              <a:spcBef>
                <a:spcPts val="0"/>
              </a:spcBef>
              <a:buNone/>
            </a:pPr>
            <a:endParaRPr lang="tr-TR" sz="100" b="1" dirty="0"/>
          </a:p>
          <a:p>
            <a:pPr lvl="0" algn="just"/>
            <a:r>
              <a:rPr lang="tr-TR" dirty="0"/>
              <a:t>Her iki bacak etkilenmiş veya kesik</a:t>
            </a:r>
          </a:p>
          <a:p>
            <a:pPr lvl="0" algn="just"/>
            <a:r>
              <a:rPr lang="tr-TR" dirty="0"/>
              <a:t>Her iki kol etkilenmiş veya kesik</a:t>
            </a:r>
          </a:p>
          <a:p>
            <a:pPr lvl="0" algn="just"/>
            <a:r>
              <a:rPr lang="tr-TR" dirty="0"/>
              <a:t>Oynadığı kolunda kesik var</a:t>
            </a:r>
          </a:p>
          <a:p>
            <a:pPr lvl="0"/>
            <a:endParaRPr lang="tr-TR" b="1" dirty="0">
              <a:solidFill>
                <a:srgbClr val="0070C0"/>
              </a:solidFill>
            </a:endParaRPr>
          </a:p>
          <a:p>
            <a:pPr lvl="0"/>
            <a:endParaRPr lang="tr-TR"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88DA3F2-11D3-42B7-9301-620E284364B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14</a:t>
            </a:fld>
            <a:endParaRPr lang="tr-TR" sz="1400" b="0" i="0" u="none" strike="noStrike" kern="1200" cap="none" spc="0" baseline="0">
              <a:solidFill>
                <a:srgbClr val="000000"/>
              </a:solidFill>
              <a:uFillTx/>
              <a:latin typeface="Arial"/>
            </a:endParaRPr>
          </a:p>
        </p:txBody>
      </p:sp>
      <p:pic>
        <p:nvPicPr>
          <p:cNvPr id="5" name="Picture 5" descr="ITTC Logo"/>
          <p:cNvPicPr>
            <a:picLocks noChangeAspect="1"/>
          </p:cNvPicPr>
          <p:nvPr/>
        </p:nvPicPr>
        <p:blipFill>
          <a:blip r:embed="rId2" cstate="print"/>
          <a:srcRect/>
          <a:stretch>
            <a:fillRect/>
          </a:stretch>
        </p:blipFill>
        <p:spPr>
          <a:xfrm>
            <a:off x="1066800" y="381000"/>
            <a:ext cx="1079504" cy="993779"/>
          </a:xfrm>
          <a:prstGeom prst="rect">
            <a:avLst/>
          </a:prstGeom>
          <a:noFill/>
          <a:ln>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4000" b="1" dirty="0">
                <a:solidFill>
                  <a:srgbClr val="00B050"/>
                </a:solidFill>
              </a:rPr>
              <a:t>SINIFLANDIRMAYA</a:t>
            </a:r>
            <a:br>
              <a:rPr lang="tr-TR" sz="4000" b="1" dirty="0">
                <a:solidFill>
                  <a:srgbClr val="00B050"/>
                </a:solidFill>
              </a:rPr>
            </a:br>
            <a:r>
              <a:rPr lang="tr-TR" sz="4000" b="1" dirty="0">
                <a:solidFill>
                  <a:srgbClr val="00B050"/>
                </a:solidFill>
              </a:rPr>
              <a:t> İLİŞKİN ÖLÇÜTLER</a:t>
            </a:r>
          </a:p>
        </p:txBody>
      </p:sp>
      <p:sp>
        <p:nvSpPr>
          <p:cNvPr id="3" name="2 İçerik Yer Tutucusu"/>
          <p:cNvSpPr txBox="1">
            <a:spLocks noGrp="1"/>
          </p:cNvSpPr>
          <p:nvPr>
            <p:ph idx="1"/>
          </p:nvPr>
        </p:nvSpPr>
        <p:spPr>
          <a:xfrm>
            <a:off x="457200" y="1600200"/>
            <a:ext cx="8258202" cy="4525959"/>
          </a:xfrm>
        </p:spPr>
        <p:txBody>
          <a:bodyPr/>
          <a:lstStyle/>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spcBef>
                <a:spcPts val="0"/>
              </a:spcBef>
            </a:pPr>
            <a:endParaRPr lang="tr-TR" sz="100" b="1">
              <a:solidFill>
                <a:srgbClr val="0070C0"/>
              </a:solidFill>
            </a:endParaRPr>
          </a:p>
          <a:p>
            <a:pPr lvl="0"/>
            <a:r>
              <a:rPr lang="tr-TR" b="1">
                <a:solidFill>
                  <a:srgbClr val="0070C0"/>
                </a:solidFill>
              </a:rPr>
              <a:t>Sınıf 8:</a:t>
            </a:r>
          </a:p>
          <a:p>
            <a:pPr lvl="0">
              <a:spcBef>
                <a:spcPts val="300"/>
              </a:spcBef>
            </a:pPr>
            <a:endParaRPr lang="tr-TR" sz="1200" b="1"/>
          </a:p>
          <a:p>
            <a:pPr lvl="0" algn="just"/>
            <a:r>
              <a:rPr lang="tr-TR"/>
              <a:t>1 ya da 2 bacak etkilenmiş</a:t>
            </a:r>
          </a:p>
          <a:p>
            <a:pPr lvl="0" algn="just"/>
            <a:r>
              <a:rPr lang="tr-TR"/>
              <a:t>Oynadığı kolu etkilenmiş ya da kesik</a:t>
            </a:r>
          </a:p>
          <a:p>
            <a:pPr lvl="0" algn="just"/>
            <a:r>
              <a:rPr lang="tr-TR"/>
              <a:t>Bacaklar kesik</a:t>
            </a:r>
          </a:p>
          <a:p>
            <a:pPr lvl="0" algn="just"/>
            <a:r>
              <a:rPr lang="tr-TR"/>
              <a:t>Oynadığı kolu ve 1 bacağı etkilenmiş</a:t>
            </a: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7C6E52-C5C3-49A5-BD45-78892141242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15</a:t>
            </a:fld>
            <a:endParaRPr lang="tr-TR" sz="1400" b="0" i="0" u="none" strike="noStrike" kern="1200" cap="none" spc="0" baseline="0">
              <a:solidFill>
                <a:srgbClr val="000000"/>
              </a:solidFill>
              <a:uFillTx/>
              <a:latin typeface="Arial"/>
            </a:endParaRPr>
          </a:p>
        </p:txBody>
      </p:sp>
      <p:pic>
        <p:nvPicPr>
          <p:cNvPr id="5" name="Picture 5" descr="ITTC Logo"/>
          <p:cNvPicPr>
            <a:picLocks noChangeAspect="1"/>
          </p:cNvPicPr>
          <p:nvPr/>
        </p:nvPicPr>
        <p:blipFill>
          <a:blip r:embed="rId2" cstate="print"/>
          <a:srcRect/>
          <a:stretch>
            <a:fillRect/>
          </a:stretch>
        </p:blipFill>
        <p:spPr>
          <a:xfrm>
            <a:off x="990600" y="304800"/>
            <a:ext cx="1079504" cy="993779"/>
          </a:xfrm>
          <a:prstGeom prst="rect">
            <a:avLst/>
          </a:prstGeom>
          <a:noFill/>
          <a:ln>
            <a:noFill/>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4000" b="1" dirty="0">
                <a:solidFill>
                  <a:srgbClr val="00B050"/>
                </a:solidFill>
              </a:rPr>
              <a:t>SINIFLANDIRMAYA</a:t>
            </a:r>
            <a:br>
              <a:rPr lang="tr-TR" sz="4000" b="1" dirty="0">
                <a:solidFill>
                  <a:srgbClr val="00B050"/>
                </a:solidFill>
              </a:rPr>
            </a:br>
            <a:r>
              <a:rPr lang="tr-TR" sz="4000" b="1" dirty="0">
                <a:solidFill>
                  <a:srgbClr val="00B050"/>
                </a:solidFill>
              </a:rPr>
              <a:t> İLİŞKİN ÖLÇÜTLER</a:t>
            </a:r>
          </a:p>
        </p:txBody>
      </p:sp>
      <p:sp>
        <p:nvSpPr>
          <p:cNvPr id="3" name="2 İçerik Yer Tutucusu"/>
          <p:cNvSpPr txBox="1">
            <a:spLocks noGrp="1"/>
          </p:cNvSpPr>
          <p:nvPr>
            <p:ph idx="1"/>
          </p:nvPr>
        </p:nvSpPr>
        <p:spPr/>
        <p:txBody>
          <a:bodyPr/>
          <a:lstStyle/>
          <a:p>
            <a:pPr lvl="0">
              <a:spcBef>
                <a:spcPts val="0"/>
              </a:spcBef>
            </a:pPr>
            <a:endParaRPr lang="tr-TR" sz="100" b="1" dirty="0">
              <a:solidFill>
                <a:srgbClr val="0070C0"/>
              </a:solidFill>
            </a:endParaRPr>
          </a:p>
          <a:p>
            <a:pPr lvl="0">
              <a:spcBef>
                <a:spcPts val="0"/>
              </a:spcBef>
            </a:pPr>
            <a:endParaRPr lang="tr-TR" sz="100" b="1" dirty="0">
              <a:solidFill>
                <a:srgbClr val="0070C0"/>
              </a:solidFill>
            </a:endParaRPr>
          </a:p>
          <a:p>
            <a:pPr lvl="0">
              <a:spcBef>
                <a:spcPts val="0"/>
              </a:spcBef>
            </a:pPr>
            <a:endParaRPr lang="tr-TR" sz="100" b="1" dirty="0">
              <a:solidFill>
                <a:srgbClr val="0070C0"/>
              </a:solidFill>
            </a:endParaRPr>
          </a:p>
          <a:p>
            <a:pPr lvl="0">
              <a:spcBef>
                <a:spcPts val="0"/>
              </a:spcBef>
            </a:pPr>
            <a:endParaRPr lang="tr-TR" sz="100" b="1" dirty="0">
              <a:solidFill>
                <a:srgbClr val="0070C0"/>
              </a:solidFill>
            </a:endParaRPr>
          </a:p>
          <a:p>
            <a:pPr lvl="0">
              <a:spcBef>
                <a:spcPts val="0"/>
              </a:spcBef>
            </a:pPr>
            <a:endParaRPr lang="tr-TR" sz="100" b="1" dirty="0">
              <a:solidFill>
                <a:srgbClr val="0070C0"/>
              </a:solidFill>
            </a:endParaRPr>
          </a:p>
          <a:p>
            <a:pPr lvl="0"/>
            <a:r>
              <a:rPr lang="tr-TR" b="1" dirty="0">
                <a:solidFill>
                  <a:srgbClr val="0070C0"/>
                </a:solidFill>
              </a:rPr>
              <a:t>Sınıf 9:</a:t>
            </a:r>
          </a:p>
          <a:p>
            <a:pPr lvl="0">
              <a:spcBef>
                <a:spcPts val="300"/>
              </a:spcBef>
            </a:pPr>
            <a:endParaRPr lang="tr-TR" sz="1400" b="1" dirty="0">
              <a:solidFill>
                <a:srgbClr val="0070C0"/>
              </a:solidFill>
            </a:endParaRPr>
          </a:p>
          <a:p>
            <a:pPr lvl="0">
              <a:spcBef>
                <a:spcPts val="300"/>
              </a:spcBef>
            </a:pPr>
            <a:endParaRPr lang="tr-TR" sz="1400" b="1" dirty="0">
              <a:solidFill>
                <a:srgbClr val="0070C0"/>
              </a:solidFill>
            </a:endParaRPr>
          </a:p>
          <a:p>
            <a:pPr lvl="0" algn="just"/>
            <a:r>
              <a:rPr lang="tr-TR" dirty="0"/>
              <a:t>1 bacak veya 1 kol etkilenmiş</a:t>
            </a:r>
          </a:p>
          <a:p>
            <a:pPr lvl="0" algn="just"/>
            <a:r>
              <a:rPr lang="tr-TR" dirty="0"/>
              <a:t>Oynadığı el bütünüyle kesik</a:t>
            </a:r>
          </a:p>
          <a:p>
            <a:pPr lvl="0" algn="just"/>
            <a:r>
              <a:rPr lang="tr-TR" dirty="0"/>
              <a:t>Oynamadığı kolu etkilenmiş ya da kesik</a:t>
            </a:r>
          </a:p>
          <a:p>
            <a:pPr lvl="0"/>
            <a:endParaRPr lang="tr-TR"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844F03-F607-4895-8F2D-E9A9BCDA8CE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16</a:t>
            </a:fld>
            <a:endParaRPr lang="tr-TR" sz="1400" b="0" i="0" u="none" strike="noStrike" kern="1200" cap="none" spc="0" baseline="0">
              <a:solidFill>
                <a:srgbClr val="000000"/>
              </a:solidFill>
              <a:uFillTx/>
              <a:latin typeface="Arial"/>
            </a:endParaRPr>
          </a:p>
        </p:txBody>
      </p:sp>
      <p:pic>
        <p:nvPicPr>
          <p:cNvPr id="5" name="Picture 5" descr="ITTC Logo"/>
          <p:cNvPicPr>
            <a:picLocks noChangeAspect="1"/>
          </p:cNvPicPr>
          <p:nvPr/>
        </p:nvPicPr>
        <p:blipFill>
          <a:blip r:embed="rId2" cstate="print"/>
          <a:srcRect/>
          <a:stretch>
            <a:fillRect/>
          </a:stretch>
        </p:blipFill>
        <p:spPr>
          <a:xfrm>
            <a:off x="990600" y="381000"/>
            <a:ext cx="1079504" cy="993779"/>
          </a:xfrm>
          <a:prstGeom prst="rect">
            <a:avLst/>
          </a:prstGeom>
          <a:noFill/>
          <a:ln>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4000" b="1" dirty="0">
                <a:solidFill>
                  <a:srgbClr val="00B050"/>
                </a:solidFill>
              </a:rPr>
              <a:t>SINIFLANDIRMAYA</a:t>
            </a:r>
            <a:br>
              <a:rPr lang="tr-TR" sz="4000" b="1" dirty="0">
                <a:solidFill>
                  <a:srgbClr val="00B050"/>
                </a:solidFill>
              </a:rPr>
            </a:br>
            <a:r>
              <a:rPr lang="tr-TR" sz="4000" b="1" dirty="0">
                <a:solidFill>
                  <a:srgbClr val="00B050"/>
                </a:solidFill>
              </a:rPr>
              <a:t> İLİŞKİN ÖLÇÜTLER</a:t>
            </a:r>
          </a:p>
        </p:txBody>
      </p:sp>
      <p:sp>
        <p:nvSpPr>
          <p:cNvPr id="3" name="2 İçerik Yer Tutucusu"/>
          <p:cNvSpPr txBox="1">
            <a:spLocks noGrp="1"/>
          </p:cNvSpPr>
          <p:nvPr>
            <p:ph idx="1"/>
          </p:nvPr>
        </p:nvSpPr>
        <p:spPr/>
        <p:txBody>
          <a:bodyPr/>
          <a:lstStyle/>
          <a:p>
            <a:pPr lvl="0">
              <a:spcBef>
                <a:spcPts val="0"/>
              </a:spcBef>
            </a:pPr>
            <a:endParaRPr lang="tr-TR" sz="100" b="1" dirty="0">
              <a:solidFill>
                <a:srgbClr val="0070C0"/>
              </a:solidFill>
            </a:endParaRPr>
          </a:p>
          <a:p>
            <a:pPr lvl="0">
              <a:spcBef>
                <a:spcPts val="0"/>
              </a:spcBef>
            </a:pPr>
            <a:endParaRPr lang="tr-TR" sz="100" b="1" dirty="0">
              <a:solidFill>
                <a:srgbClr val="0070C0"/>
              </a:solidFill>
            </a:endParaRPr>
          </a:p>
          <a:p>
            <a:pPr lvl="0">
              <a:spcBef>
                <a:spcPts val="0"/>
              </a:spcBef>
            </a:pPr>
            <a:endParaRPr lang="tr-TR" sz="100" b="1" dirty="0">
              <a:solidFill>
                <a:srgbClr val="0070C0"/>
              </a:solidFill>
            </a:endParaRPr>
          </a:p>
          <a:p>
            <a:pPr lvl="0">
              <a:spcBef>
                <a:spcPts val="0"/>
              </a:spcBef>
            </a:pPr>
            <a:endParaRPr lang="tr-TR" sz="100" b="1" dirty="0">
              <a:solidFill>
                <a:srgbClr val="0070C0"/>
              </a:solidFill>
            </a:endParaRPr>
          </a:p>
          <a:p>
            <a:pPr lvl="0">
              <a:spcBef>
                <a:spcPts val="0"/>
              </a:spcBef>
            </a:pPr>
            <a:endParaRPr lang="tr-TR" sz="100" b="1" dirty="0">
              <a:solidFill>
                <a:srgbClr val="0070C0"/>
              </a:solidFill>
            </a:endParaRPr>
          </a:p>
          <a:p>
            <a:pPr lvl="0">
              <a:spcBef>
                <a:spcPts val="0"/>
              </a:spcBef>
            </a:pPr>
            <a:endParaRPr lang="tr-TR" sz="100" b="1" dirty="0">
              <a:solidFill>
                <a:srgbClr val="0070C0"/>
              </a:solidFill>
            </a:endParaRPr>
          </a:p>
          <a:p>
            <a:pPr lvl="0">
              <a:spcBef>
                <a:spcPts val="0"/>
              </a:spcBef>
            </a:pPr>
            <a:endParaRPr lang="tr-TR" sz="100" b="1" dirty="0">
              <a:solidFill>
                <a:srgbClr val="0070C0"/>
              </a:solidFill>
            </a:endParaRPr>
          </a:p>
          <a:p>
            <a:pPr lvl="0"/>
            <a:r>
              <a:rPr lang="tr-TR" b="1" dirty="0">
                <a:solidFill>
                  <a:srgbClr val="0070C0"/>
                </a:solidFill>
              </a:rPr>
              <a:t>Sınıf 10:</a:t>
            </a:r>
          </a:p>
          <a:p>
            <a:pPr lvl="0">
              <a:spcBef>
                <a:spcPts val="300"/>
              </a:spcBef>
            </a:pPr>
            <a:endParaRPr lang="tr-TR" sz="1400" b="1" dirty="0">
              <a:solidFill>
                <a:srgbClr val="0070C0"/>
              </a:solidFill>
            </a:endParaRPr>
          </a:p>
          <a:p>
            <a:pPr lvl="0"/>
            <a:r>
              <a:rPr lang="tr-TR" dirty="0"/>
              <a:t>1 bacak veya 1 kol etkilenmiş</a:t>
            </a:r>
          </a:p>
          <a:p>
            <a:pPr lvl="0"/>
            <a:r>
              <a:rPr lang="tr-TR" dirty="0"/>
              <a:t>Oynadığı kolundaki parmaklar kesik</a:t>
            </a:r>
          </a:p>
          <a:p>
            <a:pPr lvl="0"/>
            <a:r>
              <a:rPr lang="tr-TR" dirty="0"/>
              <a:t>Oynamadığı kolunda kesik var</a:t>
            </a: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8085546-3DB0-42CC-9D43-A99470C42CC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a:t>
            </a:fld>
            <a:endParaRPr lang="tr-TR" sz="1400" b="0" i="0" u="none" strike="noStrike" kern="1200" cap="none" spc="0" baseline="0">
              <a:solidFill>
                <a:srgbClr val="000000"/>
              </a:solidFill>
              <a:uFillTx/>
              <a:latin typeface="Arial"/>
            </a:endParaRPr>
          </a:p>
        </p:txBody>
      </p:sp>
      <p:pic>
        <p:nvPicPr>
          <p:cNvPr id="6" name="Picture 5" descr="ITTC Logo"/>
          <p:cNvPicPr>
            <a:picLocks noChangeAspect="1"/>
          </p:cNvPicPr>
          <p:nvPr/>
        </p:nvPicPr>
        <p:blipFill>
          <a:blip r:embed="rId2" cstate="print"/>
          <a:srcRect/>
          <a:stretch>
            <a:fillRect/>
          </a:stretch>
        </p:blipFill>
        <p:spPr>
          <a:xfrm>
            <a:off x="990600" y="381000"/>
            <a:ext cx="1079504" cy="993779"/>
          </a:xfrm>
          <a:prstGeom prst="rect">
            <a:avLst/>
          </a:prstGeom>
          <a:noFill/>
          <a:ln>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39752" y="2636836"/>
            <a:ext cx="8064495" cy="1511302"/>
          </a:xfrm>
        </p:spPr>
        <p:txBody>
          <a:bodyPr/>
          <a:lstStyle/>
          <a:p>
            <a:pPr lvl="0" hangingPunct="1"/>
            <a:r>
              <a:rPr lang="tr-TR" sz="3600" b="1" dirty="0">
                <a:solidFill>
                  <a:srgbClr val="FF0000"/>
                </a:solidFill>
              </a:rPr>
              <a:t>MASA TENİSİ </a:t>
            </a:r>
            <a:br>
              <a:rPr lang="tr-TR" sz="3600" b="1" dirty="0">
                <a:solidFill>
                  <a:srgbClr val="FF0000"/>
                </a:solidFill>
              </a:rPr>
            </a:br>
            <a:r>
              <a:rPr lang="tr-TR" sz="3600" b="1" dirty="0">
                <a:solidFill>
                  <a:srgbClr val="FF0000"/>
                </a:solidFill>
              </a:rPr>
              <a:t>KURAL VE YÖNETMELİKLERİ</a:t>
            </a:r>
          </a:p>
        </p:txBody>
      </p:sp>
      <p:pic>
        <p:nvPicPr>
          <p:cNvPr id="3" name="Picture 4" descr="ITTC Logo"/>
          <p:cNvPicPr>
            <a:picLocks noGrp="1" noChangeAspect="1"/>
          </p:cNvPicPr>
          <p:nvPr>
            <p:ph idx="1"/>
          </p:nvPr>
        </p:nvPicPr>
        <p:blipFill>
          <a:blip r:embed="rId2" cstate="print"/>
          <a:srcRect/>
          <a:stretch>
            <a:fillRect/>
          </a:stretch>
        </p:blipFill>
        <p:spPr>
          <a:xfrm>
            <a:off x="1187448" y="908054"/>
            <a:ext cx="1223960" cy="1123953"/>
          </a:xfrm>
        </p:spPr>
      </p:pic>
      <p:sp>
        <p:nvSpPr>
          <p:cNvPr id="4" name="Rectangle 6"/>
          <p:cNvSpPr/>
          <p:nvPr/>
        </p:nvSpPr>
        <p:spPr>
          <a:xfrm>
            <a:off x="468309" y="981078"/>
            <a:ext cx="8229600" cy="1152518"/>
          </a:xfrm>
          <a:prstGeom prst="rect">
            <a:avLst/>
          </a:prstGeom>
          <a:noFill/>
          <a:ln>
            <a:noFill/>
            <a:prstDash val="solid"/>
          </a:ln>
        </p:spPr>
        <p:txBody>
          <a:bodyPr vert="horz" wrap="square" lIns="91440" tIns="45720" rIns="91440" bIns="45720" anchor="b"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tr-TR" sz="2000" b="1" i="0" u="none" strike="noStrike" kern="1200" cap="none" spc="0" baseline="0" dirty="0">
                <a:solidFill>
                  <a:srgbClr val="000000"/>
                </a:solidFill>
                <a:uFillTx/>
                <a:latin typeface="Arial"/>
              </a:rPr>
              <a:t/>
            </a:r>
            <a:br>
              <a:rPr lang="tr-TR" sz="2000" b="1" i="0" u="none" strike="noStrike" kern="1200" cap="none" spc="0" baseline="0" dirty="0">
                <a:solidFill>
                  <a:srgbClr val="000000"/>
                </a:solidFill>
                <a:uFillTx/>
                <a:latin typeface="Arial"/>
              </a:rPr>
            </a:br>
            <a:r>
              <a:rPr lang="tr-TR" sz="2000" b="1" i="0" u="none" strike="noStrike" kern="1200" cap="none" spc="0" baseline="0" dirty="0">
                <a:solidFill>
                  <a:srgbClr val="000000"/>
                </a:solidFill>
                <a:uFillTx/>
                <a:latin typeface="Arial"/>
              </a:rPr>
              <a:t> </a:t>
            </a:r>
            <a:r>
              <a:rPr lang="tr-TR" sz="2800" b="1" i="0" u="none" strike="noStrike" kern="1200" cap="none" spc="0" baseline="0" dirty="0">
                <a:solidFill>
                  <a:srgbClr val="000000"/>
                </a:solidFill>
                <a:uFillTx/>
                <a:latin typeface="Arial"/>
              </a:rPr>
              <a:t>ENGELLİ MASA TENİSİ </a:t>
            </a:r>
            <a:br>
              <a:rPr lang="tr-TR" sz="2800" b="1" i="0" u="none" strike="noStrike" kern="1200" cap="none" spc="0" baseline="0" dirty="0">
                <a:solidFill>
                  <a:srgbClr val="000000"/>
                </a:solidFill>
                <a:uFillTx/>
                <a:latin typeface="Arial"/>
              </a:rPr>
            </a:br>
            <a:r>
              <a:rPr lang="tr-TR" sz="2800" b="1" i="0" u="none" strike="noStrike" kern="1200" cap="none" spc="0" baseline="0" dirty="0">
                <a:solidFill>
                  <a:srgbClr val="000000"/>
                </a:solidFill>
                <a:uFillTx/>
                <a:latin typeface="Arial"/>
              </a:rPr>
              <a:t>HAKEM SEMİNERİ</a:t>
            </a:r>
          </a:p>
        </p:txBody>
      </p:sp>
      <p:pic>
        <p:nvPicPr>
          <p:cNvPr id="5" name="Picture 7" descr="ITTC Logo"/>
          <p:cNvPicPr>
            <a:picLocks noChangeAspect="1"/>
          </p:cNvPicPr>
          <p:nvPr/>
        </p:nvPicPr>
        <p:blipFill>
          <a:blip r:embed="rId2" cstate="print"/>
          <a:srcRect/>
          <a:stretch>
            <a:fillRect/>
          </a:stretch>
        </p:blipFill>
        <p:spPr>
          <a:xfrm>
            <a:off x="6715143" y="928673"/>
            <a:ext cx="1223960" cy="1123953"/>
          </a:xfrm>
          <a:prstGeom prst="rect">
            <a:avLst/>
          </a:prstGeom>
          <a:noFill/>
          <a:ln>
            <a:noFill/>
          </a:ln>
        </p:spPr>
      </p:pic>
      <p:pic>
        <p:nvPicPr>
          <p:cNvPr id="6" name="Picture 8" descr="ipc_logo"/>
          <p:cNvPicPr>
            <a:picLocks noChangeAspect="1"/>
          </p:cNvPicPr>
          <p:nvPr/>
        </p:nvPicPr>
        <p:blipFill>
          <a:blip r:embed="rId3" cstate="print"/>
          <a:srcRect/>
          <a:stretch>
            <a:fillRect/>
          </a:stretch>
        </p:blipFill>
        <p:spPr>
          <a:xfrm>
            <a:off x="3563938" y="4508504"/>
            <a:ext cx="2016123" cy="1419221"/>
          </a:xfrm>
          <a:prstGeom prst="rect">
            <a:avLst/>
          </a:prstGeom>
          <a:noFill/>
          <a:ln>
            <a:noFill/>
          </a:ln>
        </p:spPr>
      </p:pic>
      <p:sp>
        <p:nvSpPr>
          <p:cNvPr id="7" name="6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D9857A8-5A5C-42C9-A2BD-AE3B8503DDB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18</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1800" b="1" dirty="0" smtClean="0"/>
              <a:t>ULUSLARARASI  MASA TENİSİ FEDERASYONU</a:t>
            </a:r>
            <a:br>
              <a:rPr lang="tr-TR" sz="1800" b="1" dirty="0" smtClean="0"/>
            </a:br>
            <a:r>
              <a:rPr lang="tr-TR" sz="1800" b="1" dirty="0" smtClean="0"/>
              <a:t>MASA </a:t>
            </a:r>
            <a:r>
              <a:rPr lang="tr-TR" sz="1800" b="1" dirty="0"/>
              <a:t>TENİSİ KURAL VE YÖNETMELİKLERİ</a:t>
            </a:r>
          </a:p>
        </p:txBody>
      </p:sp>
      <p:sp>
        <p:nvSpPr>
          <p:cNvPr id="3" name="Rectangle 3"/>
          <p:cNvSpPr txBox="1">
            <a:spLocks noGrp="1"/>
          </p:cNvSpPr>
          <p:nvPr>
            <p:ph idx="1"/>
          </p:nvPr>
        </p:nvSpPr>
        <p:spPr>
          <a:xfrm>
            <a:off x="304796" y="1279365"/>
            <a:ext cx="8534396" cy="5197636"/>
          </a:xfrm>
        </p:spPr>
        <p:txBody>
          <a:bodyPr/>
          <a:lstStyle/>
          <a:p>
            <a:pPr marL="269876" lvl="0" indent="-269876" algn="just" hangingPunct="1">
              <a:lnSpc>
                <a:spcPct val="80000"/>
              </a:lnSpc>
              <a:spcBef>
                <a:spcPts val="400"/>
              </a:spcBef>
              <a:buNone/>
            </a:pPr>
            <a:r>
              <a:rPr lang="tr-TR" sz="1900" b="1" dirty="0"/>
              <a:t>	</a:t>
            </a:r>
            <a:r>
              <a:rPr lang="tr-TR" sz="2400" b="1" dirty="0">
                <a:solidFill>
                  <a:srgbClr val="FF0000"/>
                </a:solidFill>
              </a:rPr>
              <a:t>BÖLÜM 1</a:t>
            </a:r>
          </a:p>
          <a:p>
            <a:pPr marL="269876" lvl="0" indent="-269876" algn="just" hangingPunct="1">
              <a:lnSpc>
                <a:spcPct val="80000"/>
              </a:lnSpc>
              <a:spcBef>
                <a:spcPts val="400"/>
              </a:spcBef>
              <a:buNone/>
            </a:pPr>
            <a:r>
              <a:rPr lang="tr-TR" sz="2400" b="1" dirty="0"/>
              <a:t>	</a:t>
            </a:r>
            <a:r>
              <a:rPr lang="tr-TR" sz="2400" b="1" u="sng" dirty="0">
                <a:solidFill>
                  <a:srgbClr val="333399"/>
                </a:solidFill>
              </a:rPr>
              <a:t>TEKERLEKLİ SANDALYE OYUN KURALLARI</a:t>
            </a:r>
          </a:p>
          <a:p>
            <a:pPr marL="269876" lvl="0" indent="-269876" algn="just" hangingPunct="1">
              <a:lnSpc>
                <a:spcPct val="80000"/>
              </a:lnSpc>
              <a:spcBef>
                <a:spcPts val="400"/>
              </a:spcBef>
              <a:buNone/>
            </a:pPr>
            <a:r>
              <a:rPr lang="tr-TR" sz="1900" dirty="0"/>
              <a:t>	Masa tenisi, aşağıdaki değişiklikler ve istisnalar dışında, Uluslararası Masa Tenisi Federasyonu’nun (ITTF) el kitabında belirtildiği şekilde oynanacaktır.</a:t>
            </a:r>
          </a:p>
          <a:p>
            <a:pPr marL="269876" lvl="0" indent="-269876" algn="just" hangingPunct="1">
              <a:lnSpc>
                <a:spcPct val="80000"/>
              </a:lnSpc>
              <a:spcBef>
                <a:spcPts val="400"/>
              </a:spcBef>
              <a:buClr>
                <a:srgbClr val="FF0000"/>
              </a:buClr>
              <a:buFont typeface="Wingdings" pitchFamily="2"/>
              <a:buChar char="ü"/>
            </a:pPr>
            <a:r>
              <a:rPr lang="tr-TR" sz="1900" b="1" dirty="0">
                <a:solidFill>
                  <a:srgbClr val="FF0000"/>
                </a:solidFill>
              </a:rPr>
              <a:t>TEKLERDE SERVİS</a:t>
            </a:r>
          </a:p>
          <a:p>
            <a:pPr marL="269876" lvl="0" indent="-269876" algn="just" hangingPunct="1">
              <a:lnSpc>
                <a:spcPct val="80000"/>
              </a:lnSpc>
              <a:spcBef>
                <a:spcPts val="400"/>
              </a:spcBef>
              <a:buNone/>
            </a:pPr>
            <a:r>
              <a:rPr lang="tr-TR" sz="1900" dirty="0"/>
              <a:t>	Teklerde servis kuralı ( ITTF Oyun kuralı 2.6 )</a:t>
            </a:r>
            <a:endParaRPr lang="tr-TR" sz="1900" b="1" dirty="0"/>
          </a:p>
          <a:p>
            <a:pPr marL="269876" lvl="0" indent="-269876" algn="just" hangingPunct="1">
              <a:lnSpc>
                <a:spcPct val="80000"/>
              </a:lnSpc>
              <a:spcBef>
                <a:spcPts val="400"/>
              </a:spcBef>
              <a:buClr>
                <a:srgbClr val="FF0000"/>
              </a:buClr>
              <a:buFont typeface="Wingdings" pitchFamily="2"/>
              <a:buChar char="ü"/>
            </a:pPr>
            <a:r>
              <a:rPr lang="tr-TR" sz="1900" b="1" dirty="0">
                <a:solidFill>
                  <a:srgbClr val="FF0000"/>
                </a:solidFill>
              </a:rPr>
              <a:t>LET</a:t>
            </a:r>
          </a:p>
          <a:p>
            <a:pPr marL="269876" lvl="0" indent="-269876" algn="just" hangingPunct="1">
              <a:lnSpc>
                <a:spcPct val="80000"/>
              </a:lnSpc>
              <a:spcBef>
                <a:spcPts val="400"/>
              </a:spcBef>
              <a:buNone/>
            </a:pPr>
            <a:r>
              <a:rPr lang="tr-TR" sz="1900" b="1" dirty="0"/>
              <a:t>     </a:t>
            </a:r>
            <a:r>
              <a:rPr lang="tr-TR" sz="1900" dirty="0"/>
              <a:t>Aşağıdaki durumlarda ralli </a:t>
            </a:r>
            <a:r>
              <a:rPr lang="tr-TR" sz="1900" b="1" u="sng" dirty="0" err="1">
                <a:solidFill>
                  <a:srgbClr val="FF0000"/>
                </a:solidFill>
              </a:rPr>
              <a:t>let</a:t>
            </a:r>
            <a:r>
              <a:rPr lang="tr-TR" sz="1900" b="1" u="sng" dirty="0">
                <a:solidFill>
                  <a:srgbClr val="FF0000"/>
                </a:solidFill>
              </a:rPr>
              <a:t> </a:t>
            </a:r>
            <a:r>
              <a:rPr lang="tr-TR" sz="1900" dirty="0"/>
              <a:t>olacaktır.</a:t>
            </a:r>
            <a:endParaRPr lang="tr-TR" sz="1900" b="1" dirty="0"/>
          </a:p>
          <a:p>
            <a:pPr marL="269876" lvl="0" indent="-269876" algn="just" hangingPunct="1">
              <a:lnSpc>
                <a:spcPct val="80000"/>
              </a:lnSpc>
              <a:spcBef>
                <a:spcPts val="400"/>
              </a:spcBef>
              <a:buAutoNum type="arabicPeriod"/>
            </a:pPr>
            <a:r>
              <a:rPr lang="tr-TR" sz="1900" dirty="0"/>
              <a:t>Serviste, eğer top karşılayanın</a:t>
            </a:r>
            <a:r>
              <a:rPr lang="tr-TR" sz="1900" b="1" dirty="0"/>
              <a:t> </a:t>
            </a:r>
            <a:r>
              <a:rPr lang="tr-TR" sz="1900" b="1" u="sng" dirty="0"/>
              <a:t>herhangi bir kenar çizgisi tarafından masayı  terk ederse ( bir veya daha fazla zıplamayla ),</a:t>
            </a:r>
          </a:p>
          <a:p>
            <a:pPr marL="269876" lvl="0" indent="-269876" algn="just" hangingPunct="1">
              <a:lnSpc>
                <a:spcPct val="80000"/>
              </a:lnSpc>
              <a:spcBef>
                <a:spcPts val="400"/>
              </a:spcBef>
              <a:buAutoNum type="arabicPeriod"/>
            </a:pPr>
            <a:r>
              <a:rPr lang="tr-TR" sz="1900" dirty="0"/>
              <a:t>Serviste, eğer top karşılayanın yarı sahasında </a:t>
            </a:r>
            <a:r>
              <a:rPr lang="tr-TR" sz="1900" b="1" u="sng" dirty="0"/>
              <a:t>zıpladıktan sonra ağ yönünde geri </a:t>
            </a:r>
            <a:r>
              <a:rPr lang="tr-TR" sz="1900" b="1" u="sng" dirty="0" smtClean="0"/>
              <a:t>gelirse,</a:t>
            </a:r>
            <a:endParaRPr lang="tr-TR" sz="1900" b="1" u="sng" dirty="0"/>
          </a:p>
          <a:p>
            <a:pPr marL="269876" lvl="0" indent="-269876" algn="just" hangingPunct="1">
              <a:lnSpc>
                <a:spcPct val="80000"/>
              </a:lnSpc>
              <a:spcBef>
                <a:spcPts val="400"/>
              </a:spcBef>
              <a:buAutoNum type="arabicPeriod"/>
            </a:pPr>
            <a:r>
              <a:rPr lang="tr-TR" sz="1900" dirty="0"/>
              <a:t>Serviste, eğer top </a:t>
            </a:r>
            <a:r>
              <a:rPr lang="tr-TR" sz="1900" b="1" u="sng" dirty="0"/>
              <a:t>oyun yüzeyinin karşılayıcı tarafında</a:t>
            </a:r>
            <a:r>
              <a:rPr lang="tr-TR" sz="1900" b="1" dirty="0"/>
              <a:t> </a:t>
            </a:r>
            <a:r>
              <a:rPr lang="tr-TR" sz="1900" b="1" u="sng" dirty="0">
                <a:solidFill>
                  <a:srgbClr val="FF0000"/>
                </a:solidFill>
              </a:rPr>
              <a:t>“durur”</a:t>
            </a:r>
            <a:r>
              <a:rPr lang="tr-TR" sz="1900" b="1" dirty="0">
                <a:solidFill>
                  <a:srgbClr val="FF0000"/>
                </a:solidFill>
              </a:rPr>
              <a:t> </a:t>
            </a:r>
            <a:r>
              <a:rPr lang="tr-TR" sz="1900" b="1" u="sng" dirty="0"/>
              <a:t>ise,</a:t>
            </a:r>
          </a:p>
          <a:p>
            <a:pPr marL="269876" lvl="0" indent="-269876" algn="just" hangingPunct="1">
              <a:lnSpc>
                <a:spcPct val="80000"/>
              </a:lnSpc>
              <a:spcBef>
                <a:spcPts val="400"/>
              </a:spcBef>
              <a:buNone/>
            </a:pPr>
            <a:r>
              <a:rPr lang="tr-TR" sz="1900" b="1" dirty="0"/>
              <a:t>    </a:t>
            </a:r>
            <a:r>
              <a:rPr lang="tr-TR" sz="1900" b="1" u="sng" dirty="0" smtClean="0"/>
              <a:t>NOT</a:t>
            </a:r>
            <a:r>
              <a:rPr lang="tr-TR" sz="1900" b="1" u="sng" dirty="0"/>
              <a:t>:</a:t>
            </a:r>
            <a:r>
              <a:rPr lang="tr-TR" sz="1900" b="1" dirty="0"/>
              <a:t> </a:t>
            </a:r>
            <a:r>
              <a:rPr lang="tr-TR" sz="1900" dirty="0"/>
              <a:t>Burada </a:t>
            </a:r>
            <a:r>
              <a:rPr lang="tr-TR" sz="1900" b="1" u="sng" dirty="0"/>
              <a:t>“durmak”</a:t>
            </a:r>
            <a:r>
              <a:rPr lang="tr-TR" sz="1900" b="1" dirty="0"/>
              <a:t> </a:t>
            </a:r>
            <a:r>
              <a:rPr lang="tr-TR" sz="1900" dirty="0"/>
              <a:t>tan kastedilen; topun rakip sahaya değdikten sonra ileriye doğru gitmeyip,olduğu yerde zıplamasıdır.</a:t>
            </a:r>
          </a:p>
          <a:p>
            <a:pPr marL="269876" lvl="0" indent="-269876" algn="just" hangingPunct="1">
              <a:lnSpc>
                <a:spcPct val="80000"/>
              </a:lnSpc>
              <a:spcBef>
                <a:spcPts val="400"/>
              </a:spcBef>
              <a:buClr>
                <a:srgbClr val="FF0000"/>
              </a:buClr>
              <a:buFont typeface="Wingdings" pitchFamily="2"/>
              <a:buChar char="ü"/>
            </a:pPr>
            <a:r>
              <a:rPr lang="tr-TR" sz="1900" dirty="0"/>
              <a:t>Eğer karşılayan topa kenar çizgisini geçmeden veya oyun yüzeyinin kendi tarafında ikinci kez zıplamadan önce vurursa (kenar çizgisi tarafından çıkmak üzere olan top), servis iyi kabul edilecek ve </a:t>
            </a:r>
            <a:r>
              <a:rPr lang="tr-TR" sz="1900" b="1" u="sng" dirty="0" err="1">
                <a:solidFill>
                  <a:srgbClr val="FF0000"/>
                </a:solidFill>
              </a:rPr>
              <a:t>let</a:t>
            </a:r>
            <a:r>
              <a:rPr lang="tr-TR" sz="1900" b="1" u="sng" dirty="0">
                <a:solidFill>
                  <a:srgbClr val="FF0000"/>
                </a:solidFill>
              </a:rPr>
              <a:t> verilmeyecektir.</a:t>
            </a: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BC613FA-6495-4D21-A629-DAA481D8C11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19</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687391"/>
            <a:ext cx="8229600" cy="944566"/>
          </a:xfrm>
        </p:spPr>
        <p:txBody>
          <a:bodyPr/>
          <a:lstStyle/>
          <a:p>
            <a:pPr lvl="0" hangingPunct="1"/>
            <a:r>
              <a:rPr lang="tr-TR" sz="3600"/>
              <a:t>ENGELLİ MASA TENİSİ </a:t>
            </a:r>
            <a:br>
              <a:rPr lang="tr-TR" sz="3600"/>
            </a:br>
            <a:r>
              <a:rPr lang="tr-TR" sz="3600"/>
              <a:t>HAKEM SEMİNERİ</a:t>
            </a:r>
          </a:p>
        </p:txBody>
      </p:sp>
      <p:sp>
        <p:nvSpPr>
          <p:cNvPr id="3" name="Rectangle 3"/>
          <p:cNvSpPr txBox="1">
            <a:spLocks noGrp="1"/>
          </p:cNvSpPr>
          <p:nvPr>
            <p:ph idx="1"/>
          </p:nvPr>
        </p:nvSpPr>
        <p:spPr>
          <a:xfrm>
            <a:off x="304796" y="1752600"/>
            <a:ext cx="8610603" cy="4876800"/>
          </a:xfrm>
        </p:spPr>
        <p:txBody>
          <a:bodyPr/>
          <a:lstStyle/>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0"/>
              </a:spcBef>
              <a:buNone/>
            </a:pPr>
            <a:endParaRPr lang="tr-TR" sz="100" dirty="0"/>
          </a:p>
          <a:p>
            <a:pPr lvl="0" hangingPunct="1">
              <a:lnSpc>
                <a:spcPct val="90000"/>
              </a:lnSpc>
              <a:spcBef>
                <a:spcPts val="600"/>
              </a:spcBef>
              <a:buClr>
                <a:srgbClr val="FF0000"/>
              </a:buClr>
            </a:pPr>
            <a:r>
              <a:rPr lang="tr-TR" sz="2400" u="sng" dirty="0">
                <a:solidFill>
                  <a:srgbClr val="FF0000"/>
                </a:solidFill>
              </a:rPr>
              <a:t>ÇEVİRİ VE DÜZENLEME:</a:t>
            </a:r>
          </a:p>
          <a:p>
            <a:pPr lvl="0" hangingPunct="1">
              <a:lnSpc>
                <a:spcPct val="90000"/>
              </a:lnSpc>
              <a:spcBef>
                <a:spcPts val="1900"/>
              </a:spcBef>
              <a:buClr>
                <a:srgbClr val="FF0000"/>
              </a:buClr>
            </a:pPr>
            <a:r>
              <a:rPr lang="tr-TR" sz="2800" dirty="0"/>
              <a:t> </a:t>
            </a:r>
            <a:r>
              <a:rPr lang="tr-TR" sz="6600" dirty="0">
                <a:latin typeface="Brush Script MT" pitchFamily="66"/>
              </a:rPr>
              <a:t>Sait Yücel</a:t>
            </a:r>
          </a:p>
          <a:p>
            <a:pPr lvl="0" hangingPunct="1">
              <a:lnSpc>
                <a:spcPct val="90000"/>
              </a:lnSpc>
              <a:spcBef>
                <a:spcPts val="700"/>
              </a:spcBef>
              <a:buClr>
                <a:srgbClr val="FF0000"/>
              </a:buClr>
            </a:pPr>
            <a:r>
              <a:rPr lang="tr-TR" dirty="0">
                <a:latin typeface="Brush Script MT" pitchFamily="66"/>
              </a:rPr>
              <a:t>Uluslararası Masa Tenisi Hakemi-</a:t>
            </a:r>
            <a:r>
              <a:rPr lang="tr-TR" dirty="0" err="1">
                <a:latin typeface="Brush Script MT" pitchFamily="66"/>
              </a:rPr>
              <a:t>Blue</a:t>
            </a:r>
            <a:r>
              <a:rPr lang="tr-TR" dirty="0">
                <a:latin typeface="Brush Script MT" pitchFamily="66"/>
              </a:rPr>
              <a:t> </a:t>
            </a:r>
            <a:r>
              <a:rPr lang="tr-TR" dirty="0" err="1">
                <a:latin typeface="Brush Script MT" pitchFamily="66"/>
              </a:rPr>
              <a:t>Badge</a:t>
            </a:r>
            <a:endParaRPr lang="tr-TR" dirty="0">
              <a:latin typeface="Brush Script MT" pitchFamily="66"/>
            </a:endParaRPr>
          </a:p>
          <a:p>
            <a:pPr lvl="0" hangingPunct="1">
              <a:lnSpc>
                <a:spcPct val="90000"/>
              </a:lnSpc>
              <a:spcBef>
                <a:spcPts val="700"/>
              </a:spcBef>
              <a:buClr>
                <a:srgbClr val="FF0000"/>
              </a:buClr>
            </a:pPr>
            <a:r>
              <a:rPr lang="tr-TR" dirty="0">
                <a:latin typeface="Brush Script MT" pitchFamily="66"/>
              </a:rPr>
              <a:t>Uluslararası Engelli Masa Tenisi Hakemi</a:t>
            </a:r>
          </a:p>
          <a:p>
            <a:pPr lvl="0" hangingPunct="1">
              <a:lnSpc>
                <a:spcPct val="90000"/>
              </a:lnSpc>
              <a:spcBef>
                <a:spcPts val="700"/>
              </a:spcBef>
              <a:buClr>
                <a:srgbClr val="FF0000"/>
              </a:buClr>
            </a:pPr>
            <a:r>
              <a:rPr lang="tr-TR" dirty="0">
                <a:latin typeface="Brush Script MT" pitchFamily="66"/>
              </a:rPr>
              <a:t>Türkiye Masa Tenisi Federasyonu MHK Üyesi</a:t>
            </a:r>
          </a:p>
          <a:p>
            <a:pPr lvl="0" hangingPunct="1">
              <a:lnSpc>
                <a:spcPct val="90000"/>
              </a:lnSpc>
              <a:spcBef>
                <a:spcPts val="700"/>
              </a:spcBef>
              <a:buClr>
                <a:srgbClr val="FF0000"/>
              </a:buClr>
            </a:pPr>
            <a:r>
              <a:rPr lang="tr-TR" dirty="0">
                <a:latin typeface="Brush Script MT" pitchFamily="66"/>
              </a:rPr>
              <a:t>Türkiye Bedensel Engelliler Spor Federasyonu MHK </a:t>
            </a:r>
            <a:r>
              <a:rPr lang="tr-TR" dirty="0" err="1" smtClean="0">
                <a:latin typeface="Brush Script MT" pitchFamily="66"/>
              </a:rPr>
              <a:t>Baskanı</a:t>
            </a:r>
            <a:endParaRPr lang="tr-TR" dirty="0" smtClean="0">
              <a:latin typeface="Brush Script MT" pitchFamily="66"/>
            </a:endParaRPr>
          </a:p>
          <a:p>
            <a:pPr lvl="0" hangingPunct="1">
              <a:lnSpc>
                <a:spcPct val="90000"/>
              </a:lnSpc>
              <a:spcBef>
                <a:spcPts val="700"/>
              </a:spcBef>
              <a:buClr>
                <a:srgbClr val="FF0000"/>
              </a:buClr>
            </a:pPr>
            <a:r>
              <a:rPr sz="2800" smtClean="0">
                <a:latin typeface="Brush Script MT" pitchFamily="66"/>
              </a:rPr>
              <a:t>ETTU , Hakem &amp; Bashakem Komite Üyesi</a:t>
            </a:r>
            <a:endParaRPr lang="tr-TR" sz="2800" dirty="0">
              <a:latin typeface="Brush Script MT" pitchFamily="66"/>
            </a:endParaRPr>
          </a:p>
          <a:p>
            <a:pPr lvl="0" hangingPunct="1">
              <a:lnSpc>
                <a:spcPct val="90000"/>
              </a:lnSpc>
              <a:spcBef>
                <a:spcPts val="700"/>
              </a:spcBef>
              <a:buNone/>
            </a:pPr>
            <a:endParaRPr lang="tr-TR" sz="2800" dirty="0">
              <a:latin typeface="Brush Script MT" pitchFamily="66"/>
            </a:endParaRPr>
          </a:p>
          <a:p>
            <a:pPr lvl="0" hangingPunct="1">
              <a:lnSpc>
                <a:spcPct val="90000"/>
              </a:lnSpc>
              <a:spcBef>
                <a:spcPts val="700"/>
              </a:spcBef>
              <a:buNone/>
            </a:pPr>
            <a:endParaRPr lang="tr-TR" sz="2800" b="1" dirty="0"/>
          </a:p>
          <a:p>
            <a:pPr lvl="0" hangingPunct="1">
              <a:lnSpc>
                <a:spcPct val="90000"/>
              </a:lnSpc>
              <a:spcBef>
                <a:spcPts val="700"/>
              </a:spcBef>
            </a:pPr>
            <a:endParaRPr lang="tr-TR" sz="2800" b="1" dirty="0"/>
          </a:p>
        </p:txBody>
      </p:sp>
      <p:pic>
        <p:nvPicPr>
          <p:cNvPr id="4" name="Picture 4" descr="ITTC Logo"/>
          <p:cNvPicPr>
            <a:picLocks noChangeAspect="1"/>
          </p:cNvPicPr>
          <p:nvPr/>
        </p:nvPicPr>
        <p:blipFill>
          <a:blip r:embed="rId3" cstate="print"/>
          <a:srcRect/>
          <a:stretch>
            <a:fillRect/>
          </a:stretch>
        </p:blipFill>
        <p:spPr>
          <a:xfrm>
            <a:off x="770894" y="620713"/>
            <a:ext cx="1150936" cy="1058866"/>
          </a:xfrm>
          <a:prstGeom prst="rect">
            <a:avLst/>
          </a:prstGeom>
          <a:noFill/>
          <a:ln>
            <a:noFill/>
          </a:ln>
        </p:spPr>
      </p:pic>
      <p:pic>
        <p:nvPicPr>
          <p:cNvPr id="5" name="Picture 5" descr="ITTC Logo"/>
          <p:cNvPicPr>
            <a:picLocks noChangeAspect="1"/>
          </p:cNvPicPr>
          <p:nvPr/>
        </p:nvPicPr>
        <p:blipFill>
          <a:blip r:embed="rId3" cstate="print"/>
          <a:srcRect/>
          <a:stretch>
            <a:fillRect/>
          </a:stretch>
        </p:blipFill>
        <p:spPr>
          <a:xfrm>
            <a:off x="7277124" y="644505"/>
            <a:ext cx="1150936" cy="1058866"/>
          </a:xfrm>
          <a:prstGeom prst="rect">
            <a:avLst/>
          </a:prstGeom>
          <a:noFill/>
          <a:ln>
            <a:noFill/>
          </a:ln>
        </p:spPr>
      </p:pic>
      <p:sp>
        <p:nvSpPr>
          <p:cNvPr id="6" name="8 Metin kutusu"/>
          <p:cNvSpPr txBox="1"/>
          <p:nvPr/>
        </p:nvSpPr>
        <p:spPr>
          <a:xfrm>
            <a:off x="1857374" y="571500"/>
            <a:ext cx="184151" cy="217490"/>
          </a:xfrm>
          <a:prstGeom prst="rect">
            <a:avLst/>
          </a:prstGeom>
          <a:noFill/>
          <a:ln>
            <a:noFill/>
          </a:ln>
        </p:spPr>
        <p:txBody>
          <a:bodyPr vert="horz" wrap="none" lIns="91440" tIns="45720" rIns="91440" bIns="45720" anchor="t" anchorCtr="0" compatLnSpc="1">
            <a:spAutoFit/>
          </a:bodyPr>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7" name="6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BD1B72-C120-4D1E-8FA7-FD283F213D3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sz="1800" b="1" smtClean="0"/>
              <a:t>ULUSLARARASI  MASA TENİSİ FEDERASYONU </a:t>
            </a:r>
            <a:r>
              <a:rPr lang="tr-TR" sz="1800" b="1" dirty="0"/>
              <a:t/>
            </a:r>
            <a:br>
              <a:rPr lang="tr-TR" sz="1800" b="1" dirty="0"/>
            </a:br>
            <a:r>
              <a:rPr lang="tr-TR" sz="1800" b="1" dirty="0"/>
              <a:t>MASA TENİSİ KURAL VE YÖNETMELİKLERİ</a:t>
            </a:r>
            <a:endParaRPr lang="tr-TR" sz="1800" dirty="0"/>
          </a:p>
        </p:txBody>
      </p:sp>
      <p:sp>
        <p:nvSpPr>
          <p:cNvPr id="3" name="2 İçerik Yer Tutucusu"/>
          <p:cNvSpPr txBox="1">
            <a:spLocks noGrp="1"/>
          </p:cNvSpPr>
          <p:nvPr>
            <p:ph idx="1"/>
          </p:nvPr>
        </p:nvSpPr>
        <p:spPr>
          <a:xfrm>
            <a:off x="428597" y="1357298"/>
            <a:ext cx="8229600" cy="757232"/>
          </a:xfrm>
        </p:spPr>
        <p:txBody>
          <a:bodyPr anchorCtr="1"/>
          <a:lstStyle/>
          <a:p>
            <a:pPr lvl="0" algn="ctr"/>
            <a:r>
              <a:rPr lang="tr-TR" b="1" u="sng">
                <a:solidFill>
                  <a:srgbClr val="333399"/>
                </a:solidFill>
              </a:rPr>
              <a:t>TEKERLEKLİ SANDALYE -TEKLER</a:t>
            </a:r>
            <a:endParaRPr lang="tr-T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E7B697-F1CE-4F78-833A-39C83D0ED61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20</a:t>
            </a:fld>
            <a:endParaRPr lang="tr-TR" sz="1400" b="0" i="0" u="none" strike="noStrike" kern="1200" cap="none" spc="0" baseline="0">
              <a:solidFill>
                <a:srgbClr val="000000"/>
              </a:solidFill>
              <a:uFillTx/>
              <a:latin typeface="Arial"/>
            </a:endParaRPr>
          </a:p>
        </p:txBody>
      </p:sp>
      <p:pic>
        <p:nvPicPr>
          <p:cNvPr id="5" name="Picture 8"/>
          <p:cNvPicPr>
            <a:picLocks noChangeAspect="1"/>
          </p:cNvPicPr>
          <p:nvPr/>
        </p:nvPicPr>
        <p:blipFill>
          <a:blip r:embed="rId2" cstate="print"/>
          <a:srcRect/>
          <a:stretch>
            <a:fillRect/>
          </a:stretch>
        </p:blipFill>
        <p:spPr>
          <a:xfrm>
            <a:off x="1410763" y="2285990"/>
            <a:ext cx="6322463" cy="4212339"/>
          </a:xfrm>
          <a:prstGeom prst="rect">
            <a:avLst/>
          </a:prstGeom>
          <a:noFill/>
          <a:ln>
            <a:noFill/>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1 Başlık"/>
          <p:cNvSpPr txBox="1">
            <a:spLocks noGrp="1"/>
          </p:cNvSpPr>
          <p:nvPr>
            <p:ph type="title"/>
          </p:nvPr>
        </p:nvSpPr>
        <p:spPr>
          <a:xfrm>
            <a:off x="457200" y="214317"/>
            <a:ext cx="8229600" cy="1439859"/>
          </a:xfrm>
        </p:spPr>
        <p:txBody>
          <a:bodyPr/>
          <a:lstStyle/>
          <a:p>
            <a:pPr lvl="0" hangingPunct="1"/>
            <a:r>
              <a:rPr sz="1800" b="1" smtClean="0"/>
              <a:t>ULUSLARARASI  MASA TENİSİ FEDERASYONU </a:t>
            </a:r>
            <a:r>
              <a:rPr lang="tr-TR" sz="1800" b="1" dirty="0"/>
              <a:t/>
            </a:r>
            <a:br>
              <a:rPr lang="tr-TR" sz="1800" b="1" dirty="0"/>
            </a:br>
            <a:r>
              <a:rPr lang="tr-TR" sz="1800" b="1" dirty="0"/>
              <a:t>MASA TENİSİ KURAL VE YÖNETMELİKLERİ</a:t>
            </a:r>
            <a:endParaRPr lang="tr-TR" sz="1800" dirty="0"/>
          </a:p>
        </p:txBody>
      </p:sp>
      <p:sp>
        <p:nvSpPr>
          <p:cNvPr id="3" name="2 İçerik Yer Tutucusu"/>
          <p:cNvSpPr txBox="1">
            <a:spLocks noGrp="1"/>
          </p:cNvSpPr>
          <p:nvPr>
            <p:ph idx="1"/>
          </p:nvPr>
        </p:nvSpPr>
        <p:spPr>
          <a:xfrm>
            <a:off x="535783" y="1377945"/>
            <a:ext cx="8072442" cy="5251454"/>
          </a:xfrm>
        </p:spPr>
        <p:txBody>
          <a:bodyPr/>
          <a:lstStyle/>
          <a:p>
            <a:pPr lvl="0" algn="ctr" hangingPunct="1">
              <a:spcBef>
                <a:spcPts val="300"/>
              </a:spcBef>
              <a:buNone/>
            </a:pPr>
            <a:r>
              <a:rPr lang="tr-TR" sz="2000" dirty="0"/>
              <a:t>        </a:t>
            </a:r>
            <a:r>
              <a:rPr lang="tr-TR" sz="2000" b="1" u="sng" dirty="0">
                <a:solidFill>
                  <a:srgbClr val="FF0000"/>
                </a:solidFill>
              </a:rPr>
              <a:t>TEKERLEKLİ SANDALYE-TEKLER SERVİS </a:t>
            </a:r>
            <a:r>
              <a:rPr lang="tr-TR" sz="2000" b="1" u="sng" dirty="0" smtClean="0">
                <a:solidFill>
                  <a:srgbClr val="FF0000"/>
                </a:solidFill>
              </a:rPr>
              <a:t>ÖRNEKLERİ</a:t>
            </a:r>
            <a:endParaRPr lang="tr-TR" sz="2000" b="1" u="sng" dirty="0">
              <a:solidFill>
                <a:srgbClr val="FF0000"/>
              </a:solidFill>
            </a:endParaRPr>
          </a:p>
          <a:p>
            <a:pPr lvl="0" algn="ctr" hangingPunct="1">
              <a:spcBef>
                <a:spcPts val="300"/>
              </a:spcBef>
              <a:buNone/>
            </a:pPr>
            <a:r>
              <a:rPr lang="tr-TR" sz="1600" b="1" dirty="0">
                <a:solidFill>
                  <a:srgbClr val="FF0000"/>
                </a:solidFill>
              </a:rPr>
              <a:t> </a:t>
            </a:r>
            <a:r>
              <a:rPr lang="tr-TR" sz="1400" b="1" dirty="0">
                <a:solidFill>
                  <a:srgbClr val="FF0000"/>
                </a:solidFill>
              </a:rPr>
              <a:t>Hatalı Servis</a:t>
            </a:r>
            <a:r>
              <a:rPr lang="tr-TR" sz="1400" dirty="0"/>
              <a:t>-</a:t>
            </a:r>
            <a:r>
              <a:rPr lang="tr-TR" sz="1400" b="1" dirty="0"/>
              <a:t>LET</a:t>
            </a:r>
            <a:r>
              <a:rPr lang="tr-TR" sz="1400" dirty="0"/>
              <a:t>	</a:t>
            </a:r>
            <a:r>
              <a:rPr lang="tr-TR" sz="1200" dirty="0"/>
              <a:t>		</a:t>
            </a:r>
            <a:r>
              <a:rPr lang="tr-TR" sz="1600" dirty="0"/>
              <a:t>                  </a:t>
            </a:r>
            <a:r>
              <a:rPr lang="tr-TR" sz="1400" b="1" dirty="0">
                <a:solidFill>
                  <a:srgbClr val="008000"/>
                </a:solidFill>
              </a:rPr>
              <a:t>İyi Servis</a:t>
            </a:r>
            <a:r>
              <a:rPr lang="tr-TR" sz="1400" dirty="0">
                <a:solidFill>
                  <a:srgbClr val="008000"/>
                </a:solidFill>
              </a:rPr>
              <a:t>-</a:t>
            </a:r>
            <a:r>
              <a:rPr lang="tr-TR" sz="1400" b="1" dirty="0"/>
              <a:t>OYUN DEVAM EDER</a:t>
            </a:r>
            <a:r>
              <a:rPr lang="tr-TR" sz="1200" dirty="0"/>
              <a:t>																																																																</a:t>
            </a:r>
          </a:p>
          <a:p>
            <a:pPr lvl="0" hangingPunct="1">
              <a:spcBef>
                <a:spcPts val="300"/>
              </a:spcBef>
              <a:buNone/>
            </a:pPr>
            <a:r>
              <a:rPr lang="tr-TR" sz="1600" b="1" dirty="0">
                <a:solidFill>
                  <a:srgbClr val="002060"/>
                </a:solidFill>
              </a:rPr>
              <a:t>                           </a:t>
            </a:r>
            <a:r>
              <a:rPr lang="tr-TR" sz="1600" b="1" dirty="0" smtClean="0">
                <a:solidFill>
                  <a:srgbClr val="002060"/>
                </a:solidFill>
              </a:rPr>
              <a:t>Şekil </a:t>
            </a:r>
            <a:r>
              <a:rPr lang="tr-TR" sz="1600" b="1" dirty="0">
                <a:solidFill>
                  <a:srgbClr val="002060"/>
                </a:solidFill>
              </a:rPr>
              <a:t>1				      Şekil 2</a:t>
            </a:r>
          </a:p>
          <a:p>
            <a:pPr lvl="0" algn="ctr" hangingPunct="1">
              <a:spcBef>
                <a:spcPts val="300"/>
              </a:spcBef>
              <a:buNone/>
            </a:pPr>
            <a:endParaRPr lang="tr-TR" sz="1600" dirty="0"/>
          </a:p>
          <a:p>
            <a:pPr lvl="0" algn="ctr" hangingPunct="1">
              <a:spcBef>
                <a:spcPts val="300"/>
              </a:spcBef>
              <a:buNone/>
            </a:pPr>
            <a:r>
              <a:rPr lang="tr-TR" sz="1400" dirty="0"/>
              <a:t>       </a:t>
            </a:r>
            <a:r>
              <a:rPr lang="tr-TR" sz="1400" b="1" dirty="0">
                <a:solidFill>
                  <a:srgbClr val="FF0000"/>
                </a:solidFill>
              </a:rPr>
              <a:t>Hatalı Servis</a:t>
            </a:r>
            <a:r>
              <a:rPr lang="tr-TR" sz="1400" dirty="0"/>
              <a:t>-</a:t>
            </a:r>
            <a:r>
              <a:rPr lang="tr-TR" sz="1400" b="1" dirty="0"/>
              <a:t>LET</a:t>
            </a:r>
            <a:r>
              <a:rPr lang="tr-TR" sz="1200" dirty="0"/>
              <a:t>		</a:t>
            </a:r>
            <a:r>
              <a:rPr lang="tr-TR" sz="1400" dirty="0"/>
              <a:t>                      </a:t>
            </a:r>
            <a:r>
              <a:rPr lang="tr-TR" sz="1400" b="1" dirty="0">
                <a:solidFill>
                  <a:srgbClr val="008000"/>
                </a:solidFill>
              </a:rPr>
              <a:t>İyi Servis</a:t>
            </a:r>
            <a:r>
              <a:rPr lang="tr-TR" sz="1400" b="1" dirty="0"/>
              <a:t>,</a:t>
            </a:r>
            <a:r>
              <a:rPr lang="tr-TR" sz="1400" b="1" dirty="0">
                <a:solidFill>
                  <a:srgbClr val="FF0000"/>
                </a:solidFill>
              </a:rPr>
              <a:t>başarısız karşılama</a:t>
            </a:r>
            <a:r>
              <a:rPr lang="tr-TR" sz="1400" dirty="0"/>
              <a:t>-</a:t>
            </a:r>
            <a:r>
              <a:rPr lang="tr-TR" sz="1400" b="1" dirty="0"/>
              <a:t>SERVİSÇİYE SAYI</a:t>
            </a:r>
          </a:p>
          <a:p>
            <a:pPr lvl="0" hangingPunct="1">
              <a:spcBef>
                <a:spcPts val="300"/>
              </a:spcBef>
              <a:buNone/>
            </a:pPr>
            <a:endParaRPr lang="tr-TR" sz="1200" b="1" dirty="0"/>
          </a:p>
          <a:p>
            <a:pPr lvl="0" hangingPunct="1">
              <a:spcBef>
                <a:spcPts val="300"/>
              </a:spcBef>
              <a:buNone/>
            </a:pPr>
            <a:endParaRPr lang="tr-TR" sz="1200" b="1" dirty="0"/>
          </a:p>
          <a:p>
            <a:pPr lvl="0" hangingPunct="1">
              <a:spcBef>
                <a:spcPts val="300"/>
              </a:spcBef>
              <a:buNone/>
            </a:pPr>
            <a:endParaRPr lang="tr-TR" sz="1200" b="1" dirty="0"/>
          </a:p>
          <a:p>
            <a:pPr lvl="0" hangingPunct="1">
              <a:spcBef>
                <a:spcPts val="300"/>
              </a:spcBef>
              <a:buNone/>
            </a:pPr>
            <a:endParaRPr lang="tr-TR" sz="1200" b="1" dirty="0"/>
          </a:p>
          <a:p>
            <a:pPr lvl="0" hangingPunct="1">
              <a:spcBef>
                <a:spcPts val="300"/>
              </a:spcBef>
              <a:buNone/>
            </a:pPr>
            <a:endParaRPr lang="tr-TR" sz="1200" b="1" dirty="0"/>
          </a:p>
          <a:p>
            <a:pPr lvl="0" hangingPunct="1">
              <a:spcBef>
                <a:spcPts val="300"/>
              </a:spcBef>
              <a:buNone/>
            </a:pPr>
            <a:endParaRPr lang="tr-TR" sz="1200" b="1" dirty="0"/>
          </a:p>
          <a:p>
            <a:pPr lvl="0" hangingPunct="1">
              <a:spcBef>
                <a:spcPts val="300"/>
              </a:spcBef>
              <a:buNone/>
            </a:pPr>
            <a:endParaRPr lang="tr-TR" sz="1200" b="1" dirty="0"/>
          </a:p>
          <a:p>
            <a:pPr lvl="0" algn="ctr" hangingPunct="1">
              <a:spcBef>
                <a:spcPts val="300"/>
              </a:spcBef>
              <a:buNone/>
            </a:pPr>
            <a:r>
              <a:rPr lang="tr-TR" sz="1600" b="1" dirty="0">
                <a:solidFill>
                  <a:srgbClr val="002060"/>
                </a:solidFill>
              </a:rPr>
              <a:t>Şekil 3                                                                 Şekil 4</a:t>
            </a:r>
          </a:p>
        </p:txBody>
      </p:sp>
      <p:sp>
        <p:nvSpPr>
          <p:cNvPr id="4" name="4 Dikdörtgen"/>
          <p:cNvSpPr/>
          <p:nvPr/>
        </p:nvSpPr>
        <p:spPr>
          <a:xfrm>
            <a:off x="785817" y="2000250"/>
            <a:ext cx="3286125" cy="1500192"/>
          </a:xfrm>
          <a:prstGeom prst="rect">
            <a:avLst/>
          </a:prstGeom>
          <a:no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5" name="6 Akış Çizelgesi: Bağlayıcı"/>
          <p:cNvSpPr/>
          <p:nvPr/>
        </p:nvSpPr>
        <p:spPr>
          <a:xfrm>
            <a:off x="3654427" y="2163763"/>
            <a:ext cx="214317" cy="21430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0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6" name="7 Akış Çizelgesi: Bağlayıcı"/>
          <p:cNvSpPr/>
          <p:nvPr/>
        </p:nvSpPr>
        <p:spPr>
          <a:xfrm>
            <a:off x="928692" y="3286125"/>
            <a:ext cx="214307" cy="21431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7" name="52 Dikdörtgen"/>
          <p:cNvSpPr/>
          <p:nvPr/>
        </p:nvSpPr>
        <p:spPr>
          <a:xfrm>
            <a:off x="785817" y="4267751"/>
            <a:ext cx="3286125" cy="1500182"/>
          </a:xfrm>
          <a:prstGeom prst="rect">
            <a:avLst/>
          </a:prstGeom>
          <a:no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8" name="53 Dikdörtgen"/>
          <p:cNvSpPr/>
          <p:nvPr/>
        </p:nvSpPr>
        <p:spPr>
          <a:xfrm>
            <a:off x="5130798" y="2020888"/>
            <a:ext cx="3286125" cy="1500182"/>
          </a:xfrm>
          <a:prstGeom prst="rect">
            <a:avLst/>
          </a:prstGeom>
          <a:no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9" name="54 Dikdörtgen"/>
          <p:cNvSpPr/>
          <p:nvPr/>
        </p:nvSpPr>
        <p:spPr>
          <a:xfrm>
            <a:off x="5143499" y="4282738"/>
            <a:ext cx="3286125" cy="1500182"/>
          </a:xfrm>
          <a:prstGeom prst="rect">
            <a:avLst/>
          </a:prstGeom>
          <a:no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0" name="55 Akış Çizelgesi: Bağlayıcı"/>
          <p:cNvSpPr/>
          <p:nvPr/>
        </p:nvSpPr>
        <p:spPr>
          <a:xfrm>
            <a:off x="3000375" y="5500692"/>
            <a:ext cx="214317" cy="21430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0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1" name="56 Akış Çizelgesi: Bağlayıcı"/>
          <p:cNvSpPr/>
          <p:nvPr/>
        </p:nvSpPr>
        <p:spPr>
          <a:xfrm>
            <a:off x="1357317" y="5647434"/>
            <a:ext cx="214307" cy="21431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000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2" name="58 Akış Çizelgesi: Bağlayıcı"/>
          <p:cNvSpPr/>
          <p:nvPr/>
        </p:nvSpPr>
        <p:spPr>
          <a:xfrm>
            <a:off x="2000250" y="5440734"/>
            <a:ext cx="214317" cy="21430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0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3" name="68 Akış Çizelgesi: Bağlayıcı"/>
          <p:cNvSpPr/>
          <p:nvPr/>
        </p:nvSpPr>
        <p:spPr>
          <a:xfrm>
            <a:off x="8001000" y="2143125"/>
            <a:ext cx="214317" cy="21431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0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4" name="69 Akış Çizelgesi: Bağlayıcı"/>
          <p:cNvSpPr/>
          <p:nvPr/>
        </p:nvSpPr>
        <p:spPr>
          <a:xfrm>
            <a:off x="5143499" y="3205164"/>
            <a:ext cx="214317" cy="21430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B05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5" name="70 Akış Çizelgesi: Bağlayıcı"/>
          <p:cNvSpPr/>
          <p:nvPr/>
        </p:nvSpPr>
        <p:spPr>
          <a:xfrm>
            <a:off x="5543549" y="5521320"/>
            <a:ext cx="214317" cy="21431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0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6" name="71 Akış Çizelgesi: Bağlayıcı"/>
          <p:cNvSpPr/>
          <p:nvPr/>
        </p:nvSpPr>
        <p:spPr>
          <a:xfrm>
            <a:off x="5991221" y="5521320"/>
            <a:ext cx="214317" cy="21431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0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7" name="72 Akış Çizelgesi: Bağlayıcı"/>
          <p:cNvSpPr/>
          <p:nvPr/>
        </p:nvSpPr>
        <p:spPr>
          <a:xfrm>
            <a:off x="6459541" y="5521320"/>
            <a:ext cx="214307" cy="21431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0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8" name="73 Akış Çizelgesi: Bağlayıcı"/>
          <p:cNvSpPr/>
          <p:nvPr/>
        </p:nvSpPr>
        <p:spPr>
          <a:xfrm>
            <a:off x="7104065" y="5530848"/>
            <a:ext cx="214307" cy="21431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FFFF0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9" name="74 Akış Çizelgesi: Bağlayıcı"/>
          <p:cNvSpPr/>
          <p:nvPr/>
        </p:nvSpPr>
        <p:spPr>
          <a:xfrm>
            <a:off x="5062539" y="5530848"/>
            <a:ext cx="214307" cy="21431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solidFill>
            <a:srgbClr val="00B050"/>
          </a:solidFill>
          <a:ln w="9528">
            <a:solidFill>
              <a:srgbClr val="000000"/>
            </a:solidFill>
            <a:prstDash val="solid"/>
            <a:round/>
            <a:tailEnd type="arrow"/>
          </a:ln>
        </p:spPr>
        <p:txBody>
          <a:bodyPr vert="horz" wrap="square" lIns="91440" tIns="45720" rIns="91440" bIns="45720" anchor="t" anchorCtr="0" compatLnSpc="1"/>
          <a:lstStyle/>
          <a:p>
            <a:pPr marL="609603" marR="0" lvl="0" indent="-609603" algn="l" defTabSz="914400" rtl="0" fontAlgn="auto" hangingPunct="1">
              <a:lnSpc>
                <a:spcPct val="90000"/>
              </a:lnSpc>
              <a:spcBef>
                <a:spcPts val="200"/>
              </a:spcBef>
              <a:spcAft>
                <a:spcPts val="0"/>
              </a:spcAft>
              <a:buNone/>
              <a:tabLst>
                <a:tab pos="630241" algn="l"/>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0" name="44 Yay"/>
          <p:cNvSpPr/>
          <p:nvPr/>
        </p:nvSpPr>
        <p:spPr>
          <a:xfrm flipH="1">
            <a:off x="969958" y="2235195"/>
            <a:ext cx="4286249" cy="3214692"/>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62"/>
              <a:gd name="f11" fmla="val 254"/>
              <a:gd name="f12" fmla="+- 0 0 -252"/>
              <a:gd name="f13" fmla="+- 0 0 -388"/>
              <a:gd name="f14" fmla="+- 0 0 -524"/>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1" name="46 Yay"/>
          <p:cNvSpPr/>
          <p:nvPr/>
        </p:nvSpPr>
        <p:spPr>
          <a:xfrm flipH="1">
            <a:off x="5214942" y="2214567"/>
            <a:ext cx="4286249" cy="3214682"/>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157"/>
              <a:gd name="f11" fmla="val 253"/>
              <a:gd name="f12" fmla="+- 0 0 -247"/>
              <a:gd name="f13" fmla="+- 0 0 -385"/>
              <a:gd name="f14" fmla="+- 0 0 -523"/>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2" name="47 Yay"/>
          <p:cNvSpPr/>
          <p:nvPr/>
        </p:nvSpPr>
        <p:spPr>
          <a:xfrm rot="1968025" flipH="1">
            <a:off x="3378204" y="1590674"/>
            <a:ext cx="2852735" cy="3176589"/>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32"/>
              <a:gd name="f11" fmla="val 257"/>
              <a:gd name="f12" fmla="+- 0 0 -322"/>
              <a:gd name="f13" fmla="+- 0 0 -425"/>
              <a:gd name="f14" fmla="+- 0 0 -527"/>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3" name="48 Yay"/>
          <p:cNvSpPr/>
          <p:nvPr/>
        </p:nvSpPr>
        <p:spPr>
          <a:xfrm rot="445963" flipH="1">
            <a:off x="592138" y="2967036"/>
            <a:ext cx="2852735" cy="3174997"/>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32"/>
              <a:gd name="f11" fmla="val 248"/>
              <a:gd name="f12" fmla="+- 0 0 -322"/>
              <a:gd name="f13" fmla="+- 0 0 -420"/>
              <a:gd name="f14" fmla="+- 0 0 -518"/>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4" name="49 Yay"/>
          <p:cNvSpPr/>
          <p:nvPr/>
        </p:nvSpPr>
        <p:spPr>
          <a:xfrm rot="1968025" flipH="1">
            <a:off x="7764462" y="1590674"/>
            <a:ext cx="2854327" cy="3176589"/>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32"/>
              <a:gd name="f11" fmla="val 257"/>
              <a:gd name="f12" fmla="+- 0 0 -322"/>
              <a:gd name="f13" fmla="+- 0 0 -425"/>
              <a:gd name="f14" fmla="+- 0 0 -527"/>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5" name="50 Yay"/>
          <p:cNvSpPr/>
          <p:nvPr/>
        </p:nvSpPr>
        <p:spPr>
          <a:xfrm rot="1968025" flipH="1">
            <a:off x="4203707" y="3162299"/>
            <a:ext cx="2854327" cy="3176589"/>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32"/>
              <a:gd name="f11" fmla="val 257"/>
              <a:gd name="f12" fmla="+- 0 0 -322"/>
              <a:gd name="f13" fmla="+- 0 0 -425"/>
              <a:gd name="f14" fmla="+- 0 0 -527"/>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6" name="51 Yay"/>
          <p:cNvSpPr/>
          <p:nvPr/>
        </p:nvSpPr>
        <p:spPr>
          <a:xfrm rot="1686096" flipH="1">
            <a:off x="2360613" y="5689635"/>
            <a:ext cx="5226052" cy="3140077"/>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24"/>
              <a:gd name="f11" fmla="val 254"/>
              <a:gd name="f12" fmla="+- 0 0 -314"/>
              <a:gd name="f13" fmla="+- 0 0 -419"/>
              <a:gd name="f14" fmla="+- 0 0 -524"/>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7" name="52 Yay"/>
          <p:cNvSpPr/>
          <p:nvPr/>
        </p:nvSpPr>
        <p:spPr>
          <a:xfrm rot="1824190" flipH="1">
            <a:off x="1128724" y="5823039"/>
            <a:ext cx="5229225" cy="3138485"/>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30"/>
              <a:gd name="f11" fmla="val 250"/>
              <a:gd name="f12" fmla="+- 0 0 -320"/>
              <a:gd name="f13" fmla="+- 0 0 -420"/>
              <a:gd name="f14" fmla="+- 0 0 -520"/>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8" name="53 Yay"/>
          <p:cNvSpPr/>
          <p:nvPr/>
        </p:nvSpPr>
        <p:spPr>
          <a:xfrm rot="3009181" flipH="1">
            <a:off x="570190" y="5549113"/>
            <a:ext cx="2787648" cy="2906713"/>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29"/>
              <a:gd name="f11" fmla="val 249"/>
              <a:gd name="f12" fmla="+- 0 0 -319"/>
              <a:gd name="f13" fmla="+- 0 0 -419"/>
              <a:gd name="f14" fmla="+- 0 0 -519"/>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9" name="54 Yay"/>
          <p:cNvSpPr/>
          <p:nvPr/>
        </p:nvSpPr>
        <p:spPr>
          <a:xfrm rot="20940262" flipH="1">
            <a:off x="775495" y="5001694"/>
            <a:ext cx="5229225" cy="3140077"/>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39"/>
              <a:gd name="f11" fmla="val 249"/>
              <a:gd name="f12" fmla="+- 0 0 -329"/>
              <a:gd name="f13" fmla="+- 0 0 -424"/>
              <a:gd name="f14" fmla="+- 0 0 -519"/>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0" name="55 Yay"/>
          <p:cNvSpPr/>
          <p:nvPr/>
        </p:nvSpPr>
        <p:spPr>
          <a:xfrm rot="1686096" flipH="1">
            <a:off x="6500805" y="5761040"/>
            <a:ext cx="5226052" cy="3140077"/>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24"/>
              <a:gd name="f11" fmla="val 254"/>
              <a:gd name="f12" fmla="+- 0 0 -314"/>
              <a:gd name="f13" fmla="+- 0 0 -419"/>
              <a:gd name="f14" fmla="+- 0 0 -524"/>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1" name="56 Yay"/>
          <p:cNvSpPr/>
          <p:nvPr/>
        </p:nvSpPr>
        <p:spPr>
          <a:xfrm rot="2119148" flipH="1">
            <a:off x="5386389" y="6008781"/>
            <a:ext cx="5229225" cy="3140077"/>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39"/>
              <a:gd name="f11" fmla="val 249"/>
              <a:gd name="f12" fmla="+- 0 0 -329"/>
              <a:gd name="f13" fmla="+- 0 0 -424"/>
              <a:gd name="f14" fmla="+- 0 0 -519"/>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2" name="57 Yay"/>
          <p:cNvSpPr/>
          <p:nvPr/>
        </p:nvSpPr>
        <p:spPr>
          <a:xfrm rot="2884116" flipH="1">
            <a:off x="5285575" y="5792000"/>
            <a:ext cx="2800350" cy="2151061"/>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38"/>
              <a:gd name="f11" fmla="val 249"/>
              <a:gd name="f12" fmla="+- 0 0 -328"/>
              <a:gd name="f13" fmla="+- 0 0 -424"/>
              <a:gd name="f14" fmla="+- 0 0 -519"/>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3" name="58 Yay"/>
          <p:cNvSpPr/>
          <p:nvPr/>
        </p:nvSpPr>
        <p:spPr>
          <a:xfrm rot="2884116" flipH="1">
            <a:off x="4836312" y="5782472"/>
            <a:ext cx="2800350" cy="2151061"/>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38"/>
              <a:gd name="f11" fmla="val 249"/>
              <a:gd name="f12" fmla="+- 0 0 -328"/>
              <a:gd name="f13" fmla="+- 0 0 -424"/>
              <a:gd name="f14" fmla="+- 0 0 -519"/>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4" name="59 Yay"/>
          <p:cNvSpPr/>
          <p:nvPr/>
        </p:nvSpPr>
        <p:spPr>
          <a:xfrm rot="2884116" flipH="1">
            <a:off x="4356892" y="5803110"/>
            <a:ext cx="2800350" cy="2151061"/>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38"/>
              <a:gd name="f11" fmla="val 249"/>
              <a:gd name="f12" fmla="+- 0 0 -328"/>
              <a:gd name="f13" fmla="+- 0 0 -424"/>
              <a:gd name="f14" fmla="+- 0 0 -519"/>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5" name="60 Yay"/>
          <p:cNvSpPr/>
          <p:nvPr/>
        </p:nvSpPr>
        <p:spPr>
          <a:xfrm rot="2884116" flipH="1">
            <a:off x="3898101" y="5823748"/>
            <a:ext cx="2800350" cy="2151061"/>
          </a:xfrm>
          <a:custGeom>
            <a:avLst/>
            <a:gdLst>
              <a:gd name="f0" fmla="val 10800000"/>
              <a:gd name="f1" fmla="val 5400000"/>
              <a:gd name="f2" fmla="val 16200000"/>
              <a:gd name="f3" fmla="val 180"/>
              <a:gd name="f4" fmla="val w"/>
              <a:gd name="f5" fmla="val h"/>
              <a:gd name="f6" fmla="val ss"/>
              <a:gd name="f7" fmla="val 0"/>
              <a:gd name="f8" fmla="*/ 5419351 1 1725033"/>
              <a:gd name="f9" fmla="+- 0 0 1"/>
              <a:gd name="f10" fmla="val 238"/>
              <a:gd name="f11" fmla="val 259"/>
              <a:gd name="f12" fmla="+- 0 0 -328"/>
              <a:gd name="f13" fmla="+- 0 0 -428"/>
              <a:gd name="f14" fmla="+- 0 0 -529"/>
              <a:gd name="f15" fmla="abs f4"/>
              <a:gd name="f16" fmla="abs f5"/>
              <a:gd name="f17" fmla="abs f6"/>
              <a:gd name="f18" fmla="+- 0 0 f10"/>
              <a:gd name="f19" fmla="+- 0 0 f11"/>
              <a:gd name="f20" fmla="*/ f12 f0 1"/>
              <a:gd name="f21" fmla="*/ f13 f0 1"/>
              <a:gd name="f22" fmla="*/ f14 f0 1"/>
              <a:gd name="f23" fmla="?: f15 f4 1"/>
              <a:gd name="f24" fmla="?: f16 f5 1"/>
              <a:gd name="f25" fmla="?: f17 f6 1"/>
              <a:gd name="f26" fmla="*/ f18 f0 1"/>
              <a:gd name="f27" fmla="*/ f19 f0 1"/>
              <a:gd name="f28" fmla="*/ f20 1 f3"/>
              <a:gd name="f29" fmla="*/ f21 1 f3"/>
              <a:gd name="f30" fmla="*/ f22 1 f3"/>
              <a:gd name="f31" fmla="*/ f23 1 21600"/>
              <a:gd name="f32" fmla="*/ f24 1 21600"/>
              <a:gd name="f33" fmla="*/ 21600 f23 1"/>
              <a:gd name="f34" fmla="*/ 21600 f24 1"/>
              <a:gd name="f35" fmla="*/ f26 1 f3"/>
              <a:gd name="f36" fmla="*/ f27 1 f3"/>
              <a:gd name="f37" fmla="+- f28 0 f1"/>
              <a:gd name="f38" fmla="+- f29 0 f1"/>
              <a:gd name="f39" fmla="+- f30 0 f1"/>
              <a:gd name="f40" fmla="min f32 f31"/>
              <a:gd name="f41" fmla="*/ f33 1 f25"/>
              <a:gd name="f42" fmla="*/ f34 1 f25"/>
              <a:gd name="f43" fmla="+- f35 0 f1"/>
              <a:gd name="f44" fmla="+- f36 0 f1"/>
              <a:gd name="f45" fmla="val f41"/>
              <a:gd name="f46" fmla="val f42"/>
              <a:gd name="f47" fmla="+- 0 0 f43"/>
              <a:gd name="f48" fmla="+- 0 0 f44"/>
              <a:gd name="f49" fmla="+- f46 0 f7"/>
              <a:gd name="f50" fmla="+- f45 0 f7"/>
              <a:gd name="f51" fmla="+- f48 0 f47"/>
              <a:gd name="f52" fmla="+- f47 f1 0"/>
              <a:gd name="f53" fmla="+- f48 f1 0"/>
              <a:gd name="f54" fmla="+- 21600000 0 f47"/>
              <a:gd name="f55" fmla="+- f1 0 f47"/>
              <a:gd name="f56" fmla="+- 27000000 0 f47"/>
              <a:gd name="f57" fmla="+- f0 0 f47"/>
              <a:gd name="f58" fmla="+- 32400000 0 f47"/>
              <a:gd name="f59" fmla="+- f2 0 f47"/>
              <a:gd name="f60" fmla="+- 37800000 0 f47"/>
              <a:gd name="f61" fmla="*/ f49 1 2"/>
              <a:gd name="f62" fmla="*/ f50 1 2"/>
              <a:gd name="f63" fmla="+- f51 21600000 0"/>
              <a:gd name="f64" fmla="?: f55 f55 f56"/>
              <a:gd name="f65" fmla="?: f57 f57 f58"/>
              <a:gd name="f66" fmla="?: f59 f59 f60"/>
              <a:gd name="f67" fmla="*/ f52 f8 1"/>
              <a:gd name="f68" fmla="*/ f53 f8 1"/>
              <a:gd name="f69" fmla="+- f7 f61 0"/>
              <a:gd name="f70" fmla="+- f7 f62 0"/>
              <a:gd name="f71" fmla="?: f51 f51 f63"/>
              <a:gd name="f72" fmla="*/ f67 1 f0"/>
              <a:gd name="f73" fmla="*/ f68 1 f0"/>
              <a:gd name="f74" fmla="*/ f62 f40 1"/>
              <a:gd name="f75" fmla="*/ f61 f40 1"/>
              <a:gd name="f76" fmla="+- f71 0 f54"/>
              <a:gd name="f77" fmla="+- f71 0 f64"/>
              <a:gd name="f78" fmla="+- f71 0 f65"/>
              <a:gd name="f79" fmla="+- f71 0 f66"/>
              <a:gd name="f80" fmla="+- 0 0 f72"/>
              <a:gd name="f81" fmla="+- 0 0 f73"/>
              <a:gd name="f82" fmla="*/ f70 f40 1"/>
              <a:gd name="f83" fmla="*/ f69 f40 1"/>
              <a:gd name="f84" fmla="+- 0 0 f80"/>
              <a:gd name="f85" fmla="+- 0 0 f81"/>
              <a:gd name="f86" fmla="*/ f84 f0 1"/>
              <a:gd name="f87" fmla="*/ f85 f0 1"/>
              <a:gd name="f88" fmla="*/ f86 1 f8"/>
              <a:gd name="f89" fmla="*/ f87 1 f8"/>
              <a:gd name="f90" fmla="+- f88 0 f1"/>
              <a:gd name="f91" fmla="+- f89 0 f1"/>
              <a:gd name="f92" fmla="sin 1 f90"/>
              <a:gd name="f93" fmla="cos 1 f90"/>
              <a:gd name="f94" fmla="sin 1 f91"/>
              <a:gd name="f95" fmla="cos 1 f91"/>
              <a:gd name="f96" fmla="+- 0 0 f92"/>
              <a:gd name="f97" fmla="+- 0 0 f93"/>
              <a:gd name="f98" fmla="+- 0 0 f94"/>
              <a:gd name="f99" fmla="+- 0 0 f95"/>
              <a:gd name="f100" fmla="+- 0 0 f96"/>
              <a:gd name="f101" fmla="+- 0 0 f97"/>
              <a:gd name="f102" fmla="+- 0 0 f98"/>
              <a:gd name="f103" fmla="+- 0 0 f99"/>
              <a:gd name="f104" fmla="val f100"/>
              <a:gd name="f105" fmla="val f101"/>
              <a:gd name="f106" fmla="val f102"/>
              <a:gd name="f107" fmla="val f103"/>
              <a:gd name="f108" fmla="*/ f104 f62 1"/>
              <a:gd name="f109" fmla="*/ f105 f61 1"/>
              <a:gd name="f110" fmla="*/ f106 f62 1"/>
              <a:gd name="f111" fmla="*/ f107 f61 1"/>
              <a:gd name="f112" fmla="+- 0 0 f109"/>
              <a:gd name="f113" fmla="+- 0 0 f108"/>
              <a:gd name="f114" fmla="+- 0 0 f111"/>
              <a:gd name="f115" fmla="+- 0 0 f110"/>
              <a:gd name="f116" fmla="+- 0 0 f112"/>
              <a:gd name="f117" fmla="+- 0 0 f113"/>
              <a:gd name="f118" fmla="+- 0 0 f114"/>
              <a:gd name="f119" fmla="+- 0 0 f115"/>
              <a:gd name="f120" fmla="at2 f116 f117"/>
              <a:gd name="f121" fmla="at2 f118 f119"/>
              <a:gd name="f122" fmla="+- f120 f1 0"/>
              <a:gd name="f123" fmla="+- f121 f1 0"/>
              <a:gd name="f124" fmla="*/ f122 f8 1"/>
              <a:gd name="f125" fmla="*/ f123 f8 1"/>
              <a:gd name="f126" fmla="*/ f124 1 f0"/>
              <a:gd name="f127" fmla="*/ f125 1 f0"/>
              <a:gd name="f128" fmla="+- 0 0 f126"/>
              <a:gd name="f129" fmla="+- 0 0 f127"/>
              <a:gd name="f130" fmla="val f128"/>
              <a:gd name="f131" fmla="val f129"/>
              <a:gd name="f132" fmla="+- 0 0 f130"/>
              <a:gd name="f133" fmla="+- 0 0 f131"/>
              <a:gd name="f134" fmla="*/ f132 f0 1"/>
              <a:gd name="f135" fmla="*/ f133 f0 1"/>
              <a:gd name="f136" fmla="*/ f134 1 f8"/>
              <a:gd name="f137" fmla="*/ f135 1 f8"/>
              <a:gd name="f138" fmla="+- f136 0 f1"/>
              <a:gd name="f139" fmla="+- f137 0 f1"/>
              <a:gd name="f140" fmla="+- f138 f1 0"/>
              <a:gd name="f141" fmla="+- f139 f1 0"/>
              <a:gd name="f142" fmla="*/ f140 f8 1"/>
              <a:gd name="f143" fmla="*/ f141 f8 1"/>
              <a:gd name="f144" fmla="*/ f142 1 f0"/>
              <a:gd name="f145" fmla="*/ f143 1 f0"/>
              <a:gd name="f146" fmla="+- 0 0 f144"/>
              <a:gd name="f147" fmla="+- 0 0 f145"/>
              <a:gd name="f148" fmla="+- 0 0 f146"/>
              <a:gd name="f149" fmla="+- 0 0 f147"/>
              <a:gd name="f150" fmla="*/ f148 f0 1"/>
              <a:gd name="f151" fmla="*/ f149 f0 1"/>
              <a:gd name="f152" fmla="*/ f150 1 f8"/>
              <a:gd name="f153" fmla="*/ f151 1 f8"/>
              <a:gd name="f154" fmla="+- f152 0 f1"/>
              <a:gd name="f155" fmla="+- f153 0 f1"/>
              <a:gd name="f156" fmla="cos 1 f154"/>
              <a:gd name="f157" fmla="sin 1 f154"/>
              <a:gd name="f158" fmla="cos 1 f155"/>
              <a:gd name="f159" fmla="sin 1 f155"/>
              <a:gd name="f160" fmla="+- 0 0 f156"/>
              <a:gd name="f161" fmla="+- 0 0 f157"/>
              <a:gd name="f162" fmla="+- 0 0 f158"/>
              <a:gd name="f163" fmla="+- 0 0 f159"/>
              <a:gd name="f164" fmla="+- 0 0 f160"/>
              <a:gd name="f165" fmla="+- 0 0 f161"/>
              <a:gd name="f166" fmla="+- 0 0 f162"/>
              <a:gd name="f167" fmla="+- 0 0 f163"/>
              <a:gd name="f168" fmla="val f164"/>
              <a:gd name="f169" fmla="val f165"/>
              <a:gd name="f170" fmla="val f166"/>
              <a:gd name="f171" fmla="val f167"/>
              <a:gd name="f172" fmla="+- 0 0 f168"/>
              <a:gd name="f173" fmla="+- 0 0 f169"/>
              <a:gd name="f174" fmla="+- 0 0 f170"/>
              <a:gd name="f175" fmla="+- 0 0 f171"/>
              <a:gd name="f176" fmla="*/ f9 f172 1"/>
              <a:gd name="f177" fmla="*/ f9 f173 1"/>
              <a:gd name="f178" fmla="*/ f9 f174 1"/>
              <a:gd name="f179" fmla="*/ f9 f175 1"/>
              <a:gd name="f180" fmla="*/ f176 f62 1"/>
              <a:gd name="f181" fmla="*/ f177 f61 1"/>
              <a:gd name="f182" fmla="*/ f178 f62 1"/>
              <a:gd name="f183" fmla="*/ f179 f61 1"/>
              <a:gd name="f184" fmla="+- f70 f180 0"/>
              <a:gd name="f185" fmla="+- f69 f181 0"/>
              <a:gd name="f186" fmla="+- f70 f182 0"/>
              <a:gd name="f187" fmla="+- f69 f183 0"/>
              <a:gd name="f188" fmla="max f184 f186"/>
              <a:gd name="f189" fmla="max f185 f187"/>
              <a:gd name="f190" fmla="min f184 f186"/>
              <a:gd name="f191" fmla="min f185 f187"/>
              <a:gd name="f192" fmla="*/ f184 f40 1"/>
              <a:gd name="f193" fmla="*/ f185 f40 1"/>
              <a:gd name="f194" fmla="*/ f186 f40 1"/>
              <a:gd name="f195" fmla="*/ f187 f40 1"/>
              <a:gd name="f196" fmla="?: f76 f45 f188"/>
              <a:gd name="f197" fmla="?: f77 f46 f189"/>
              <a:gd name="f198" fmla="?: f78 f7 f190"/>
              <a:gd name="f199" fmla="?: f79 f7 f191"/>
              <a:gd name="f200" fmla="*/ f198 f40 1"/>
              <a:gd name="f201" fmla="*/ f199 f40 1"/>
              <a:gd name="f202" fmla="*/ f196 f40 1"/>
              <a:gd name="f203" fmla="*/ f197 f40 1"/>
            </a:gdLst>
            <a:ahLst/>
            <a:cxnLst>
              <a:cxn ang="3cd4">
                <a:pos x="hc" y="t"/>
              </a:cxn>
              <a:cxn ang="0">
                <a:pos x="r" y="vc"/>
              </a:cxn>
              <a:cxn ang="cd4">
                <a:pos x="hc" y="b"/>
              </a:cxn>
              <a:cxn ang="cd2">
                <a:pos x="l" y="vc"/>
              </a:cxn>
              <a:cxn ang="f37">
                <a:pos x="f192" y="f193"/>
              </a:cxn>
              <a:cxn ang="f38">
                <a:pos x="f82" y="f83"/>
              </a:cxn>
              <a:cxn ang="f39">
                <a:pos x="f194" y="f195"/>
              </a:cxn>
            </a:cxnLst>
            <a:rect l="f200" t="f201" r="f202" b="f203"/>
            <a:pathLst>
              <a:path stroke="0">
                <a:moveTo>
                  <a:pt x="f192" y="f193"/>
                </a:moveTo>
                <a:arcTo wR="f74" hR="f75" stAng="f47" swAng="f71"/>
                <a:lnTo>
                  <a:pt x="f82" y="f83"/>
                </a:lnTo>
                <a:close/>
              </a:path>
              <a:path fill="none">
                <a:moveTo>
                  <a:pt x="f192" y="f193"/>
                </a:moveTo>
                <a:arcTo wR="f74" hR="f75" stAng="f47" swAng="f71"/>
              </a:path>
            </a:pathLst>
          </a:custGeom>
          <a:noFill/>
          <a:ln w="9528">
            <a:solidFill>
              <a:srgbClr val="000000"/>
            </a:solidFill>
            <a:custDash>
              <a:ds d="799706" sp="799706"/>
            </a:custDash>
            <a:round/>
            <a:tailEnd type="arrow"/>
          </a:ln>
        </p:spPr>
        <p:txBody>
          <a:bodyPr vert="horz" wrap="square" lIns="91440" tIns="45720" rIns="91440" bIns="45720" anchor="ctr" anchorCtr="1" compatLnSpc="1"/>
          <a:lstStyle/>
          <a:p>
            <a:pPr marL="0" marR="0" lvl="0" indent="0" algn="ctr"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6" name="39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4B9F015-B79C-497F-A443-4D3D2601EB5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21</a:t>
            </a:fld>
            <a:endParaRPr lang="tr-TR" sz="1400" b="0" i="0" u="none" strike="noStrike" kern="1200" cap="none" spc="0" baseline="0">
              <a:solidFill>
                <a:srgbClr val="000000"/>
              </a:solidFill>
              <a:uFillTx/>
              <a:latin typeface="Arial"/>
            </a:endParaRPr>
          </a:p>
        </p:txBody>
      </p:sp>
      <p:cxnSp>
        <p:nvCxnSpPr>
          <p:cNvPr id="37" name="54 Düz Bağlayıcı"/>
          <p:cNvCxnSpPr>
            <a:stCxn id="4" idx="0"/>
            <a:endCxn id="4" idx="2"/>
          </p:cNvCxnSpPr>
          <p:nvPr/>
        </p:nvCxnSpPr>
        <p:spPr>
          <a:xfrm>
            <a:off x="2428880" y="2000250"/>
            <a:ext cx="0" cy="1500192"/>
          </a:xfrm>
          <a:prstGeom prst="straightConnector1">
            <a:avLst/>
          </a:prstGeom>
          <a:noFill/>
          <a:ln w="22229">
            <a:solidFill>
              <a:srgbClr val="000000"/>
            </a:solidFill>
            <a:prstDash val="solid"/>
          </a:ln>
        </p:spPr>
      </p:cxnSp>
      <p:cxnSp>
        <p:nvCxnSpPr>
          <p:cNvPr id="38" name="55 Düz Bağlayıcı"/>
          <p:cNvCxnSpPr/>
          <p:nvPr/>
        </p:nvCxnSpPr>
        <p:spPr>
          <a:xfrm>
            <a:off x="6781803" y="2057400"/>
            <a:ext cx="0" cy="1500192"/>
          </a:xfrm>
          <a:prstGeom prst="straightConnector1">
            <a:avLst/>
          </a:prstGeom>
          <a:noFill/>
          <a:ln w="22229">
            <a:solidFill>
              <a:srgbClr val="000000"/>
            </a:solidFill>
            <a:prstDash val="solid"/>
          </a:ln>
        </p:spPr>
      </p:cxnSp>
      <p:cxnSp>
        <p:nvCxnSpPr>
          <p:cNvPr id="39" name="57 Düz Bağlayıcı"/>
          <p:cNvCxnSpPr/>
          <p:nvPr/>
        </p:nvCxnSpPr>
        <p:spPr>
          <a:xfrm>
            <a:off x="2438403" y="4267203"/>
            <a:ext cx="0" cy="1500192"/>
          </a:xfrm>
          <a:prstGeom prst="straightConnector1">
            <a:avLst/>
          </a:prstGeom>
          <a:noFill/>
          <a:ln w="22229">
            <a:solidFill>
              <a:srgbClr val="000000"/>
            </a:solidFill>
            <a:prstDash val="solid"/>
          </a:ln>
        </p:spPr>
      </p:cxnSp>
      <p:cxnSp>
        <p:nvCxnSpPr>
          <p:cNvPr id="40" name="59 Düz Bağlayıcı"/>
          <p:cNvCxnSpPr/>
          <p:nvPr/>
        </p:nvCxnSpPr>
        <p:spPr>
          <a:xfrm>
            <a:off x="6781803" y="4267203"/>
            <a:ext cx="0" cy="1500192"/>
          </a:xfrm>
          <a:prstGeom prst="straightConnector1">
            <a:avLst/>
          </a:prstGeom>
          <a:noFill/>
          <a:ln w="22229">
            <a:solidFill>
              <a:srgbClr val="000000"/>
            </a:solidFill>
            <a:prstDash val="solid"/>
          </a:ln>
        </p:spPr>
      </p:cxn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sz="1800" b="1" smtClean="0"/>
              <a:t>ULUSLARARASI  MASA TENİSİ FEDERASYONU </a:t>
            </a:r>
            <a:br>
              <a:rPr sz="1800" b="1" smtClean="0"/>
            </a:br>
            <a:r>
              <a:rPr sz="1800" b="1" smtClean="0"/>
              <a:t>MASA </a:t>
            </a:r>
            <a:r>
              <a:rPr lang="tr-TR" sz="1800" b="1" dirty="0"/>
              <a:t>TENİSİ KURAL </a:t>
            </a:r>
            <a:r>
              <a:rPr lang="tr-TR" sz="1800" b="1" dirty="0" smtClean="0"/>
              <a:t>VE </a:t>
            </a:r>
            <a:r>
              <a:rPr lang="tr-TR" sz="1800" b="1" dirty="0"/>
              <a:t>YÖNETMELİKLERİ</a:t>
            </a:r>
          </a:p>
        </p:txBody>
      </p:sp>
      <p:sp>
        <p:nvSpPr>
          <p:cNvPr id="3" name="Rectangle 3"/>
          <p:cNvSpPr txBox="1">
            <a:spLocks noGrp="1"/>
          </p:cNvSpPr>
          <p:nvPr>
            <p:ph idx="1"/>
          </p:nvPr>
        </p:nvSpPr>
        <p:spPr>
          <a:xfrm>
            <a:off x="228600" y="1417640"/>
            <a:ext cx="8610603" cy="5211759"/>
          </a:xfrm>
        </p:spPr>
        <p:txBody>
          <a:bodyPr/>
          <a:lstStyle/>
          <a:p>
            <a:pPr marL="179386" lvl="0" indent="-179386" algn="just" hangingPunct="1">
              <a:lnSpc>
                <a:spcPct val="80000"/>
              </a:lnSpc>
              <a:spcBef>
                <a:spcPts val="400"/>
              </a:spcBef>
              <a:buClr>
                <a:srgbClr val="FF0000"/>
              </a:buClr>
              <a:buFont typeface="Wingdings" pitchFamily="2"/>
              <a:buChar char="ü"/>
            </a:pPr>
            <a:r>
              <a:rPr lang="tr-TR" sz="1800" b="1" dirty="0" smtClean="0">
                <a:solidFill>
                  <a:srgbClr val="FF0000"/>
                </a:solidFill>
              </a:rPr>
              <a:t> ÇİFTLERDE </a:t>
            </a:r>
            <a:r>
              <a:rPr lang="tr-TR" sz="1800" b="1" dirty="0">
                <a:solidFill>
                  <a:srgbClr val="FF0000"/>
                </a:solidFill>
              </a:rPr>
              <a:t>SERVİS</a:t>
            </a:r>
          </a:p>
          <a:p>
            <a:pPr marL="179386" lvl="0" indent="-179386" algn="just" hangingPunct="1">
              <a:lnSpc>
                <a:spcPct val="80000"/>
              </a:lnSpc>
              <a:spcBef>
                <a:spcPts val="400"/>
              </a:spcBef>
              <a:buNone/>
            </a:pPr>
            <a:r>
              <a:rPr lang="tr-TR" sz="1800" dirty="0"/>
              <a:t>    Çiftlerde servis kuralı ( ITTF Oyun kuralı 2.6.3 )</a:t>
            </a:r>
          </a:p>
          <a:p>
            <a:pPr marL="269876" lvl="0" indent="-269876" algn="just" hangingPunct="1">
              <a:lnSpc>
                <a:spcPct val="80000"/>
              </a:lnSpc>
              <a:spcBef>
                <a:spcPts val="400"/>
              </a:spcBef>
              <a:buClr>
                <a:srgbClr val="FF0000"/>
              </a:buClr>
              <a:buFont typeface="Wingdings" pitchFamily="2"/>
              <a:buChar char="ü"/>
            </a:pPr>
            <a:r>
              <a:rPr lang="tr-TR" sz="1800" b="1" dirty="0">
                <a:solidFill>
                  <a:srgbClr val="FF0000"/>
                </a:solidFill>
              </a:rPr>
              <a:t>LET</a:t>
            </a:r>
          </a:p>
          <a:p>
            <a:pPr marL="179386" lvl="0" indent="-179386" algn="just" hangingPunct="1">
              <a:lnSpc>
                <a:spcPct val="80000"/>
              </a:lnSpc>
              <a:spcBef>
                <a:spcPts val="400"/>
              </a:spcBef>
              <a:buNone/>
            </a:pPr>
            <a:r>
              <a:rPr lang="tr-TR" sz="1800" dirty="0"/>
              <a:t>	  Aşağıdaki durumlarda  ralli </a:t>
            </a:r>
            <a:r>
              <a:rPr lang="tr-TR" sz="1800" b="1" u="sng" dirty="0" err="1">
                <a:solidFill>
                  <a:srgbClr val="FF0000"/>
                </a:solidFill>
              </a:rPr>
              <a:t>let</a:t>
            </a:r>
            <a:r>
              <a:rPr lang="tr-TR" sz="1800" b="1" dirty="0">
                <a:solidFill>
                  <a:srgbClr val="FF0000"/>
                </a:solidFill>
              </a:rPr>
              <a:t> </a:t>
            </a:r>
            <a:r>
              <a:rPr lang="tr-TR" sz="1800" dirty="0"/>
              <a:t>olacaktır.</a:t>
            </a:r>
          </a:p>
          <a:p>
            <a:pPr marL="269876" lvl="0" indent="-269876" algn="just" hangingPunct="1">
              <a:lnSpc>
                <a:spcPct val="80000"/>
              </a:lnSpc>
              <a:spcBef>
                <a:spcPts val="400"/>
              </a:spcBef>
              <a:buAutoNum type="arabicPeriod"/>
            </a:pPr>
            <a:r>
              <a:rPr lang="tr-TR" sz="1800" dirty="0"/>
              <a:t>Serviste, eğer top karşılayanın yarı sahasında </a:t>
            </a:r>
            <a:r>
              <a:rPr lang="tr-TR" sz="1800" b="1" u="sng" dirty="0"/>
              <a:t>zıpladıktan sonra ağ   yönünde geri gelirse,</a:t>
            </a:r>
          </a:p>
          <a:p>
            <a:pPr marL="179386" lvl="0" indent="-179386" algn="just" hangingPunct="1">
              <a:lnSpc>
                <a:spcPct val="80000"/>
              </a:lnSpc>
              <a:spcBef>
                <a:spcPts val="400"/>
              </a:spcBef>
              <a:buNone/>
              <a:tabLst>
                <a:tab pos="261938" algn="l"/>
              </a:tabLst>
            </a:pPr>
            <a:r>
              <a:rPr lang="tr-TR" sz="1800" dirty="0"/>
              <a:t>2. </a:t>
            </a:r>
            <a:r>
              <a:rPr lang="tr-TR" sz="1800" dirty="0" smtClean="0"/>
              <a:t>	Serviste</a:t>
            </a:r>
            <a:r>
              <a:rPr lang="tr-TR" sz="1800" dirty="0"/>
              <a:t>, eğer top </a:t>
            </a:r>
            <a:r>
              <a:rPr lang="tr-TR" sz="1800" b="1" u="sng" dirty="0"/>
              <a:t>oyun yüzeyinin karşılayıcı tarafında</a:t>
            </a:r>
            <a:r>
              <a:rPr lang="tr-TR" sz="1800" dirty="0"/>
              <a:t> </a:t>
            </a:r>
            <a:r>
              <a:rPr lang="tr-TR" sz="1800" b="1" u="sng" dirty="0">
                <a:solidFill>
                  <a:srgbClr val="FF0000"/>
                </a:solidFill>
              </a:rPr>
              <a:t>“durur”</a:t>
            </a:r>
            <a:r>
              <a:rPr lang="tr-TR" sz="1800" dirty="0">
                <a:solidFill>
                  <a:srgbClr val="FF0000"/>
                </a:solidFill>
              </a:rPr>
              <a:t> </a:t>
            </a:r>
            <a:r>
              <a:rPr lang="tr-TR" sz="1800" b="1" u="sng" dirty="0"/>
              <a:t>ise,</a:t>
            </a:r>
          </a:p>
          <a:p>
            <a:pPr marL="269876" lvl="0" indent="-269876" algn="just" defTabSz="254002" hangingPunct="1">
              <a:lnSpc>
                <a:spcPct val="80000"/>
              </a:lnSpc>
              <a:spcBef>
                <a:spcPts val="400"/>
              </a:spcBef>
              <a:buNone/>
              <a:tabLst>
                <a:tab pos="630231" algn="l"/>
              </a:tabLst>
            </a:pPr>
            <a:r>
              <a:rPr lang="tr-TR" sz="1800" dirty="0"/>
              <a:t>	</a:t>
            </a:r>
            <a:r>
              <a:rPr lang="tr-TR" sz="1800" b="1" u="sng" dirty="0"/>
              <a:t>NOT:</a:t>
            </a:r>
            <a:r>
              <a:rPr lang="tr-TR" sz="1800" b="1" dirty="0"/>
              <a:t>	</a:t>
            </a:r>
            <a:r>
              <a:rPr lang="tr-TR" sz="1800" dirty="0"/>
              <a:t>Burada </a:t>
            </a:r>
            <a:r>
              <a:rPr lang="tr-TR" sz="1800" b="1" u="sng" dirty="0"/>
              <a:t>“durmak”</a:t>
            </a:r>
            <a:r>
              <a:rPr lang="tr-TR" sz="1800" b="1" dirty="0"/>
              <a:t> </a:t>
            </a:r>
            <a:r>
              <a:rPr lang="tr-TR" sz="1800" dirty="0"/>
              <a:t>tan kastedilen; topun rakip sahaya değdikten sonra  ileriye doğru gitmeyip,olduğu yerde zıplamasıdır.</a:t>
            </a:r>
            <a:endParaRPr lang="tr-TR" sz="1800" u="sng" dirty="0"/>
          </a:p>
          <a:p>
            <a:pPr marL="269876" lvl="0" indent="-269876" algn="just" hangingPunct="1">
              <a:lnSpc>
                <a:spcPct val="80000"/>
              </a:lnSpc>
              <a:spcBef>
                <a:spcPts val="400"/>
              </a:spcBef>
              <a:buNone/>
            </a:pPr>
            <a:r>
              <a:rPr lang="tr-TR" sz="1800" b="1" dirty="0"/>
              <a:t>	</a:t>
            </a:r>
            <a:r>
              <a:rPr lang="tr-TR" sz="1800" b="1" dirty="0">
                <a:solidFill>
                  <a:srgbClr val="333399"/>
                </a:solidFill>
              </a:rPr>
              <a:t>SERVİS KURALI İLE İLGİLİ HAKEMLERE NOTLAR</a:t>
            </a:r>
          </a:p>
          <a:p>
            <a:pPr marL="269876" lvl="0" indent="-269876" algn="just" hangingPunct="1">
              <a:lnSpc>
                <a:spcPct val="80000"/>
              </a:lnSpc>
              <a:spcBef>
                <a:spcPts val="400"/>
              </a:spcBef>
              <a:buClr>
                <a:srgbClr val="333399"/>
              </a:buClr>
              <a:buFont typeface="Wingdings" pitchFamily="2"/>
              <a:buChar char="ü"/>
            </a:pPr>
            <a:r>
              <a:rPr lang="tr-TR" sz="1800" dirty="0"/>
              <a:t>Eğer hakem servisçinin doğru servis atmadan önce </a:t>
            </a:r>
            <a:r>
              <a:rPr lang="tr-TR" sz="1800" b="1" u="sng" dirty="0">
                <a:solidFill>
                  <a:srgbClr val="FF0000"/>
                </a:solidFill>
              </a:rPr>
              <a:t>kasıtlı olarak hızlı, </a:t>
            </a:r>
            <a:r>
              <a:rPr lang="tr-TR" sz="1800" b="1" u="sng" dirty="0" err="1">
                <a:solidFill>
                  <a:srgbClr val="FF0000"/>
                </a:solidFill>
              </a:rPr>
              <a:t>let</a:t>
            </a:r>
            <a:r>
              <a:rPr lang="tr-TR" sz="1800" b="1" u="sng" dirty="0">
                <a:solidFill>
                  <a:srgbClr val="FF0000"/>
                </a:solidFill>
              </a:rPr>
              <a:t> servisler </a:t>
            </a:r>
            <a:r>
              <a:rPr lang="tr-TR" sz="1800" dirty="0"/>
              <a:t>attığı kanaatinde ise, oyuncunun bu hareketi centilmenlik dışı bir hareket olarak değerlendirilmeli ve </a:t>
            </a:r>
            <a:r>
              <a:rPr lang="tr-TR" sz="1800" dirty="0" err="1"/>
              <a:t>ITTF’in</a:t>
            </a:r>
            <a:r>
              <a:rPr lang="tr-TR" sz="1800" dirty="0"/>
              <a:t> uyarı ve ceza sayısı sistemi uygulanmalıdır (  ITTF Oyun kuralı 3.5.2 ).(</a:t>
            </a:r>
            <a:r>
              <a:rPr lang="tr-TR" sz="1800" dirty="0" smtClean="0"/>
              <a:t>Bkz.81 </a:t>
            </a:r>
            <a:r>
              <a:rPr lang="tr-TR" sz="1800" dirty="0" err="1"/>
              <a:t>nolu</a:t>
            </a:r>
            <a:r>
              <a:rPr lang="tr-TR" sz="1800" dirty="0"/>
              <a:t> slayt.)</a:t>
            </a:r>
          </a:p>
          <a:p>
            <a:pPr marL="269876" lvl="0" indent="-269876" algn="just" hangingPunct="1">
              <a:lnSpc>
                <a:spcPct val="80000"/>
              </a:lnSpc>
              <a:spcBef>
                <a:spcPts val="400"/>
              </a:spcBef>
              <a:buClr>
                <a:srgbClr val="333399"/>
              </a:buClr>
              <a:buFont typeface="Wingdings" pitchFamily="2"/>
              <a:buChar char="ü"/>
            </a:pPr>
            <a:r>
              <a:rPr lang="tr-TR" sz="1800" dirty="0"/>
              <a:t>I.T.T.F Oyun kuralı 2.6.7’ ye göre, hakem servisin fiziksel özür nedeniyle kurallara uymadığı konusunda ikna olursa, servis gereklerini aramayabilir. Bu, sınıf 1 ve sınıf 2 oyuncuları için her zaman uygulanacaktır.</a:t>
            </a:r>
          </a:p>
          <a:p>
            <a:pPr marL="269876" lvl="0" indent="-269876" algn="just" hangingPunct="1">
              <a:lnSpc>
                <a:spcPct val="80000"/>
              </a:lnSpc>
              <a:spcBef>
                <a:spcPts val="400"/>
              </a:spcBef>
              <a:buClr>
                <a:srgbClr val="333399"/>
              </a:buClr>
              <a:buFont typeface="Wingdings" pitchFamily="2"/>
              <a:buChar char="ü"/>
            </a:pPr>
            <a:r>
              <a:rPr lang="tr-TR" sz="1800" dirty="0"/>
              <a:t>Oyuncunun Uluslararası sınıflandırma kartında (ICC), oyuncunun kurallara uygun bir servisin gereklerine uymayı etkileyen herhangi bir fiziksel kısıtlamayı belirten bir bölüm bulunacaktır.</a:t>
            </a: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173B47-C08A-411B-B3EC-1E8C42D27CA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22</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sz="1800" b="1" smtClean="0"/>
              <a:t>ULUSLARARASI  MASA TENİSİ FEDERASYONU </a:t>
            </a:r>
            <a:r>
              <a:rPr lang="tr-TR" sz="1800" b="1" dirty="0"/>
              <a:t/>
            </a:r>
            <a:br>
              <a:rPr lang="tr-TR" sz="1800" b="1" dirty="0"/>
            </a:br>
            <a:r>
              <a:rPr lang="tr-TR" sz="1800" b="1" dirty="0"/>
              <a:t>MASA TENİSİ KURAL VE YÖNETMELİKLERİ</a:t>
            </a:r>
            <a:endParaRPr lang="tr-TR" sz="1800" dirty="0"/>
          </a:p>
        </p:txBody>
      </p:sp>
      <p:sp>
        <p:nvSpPr>
          <p:cNvPr id="3" name="2 İçerik Yer Tutucusu"/>
          <p:cNvSpPr txBox="1">
            <a:spLocks noGrp="1"/>
          </p:cNvSpPr>
          <p:nvPr>
            <p:ph idx="1"/>
          </p:nvPr>
        </p:nvSpPr>
        <p:spPr>
          <a:xfrm>
            <a:off x="428597" y="1285856"/>
            <a:ext cx="8229600" cy="757232"/>
          </a:xfrm>
        </p:spPr>
        <p:txBody>
          <a:bodyPr/>
          <a:lstStyle/>
          <a:p>
            <a:pPr lvl="0" algn="ctr"/>
            <a:r>
              <a:rPr lang="tr-TR" b="1" u="sng">
                <a:solidFill>
                  <a:srgbClr val="FF0000"/>
                </a:solidFill>
              </a:rPr>
              <a:t>TEKERLEKLİ SANDALYE - ÇİFTLER</a:t>
            </a:r>
            <a:endParaRPr lang="tr-TR">
              <a:solidFill>
                <a:srgbClr val="FF0000"/>
              </a:solidFill>
            </a:endParaRPr>
          </a:p>
          <a:p>
            <a:pPr lvl="0"/>
            <a:endParaRPr lang="tr-T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B2605C-629F-4875-9617-A0203F1FF88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23</a:t>
            </a:fld>
            <a:endParaRPr lang="tr-TR" sz="1400" b="0" i="0" u="none" strike="noStrike" kern="1200" cap="none" spc="0" baseline="0">
              <a:solidFill>
                <a:srgbClr val="000000"/>
              </a:solidFill>
              <a:uFillTx/>
              <a:latin typeface="Arial"/>
            </a:endParaRPr>
          </a:p>
        </p:txBody>
      </p:sp>
      <p:pic>
        <p:nvPicPr>
          <p:cNvPr id="5" name="Picture 2" descr="D:\DaTa\Belgelerim 4\Resimlerim\Paralimpik masa tenisi-Tekerlekli sandalye Çiftler maçı.bmp"/>
          <p:cNvPicPr>
            <a:picLocks noChangeAspect="1"/>
          </p:cNvPicPr>
          <p:nvPr/>
        </p:nvPicPr>
        <p:blipFill>
          <a:blip r:embed="rId2" cstate="print"/>
          <a:srcRect/>
          <a:stretch>
            <a:fillRect/>
          </a:stretch>
        </p:blipFill>
        <p:spPr>
          <a:xfrm>
            <a:off x="2905121" y="1981221"/>
            <a:ext cx="3333746" cy="4519614"/>
          </a:xfrm>
          <a:prstGeom prst="rect">
            <a:avLst/>
          </a:prstGeom>
          <a:noFill/>
          <a:ln>
            <a:noFill/>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sz="1800" b="1" smtClean="0"/>
              <a:t>ULUSLARARASI  MASA TENİSİ FEDERASYONU </a:t>
            </a:r>
            <a:r>
              <a:rPr lang="tr-TR" sz="1800" b="1" dirty="0"/>
              <a:t/>
            </a:r>
            <a:br>
              <a:rPr lang="tr-TR" sz="1800" b="1" dirty="0"/>
            </a:br>
            <a:r>
              <a:rPr lang="tr-TR" sz="1800" b="1" dirty="0"/>
              <a:t>MASA TENİSİ KURAL VE YÖNETMELİKLERİ</a:t>
            </a:r>
          </a:p>
        </p:txBody>
      </p:sp>
      <p:sp>
        <p:nvSpPr>
          <p:cNvPr id="3" name="Rectangle 3"/>
          <p:cNvSpPr txBox="1">
            <a:spLocks noGrp="1"/>
          </p:cNvSpPr>
          <p:nvPr>
            <p:ph idx="1"/>
          </p:nvPr>
        </p:nvSpPr>
        <p:spPr>
          <a:xfrm>
            <a:off x="228600" y="1276191"/>
            <a:ext cx="8610603" cy="5360148"/>
          </a:xfrm>
        </p:spPr>
        <p:txBody>
          <a:bodyPr/>
          <a:lstStyle/>
          <a:p>
            <a:pPr marL="449263" lvl="2" indent="-358773" algn="just" hangingPunct="1">
              <a:lnSpc>
                <a:spcPct val="80000"/>
              </a:lnSpc>
              <a:spcBef>
                <a:spcPts val="300"/>
              </a:spcBef>
              <a:buClr>
                <a:srgbClr val="FF0000"/>
              </a:buClr>
              <a:buFont typeface="Wingdings" pitchFamily="2"/>
              <a:buChar char="ü"/>
              <a:tabLst>
                <a:tab pos="179387" algn="l"/>
                <a:tab pos="627058" algn="l"/>
              </a:tabLst>
            </a:pPr>
            <a:r>
              <a:rPr lang="tr-TR" b="1" dirty="0">
                <a:solidFill>
                  <a:srgbClr val="FF0000"/>
                </a:solidFill>
              </a:rPr>
              <a:t>ÇİFTLER</a:t>
            </a:r>
          </a:p>
          <a:p>
            <a:pPr marL="449263" lvl="2" indent="-358773" algn="just" hangingPunct="1">
              <a:lnSpc>
                <a:spcPct val="80000"/>
              </a:lnSpc>
              <a:spcBef>
                <a:spcPts val="300"/>
              </a:spcBef>
              <a:buClr>
                <a:srgbClr val="FF0000"/>
              </a:buClr>
              <a:buFont typeface="Wingdings" pitchFamily="2"/>
              <a:buChar char="ü"/>
              <a:tabLst>
                <a:tab pos="179387" algn="l"/>
                <a:tab pos="627058" algn="l"/>
              </a:tabLst>
            </a:pPr>
            <a:r>
              <a:rPr lang="tr-TR" sz="2200" dirty="0"/>
              <a:t>Çiftler oyunu ( ITTF Oyun kuralı 2.8.2 )</a:t>
            </a:r>
          </a:p>
          <a:p>
            <a:pPr marL="449263" lvl="2" indent="-358773" algn="just" hangingPunct="1">
              <a:lnSpc>
                <a:spcPct val="80000"/>
              </a:lnSpc>
              <a:spcBef>
                <a:spcPts val="300"/>
              </a:spcBef>
              <a:buAutoNum type="arabicPeriod"/>
              <a:tabLst>
                <a:tab pos="179387" algn="l"/>
                <a:tab pos="627058" algn="l"/>
              </a:tabLst>
            </a:pPr>
            <a:r>
              <a:rPr lang="tr-TR" sz="2200" dirty="0"/>
              <a:t>Çiftler maçında servisçi, önceki slaytta sıralanan istisnalar dışında ITTF Oyun kuralı 2.6  ya göre önce doğru bir servis  atacak, sonra karşılayan doğru bir karşılama yapacaktır. Bundan sonra </a:t>
            </a:r>
            <a:r>
              <a:rPr lang="tr-TR" sz="2200" b="1" u="sng" dirty="0">
                <a:solidFill>
                  <a:srgbClr val="FF0000"/>
                </a:solidFill>
              </a:rPr>
              <a:t>çiftin herhangi bir oyuncusu</a:t>
            </a:r>
            <a:r>
              <a:rPr lang="tr-TR" sz="2200" dirty="0">
                <a:solidFill>
                  <a:srgbClr val="FF0000"/>
                </a:solidFill>
              </a:rPr>
              <a:t> </a:t>
            </a:r>
            <a:r>
              <a:rPr lang="tr-TR" sz="2200" dirty="0"/>
              <a:t>doğru karşılama yapacaktır.</a:t>
            </a:r>
          </a:p>
          <a:p>
            <a:pPr marL="449263" lvl="0" indent="-358773" algn="just" hangingPunct="1">
              <a:lnSpc>
                <a:spcPct val="80000"/>
              </a:lnSpc>
              <a:spcBef>
                <a:spcPts val="300"/>
              </a:spcBef>
              <a:buAutoNum type="arabicPeriod" startAt="2"/>
              <a:tabLst>
                <a:tab pos="179387" algn="l"/>
                <a:tab pos="627058" algn="l"/>
              </a:tabLst>
            </a:pPr>
            <a:r>
              <a:rPr lang="tr-TR" sz="2200" dirty="0"/>
              <a:t>Oyun sırasında bir oyuncunun tekerlekli sandalyesinin hiçbir parçası </a:t>
            </a:r>
            <a:r>
              <a:rPr lang="tr-TR" sz="2200" dirty="0" smtClean="0"/>
              <a:t>veya ayaktaki oyuncunun bir ayağı masa </a:t>
            </a:r>
            <a:r>
              <a:rPr lang="tr-TR" sz="2200" dirty="0"/>
              <a:t>orta çizgisinin hayali uzantısının diğer tarafına geçmeyecektir. </a:t>
            </a:r>
            <a:r>
              <a:rPr lang="tr-TR" sz="2200" u="sng" dirty="0"/>
              <a:t>Eğer geçerse, hakem rakip çifte bir sayı verecektir</a:t>
            </a:r>
            <a:r>
              <a:rPr lang="tr-TR" sz="2200" u="sng" dirty="0" smtClean="0"/>
              <a:t>.</a:t>
            </a:r>
          </a:p>
          <a:p>
            <a:pPr marL="449263" lvl="0" indent="-358773" algn="just" hangingPunct="1">
              <a:lnSpc>
                <a:spcPct val="80000"/>
              </a:lnSpc>
              <a:spcBef>
                <a:spcPts val="300"/>
              </a:spcBef>
              <a:buAutoNum type="arabicPeriod" startAt="2"/>
              <a:tabLst>
                <a:tab pos="179387" algn="l"/>
                <a:tab pos="627058" algn="l"/>
              </a:tabLst>
            </a:pPr>
            <a:endParaRPr lang="tr-TR" sz="100" u="sng" dirty="0"/>
          </a:p>
          <a:p>
            <a:pPr marL="547689" lvl="0" indent="-457200" algn="just" hangingPunct="1">
              <a:lnSpc>
                <a:spcPct val="80000"/>
              </a:lnSpc>
              <a:spcBef>
                <a:spcPts val="300"/>
              </a:spcBef>
              <a:buNone/>
              <a:tabLst>
                <a:tab pos="179387" algn="l"/>
                <a:tab pos="627058" algn="l"/>
              </a:tabLst>
            </a:pPr>
            <a:endParaRPr lang="tr-TR" sz="100" dirty="0"/>
          </a:p>
          <a:p>
            <a:pPr marL="449263" lvl="2" indent="-358773" algn="just" hangingPunct="1">
              <a:lnSpc>
                <a:spcPct val="80000"/>
              </a:lnSpc>
              <a:spcBef>
                <a:spcPts val="300"/>
              </a:spcBef>
              <a:buClr>
                <a:srgbClr val="FF0000"/>
              </a:buClr>
              <a:buFont typeface="Wingdings" pitchFamily="2"/>
              <a:buChar char="ü"/>
              <a:tabLst>
                <a:tab pos="179387" algn="l"/>
                <a:tab pos="627058" algn="l"/>
              </a:tabLst>
            </a:pPr>
            <a:r>
              <a:rPr lang="tr-TR" sz="2000" b="1" dirty="0">
                <a:solidFill>
                  <a:srgbClr val="333399"/>
                </a:solidFill>
              </a:rPr>
              <a:t>TANIMLAMALAR</a:t>
            </a:r>
          </a:p>
          <a:p>
            <a:pPr marL="449263" lvl="2" indent="-358773" algn="just" hangingPunct="1">
              <a:lnSpc>
                <a:spcPct val="80000"/>
              </a:lnSpc>
              <a:spcBef>
                <a:spcPts val="300"/>
              </a:spcBef>
              <a:buAutoNum type="arabicPeriod"/>
              <a:tabLst>
                <a:tab pos="179387" algn="l"/>
                <a:tab pos="627058" algn="l"/>
              </a:tabLst>
            </a:pPr>
            <a:r>
              <a:rPr lang="tr-TR" sz="2200" dirty="0"/>
              <a:t>Raket eli, raketi tutan ya da raketin sarılı olduğu eldir.</a:t>
            </a:r>
          </a:p>
          <a:p>
            <a:pPr marL="449263" lvl="2" indent="-358773" algn="just" hangingPunct="1">
              <a:lnSpc>
                <a:spcPct val="80000"/>
              </a:lnSpc>
              <a:spcBef>
                <a:spcPts val="300"/>
              </a:spcBef>
              <a:buAutoNum type="arabicPeriod"/>
              <a:tabLst>
                <a:tab pos="179387" algn="l"/>
                <a:tab pos="627058" algn="l"/>
              </a:tabLst>
            </a:pPr>
            <a:r>
              <a:rPr lang="tr-TR" sz="2200" dirty="0"/>
              <a:t>Serbest el, raketi tutmayan ya da raketin sarılı olmadığı eldir.</a:t>
            </a:r>
          </a:p>
          <a:p>
            <a:pPr marL="449263" lvl="2" indent="-358773" algn="just" hangingPunct="1">
              <a:lnSpc>
                <a:spcPct val="80000"/>
              </a:lnSpc>
              <a:spcBef>
                <a:spcPts val="300"/>
              </a:spcBef>
              <a:buAutoNum type="arabicPeriod"/>
              <a:tabLst>
                <a:tab pos="179387" algn="l"/>
                <a:tab pos="627058" algn="l"/>
              </a:tabLst>
            </a:pPr>
            <a:r>
              <a:rPr lang="tr-TR" sz="2200" dirty="0"/>
              <a:t>Bir oyuncu oyunda iken elinde tuttuğu veya eline sarılı olan raketi ile ya da bilek altına  kadar raket eli ile topa dokunursa topa vurmuş sayılır.</a:t>
            </a:r>
          </a:p>
          <a:p>
            <a:pPr marL="228600" lvl="0" indent="-228600" algn="just" hangingPunct="1">
              <a:lnSpc>
                <a:spcPct val="80000"/>
              </a:lnSpc>
              <a:spcBef>
                <a:spcPts val="300"/>
              </a:spcBef>
              <a:buNone/>
              <a:tabLst>
                <a:tab pos="627058" algn="l"/>
              </a:tabLst>
            </a:pPr>
            <a:r>
              <a:rPr lang="tr-TR" sz="2200" dirty="0"/>
              <a:t>	</a:t>
            </a:r>
          </a:p>
        </p:txBody>
      </p:sp>
      <p:sp>
        <p:nvSpPr>
          <p:cNvPr id="4" name="3 Slayt Numarası Yer Tutucusu"/>
          <p:cNvSpPr txBox="1"/>
          <p:nvPr/>
        </p:nvSpPr>
        <p:spPr>
          <a:xfrm>
            <a:off x="6553203" y="6309396"/>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9AD31FA-4AE9-4602-857A-ABC37682D9C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24</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sz="1800" b="1" smtClean="0"/>
              <a:t>ULUSLARARASI  MASA TENİSİ FEDERASYONU </a:t>
            </a:r>
            <a:r>
              <a:rPr lang="tr-TR" sz="1800" b="1" dirty="0"/>
              <a:t/>
            </a:r>
            <a:br>
              <a:rPr lang="tr-TR" sz="1800" b="1" dirty="0"/>
            </a:br>
            <a:r>
              <a:rPr lang="tr-TR" sz="1800" b="1" dirty="0"/>
              <a:t>MASA TENİSİ KURAL VE YÖNETMELİKLERİ</a:t>
            </a:r>
            <a:endParaRPr lang="tr-TR" sz="1800" dirty="0"/>
          </a:p>
        </p:txBody>
      </p:sp>
      <p:sp>
        <p:nvSpPr>
          <p:cNvPr id="3" name="2 İçerik Yer Tutucusu"/>
          <p:cNvSpPr txBox="1">
            <a:spLocks noGrp="1"/>
          </p:cNvSpPr>
          <p:nvPr>
            <p:ph idx="1"/>
          </p:nvPr>
        </p:nvSpPr>
        <p:spPr>
          <a:xfrm>
            <a:off x="457200" y="1390336"/>
            <a:ext cx="8229600" cy="5239063"/>
          </a:xfrm>
        </p:spPr>
        <p:txBody>
          <a:bodyPr/>
          <a:lstStyle/>
          <a:p>
            <a:pPr marL="363538" lvl="2" indent="-271463" algn="just" hangingPunct="1">
              <a:lnSpc>
                <a:spcPct val="80000"/>
              </a:lnSpc>
              <a:spcBef>
                <a:spcPts val="300"/>
              </a:spcBef>
              <a:buClr>
                <a:srgbClr val="FF0000"/>
              </a:buClr>
              <a:buFont typeface="Wingdings" pitchFamily="2"/>
              <a:buChar char="ü"/>
              <a:tabLst>
                <a:tab pos="179387" algn="l"/>
                <a:tab pos="627058" algn="l"/>
              </a:tabLst>
            </a:pPr>
            <a:r>
              <a:rPr lang="tr-TR" sz="1850" b="1" dirty="0" smtClean="0"/>
              <a:t>Bir ralli </a:t>
            </a:r>
            <a:r>
              <a:rPr lang="tr-TR" sz="1850" b="1" dirty="0" err="1" smtClean="0"/>
              <a:t>let</a:t>
            </a:r>
            <a:r>
              <a:rPr lang="tr-TR" sz="1850" b="1" dirty="0" smtClean="0"/>
              <a:t> olmadıkça oyuncu aşağıdaki hallerde </a:t>
            </a:r>
            <a:r>
              <a:rPr lang="tr-TR" sz="1850" b="1" u="sng" dirty="0" smtClean="0">
                <a:solidFill>
                  <a:srgbClr val="FF0000"/>
                </a:solidFill>
              </a:rPr>
              <a:t>sayı </a:t>
            </a:r>
            <a:r>
              <a:rPr lang="tr-TR" sz="1850" b="1" dirty="0" smtClean="0"/>
              <a:t> kazanacaktır:</a:t>
            </a:r>
          </a:p>
          <a:p>
            <a:pPr marL="363538" lvl="2" indent="-363538" algn="just" hangingPunct="1">
              <a:lnSpc>
                <a:spcPct val="80000"/>
              </a:lnSpc>
              <a:spcBef>
                <a:spcPts val="300"/>
              </a:spcBef>
              <a:buNone/>
              <a:tabLst>
                <a:tab pos="0" algn="l"/>
              </a:tabLst>
            </a:pPr>
            <a:r>
              <a:rPr lang="tr-TR" sz="1850" dirty="0" smtClean="0"/>
              <a:t>1.	Eğer, rakibi serbest eliyle veya serbest elindeki baston, koltuk değneği vb. nesneler ile oyun yüzeyine dokunursa,</a:t>
            </a:r>
          </a:p>
          <a:p>
            <a:pPr marL="360365" lvl="2" indent="-360365" algn="just" hangingPunct="1">
              <a:lnSpc>
                <a:spcPct val="80000"/>
              </a:lnSpc>
              <a:spcBef>
                <a:spcPts val="300"/>
              </a:spcBef>
              <a:buNone/>
              <a:tabLst>
                <a:tab pos="177806" algn="l"/>
              </a:tabLst>
            </a:pPr>
            <a:r>
              <a:rPr lang="tr-TR" sz="1850" dirty="0" smtClean="0"/>
              <a:t>2</a:t>
            </a:r>
            <a:r>
              <a:rPr lang="tr-TR" sz="1850" dirty="0"/>
              <a:t>.	Eğer, rakibi topa vurmadan önce </a:t>
            </a:r>
            <a:r>
              <a:rPr lang="tr-TR" sz="1850" b="1" u="sng" dirty="0"/>
              <a:t>herhangi bir eli </a:t>
            </a:r>
            <a:r>
              <a:rPr lang="tr-TR" sz="1850" dirty="0"/>
              <a:t>ile masaya dokunursa,</a:t>
            </a:r>
          </a:p>
          <a:p>
            <a:pPr marL="360365" lvl="2" indent="-360365" algn="just" hangingPunct="1">
              <a:lnSpc>
                <a:spcPct val="80000"/>
              </a:lnSpc>
              <a:spcBef>
                <a:spcPts val="300"/>
              </a:spcBef>
              <a:buNone/>
              <a:tabLst>
                <a:tab pos="177806" algn="l"/>
              </a:tabLst>
            </a:pPr>
            <a:r>
              <a:rPr lang="tr-TR" sz="1850" dirty="0"/>
              <a:t>3.	Eğer, rakibi veya rakibinin giydiği veya taşıdığı herhangi bir şey oyun yüzeyini hareket ettirirse,</a:t>
            </a:r>
          </a:p>
          <a:p>
            <a:pPr marL="360365" lvl="2" indent="-360365" algn="just" hangingPunct="1">
              <a:lnSpc>
                <a:spcPct val="80000"/>
              </a:lnSpc>
              <a:spcBef>
                <a:spcPts val="300"/>
              </a:spcBef>
              <a:buNone/>
              <a:tabLst>
                <a:tab pos="177806" algn="l"/>
              </a:tabLst>
            </a:pPr>
            <a:r>
              <a:rPr lang="tr-TR" sz="1850" dirty="0"/>
              <a:t>4.	Eğer, rakibi veya rakibinin giydiği veya taşıdığı herhangi bir şey ağ takımına dokunursa,</a:t>
            </a:r>
          </a:p>
          <a:p>
            <a:pPr marL="360365" lvl="2" indent="-360365" algn="just" hangingPunct="1">
              <a:lnSpc>
                <a:spcPct val="80000"/>
              </a:lnSpc>
              <a:spcBef>
                <a:spcPts val="300"/>
              </a:spcBef>
              <a:buNone/>
              <a:tabLst>
                <a:tab pos="177806" algn="l"/>
              </a:tabLst>
            </a:pPr>
            <a:r>
              <a:rPr lang="tr-TR" sz="1850" dirty="0"/>
              <a:t>5.	Eğer, oyun sırasında rakibinin sandalyesinin tekerleri yerinden çıkarsa ve sandalyede ikiden fazla teker mevcut değilse,</a:t>
            </a:r>
          </a:p>
          <a:p>
            <a:pPr marL="360365" lvl="2" indent="-360365" algn="just" hangingPunct="1">
              <a:lnSpc>
                <a:spcPct val="80000"/>
              </a:lnSpc>
              <a:spcBef>
                <a:spcPts val="300"/>
              </a:spcBef>
              <a:buNone/>
              <a:tabLst>
                <a:tab pos="177806" algn="l"/>
              </a:tabLst>
            </a:pPr>
            <a:r>
              <a:rPr lang="tr-TR" sz="1850" dirty="0"/>
              <a:t>6.	Eğer,çiftler maçı sırasında bir oyuncunun tekerlekli sandalyesinin herhangi bir </a:t>
            </a:r>
            <a:r>
              <a:rPr lang="tr-TR" sz="1850" dirty="0" smtClean="0"/>
              <a:t>parçası veya ayakta oynayan oyuncunun bir ayağı </a:t>
            </a:r>
            <a:r>
              <a:rPr lang="tr-TR" sz="1850" dirty="0"/>
              <a:t>masa orta çizgisinin hayali uzantısının diğer tarafına geçerse,</a:t>
            </a:r>
          </a:p>
          <a:p>
            <a:pPr marL="360365" lvl="2" indent="-360365" algn="just" hangingPunct="1">
              <a:lnSpc>
                <a:spcPct val="80000"/>
              </a:lnSpc>
              <a:spcBef>
                <a:spcPts val="300"/>
              </a:spcBef>
              <a:buNone/>
              <a:tabLst>
                <a:tab pos="177806" algn="l"/>
              </a:tabLst>
            </a:pPr>
            <a:r>
              <a:rPr lang="tr-TR" sz="1850" dirty="0"/>
              <a:t>7.	Eğer,rakibi top oyunda iken, oturacak yer veya minder(</a:t>
            </a:r>
            <a:r>
              <a:rPr lang="tr-TR" sz="1850" dirty="0" err="1"/>
              <a:t>ler</a:t>
            </a:r>
            <a:r>
              <a:rPr lang="tr-TR" sz="1850" dirty="0"/>
              <a:t>) ile olan minimum teması (kalçaları ile) koruyamaz ise (kalçalarını kaldırarak oynarsa),</a:t>
            </a:r>
          </a:p>
          <a:p>
            <a:pPr marL="360365" lvl="2" indent="-360365" algn="just" hangingPunct="1">
              <a:lnSpc>
                <a:spcPct val="80000"/>
              </a:lnSpc>
              <a:spcBef>
                <a:spcPts val="300"/>
              </a:spcBef>
              <a:buNone/>
              <a:tabLst>
                <a:tab pos="177806" algn="l"/>
              </a:tabLst>
            </a:pPr>
            <a:r>
              <a:rPr lang="tr-TR" sz="1850" dirty="0"/>
              <a:t>     </a:t>
            </a:r>
            <a:r>
              <a:rPr lang="tr-TR" sz="1850" dirty="0" smtClean="0"/>
              <a:t> </a:t>
            </a:r>
            <a:r>
              <a:rPr lang="tr-TR" sz="1850" b="1" dirty="0" smtClean="0">
                <a:solidFill>
                  <a:srgbClr val="00B050"/>
                </a:solidFill>
              </a:rPr>
              <a:t>NOT</a:t>
            </a:r>
            <a:r>
              <a:rPr lang="tr-TR" sz="1850" b="1" dirty="0">
                <a:solidFill>
                  <a:srgbClr val="00B050"/>
                </a:solidFill>
              </a:rPr>
              <a:t>:</a:t>
            </a:r>
            <a:r>
              <a:rPr lang="tr-TR" sz="1850" dirty="0"/>
              <a:t> Tek kalçanın kalkması sayı kaybına neden olmaz.</a:t>
            </a:r>
          </a:p>
          <a:p>
            <a:pPr marL="360365" lvl="2" indent="-360365" algn="just" hangingPunct="1">
              <a:lnSpc>
                <a:spcPct val="80000"/>
              </a:lnSpc>
              <a:spcBef>
                <a:spcPts val="300"/>
              </a:spcBef>
              <a:buClr>
                <a:srgbClr val="FF0000"/>
              </a:buClr>
              <a:buFont typeface="Wingdings" pitchFamily="2"/>
              <a:buChar char="ü"/>
              <a:tabLst>
                <a:tab pos="177806" algn="l"/>
              </a:tabLst>
            </a:pPr>
            <a:r>
              <a:rPr lang="tr-TR" sz="1850" dirty="0"/>
              <a:t>Özellikle, bir oyuncu </a:t>
            </a:r>
            <a:r>
              <a:rPr lang="tr-TR" sz="1850" b="1" u="sng" dirty="0">
                <a:solidFill>
                  <a:srgbClr val="FF0000"/>
                </a:solidFill>
              </a:rPr>
              <a:t>sadece vuruşunu yaptıktan sonra</a:t>
            </a:r>
            <a:r>
              <a:rPr lang="tr-TR" sz="1850" dirty="0"/>
              <a:t> masayı hareket ettirmemek koşulu ile dengesini sağlamak için </a:t>
            </a:r>
            <a:r>
              <a:rPr lang="tr-TR" sz="1850" b="1" u="sng" dirty="0"/>
              <a:t>raket eliyle </a:t>
            </a:r>
            <a:r>
              <a:rPr lang="tr-TR" sz="1850" dirty="0"/>
              <a:t>masaya dokunabilir. Oyuncu topa vurmadan önce masayı destek amacıyla kullanamaz.</a:t>
            </a:r>
          </a:p>
          <a:p>
            <a:pPr lvl="0"/>
            <a:endParaRPr lang="tr-TR"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6C775B-F9D6-4532-8813-2C3EF8857C0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25</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sz="1800" b="1" smtClean="0"/>
              <a:t>ULUSLARARASI  MASA TENİSİ FEDERASYONU </a:t>
            </a:r>
            <a:r>
              <a:rPr lang="tr-TR" sz="1800" b="1" dirty="0"/>
              <a:t/>
            </a:r>
            <a:br>
              <a:rPr lang="tr-TR" sz="1800" b="1" dirty="0"/>
            </a:br>
            <a:r>
              <a:rPr lang="tr-TR" sz="1800" b="1" dirty="0"/>
              <a:t>MASA TENİSİ KURAL VE </a:t>
            </a:r>
            <a:r>
              <a:rPr lang="tr-TR" sz="1800" b="1" dirty="0" smtClean="0"/>
              <a:t>YÖNETMELİKLERİ</a:t>
            </a:r>
            <a:endParaRPr lang="tr-TR" sz="1800" b="1" dirty="0"/>
          </a:p>
        </p:txBody>
      </p:sp>
      <p:sp>
        <p:nvSpPr>
          <p:cNvPr id="3" name="Rectangle 3"/>
          <p:cNvSpPr txBox="1">
            <a:spLocks noGrp="1"/>
          </p:cNvSpPr>
          <p:nvPr>
            <p:ph idx="1"/>
          </p:nvPr>
        </p:nvSpPr>
        <p:spPr>
          <a:xfrm>
            <a:off x="179386" y="1484308"/>
            <a:ext cx="8229600" cy="5040309"/>
          </a:xfrm>
        </p:spPr>
        <p:txBody>
          <a:bodyPr/>
          <a:lstStyle/>
          <a:p>
            <a:pPr marL="903290" lvl="2" indent="-282577" algn="just" hangingPunct="1">
              <a:lnSpc>
                <a:spcPct val="80000"/>
              </a:lnSpc>
              <a:spcBef>
                <a:spcPts val="300"/>
              </a:spcBef>
              <a:buNone/>
            </a:pPr>
            <a:endParaRPr lang="tr-TR" b="1" dirty="0">
              <a:solidFill>
                <a:srgbClr val="FF0000"/>
              </a:solidFill>
            </a:endParaRPr>
          </a:p>
          <a:p>
            <a:pPr marL="633414" lvl="2" indent="-363538" algn="just" hangingPunct="1">
              <a:lnSpc>
                <a:spcPct val="80000"/>
              </a:lnSpc>
              <a:spcBef>
                <a:spcPts val="300"/>
              </a:spcBef>
              <a:buClr>
                <a:srgbClr val="FF0000"/>
              </a:buClr>
              <a:buFont typeface="Wingdings" pitchFamily="2"/>
              <a:buChar char="ü"/>
            </a:pPr>
            <a:r>
              <a:rPr lang="tr-TR" b="1" dirty="0">
                <a:solidFill>
                  <a:srgbClr val="FF0000"/>
                </a:solidFill>
              </a:rPr>
              <a:t>TEKERLEKLİ SANDALYELER</a:t>
            </a:r>
            <a:endParaRPr lang="tr-TR" sz="100" b="1" dirty="0">
              <a:solidFill>
                <a:srgbClr val="FF0000"/>
              </a:solidFill>
            </a:endParaRPr>
          </a:p>
          <a:p>
            <a:pPr marL="633414" lvl="2" indent="-363538" algn="just" hangingPunct="1">
              <a:lnSpc>
                <a:spcPct val="80000"/>
              </a:lnSpc>
              <a:spcBef>
                <a:spcPts val="300"/>
              </a:spcBef>
              <a:buNone/>
            </a:pPr>
            <a:endParaRPr lang="tr-TR" sz="100" b="1" dirty="0">
              <a:solidFill>
                <a:srgbClr val="FF0000"/>
              </a:solidFill>
            </a:endParaRPr>
          </a:p>
          <a:p>
            <a:pPr marL="633414" lvl="2" indent="-363538" algn="just" hangingPunct="1">
              <a:lnSpc>
                <a:spcPct val="80000"/>
              </a:lnSpc>
              <a:spcBef>
                <a:spcPts val="300"/>
              </a:spcBef>
              <a:buNone/>
            </a:pPr>
            <a:endParaRPr lang="tr-TR" sz="100" b="1" dirty="0">
              <a:solidFill>
                <a:srgbClr val="FF0000"/>
              </a:solidFill>
            </a:endParaRPr>
          </a:p>
          <a:p>
            <a:pPr marL="630241" lvl="2" indent="-360365" algn="just" defTabSz="630241" hangingPunct="1">
              <a:lnSpc>
                <a:spcPct val="80000"/>
              </a:lnSpc>
              <a:spcBef>
                <a:spcPts val="300"/>
              </a:spcBef>
              <a:buAutoNum type="arabicPeriod"/>
            </a:pPr>
            <a:r>
              <a:rPr lang="tr-TR" sz="2200" dirty="0"/>
              <a:t>Tekerlekli sandalyeler, en az 2 büyük ve 1 küçük tekerleğe sahip olmalıdır.</a:t>
            </a:r>
          </a:p>
          <a:p>
            <a:pPr marL="630241" lvl="2" indent="-360365" algn="just" defTabSz="630241" hangingPunct="1">
              <a:lnSpc>
                <a:spcPct val="80000"/>
              </a:lnSpc>
              <a:spcBef>
                <a:spcPts val="300"/>
              </a:spcBef>
              <a:buAutoNum type="arabicPeriod"/>
            </a:pPr>
            <a:r>
              <a:rPr lang="tr-TR" sz="2200" dirty="0"/>
              <a:t>İstenirse tekerlekli sandalyeye ayaklıklar takılabilir. Ancak, ayaklık veya ayak oyun sırasında zemine değerse, oyuncunun rakibi bir sayı kazanacaktır.</a:t>
            </a:r>
          </a:p>
          <a:p>
            <a:pPr marL="630241" lvl="2" indent="-360365" algn="just" defTabSz="630241" hangingPunct="1">
              <a:lnSpc>
                <a:spcPct val="80000"/>
              </a:lnSpc>
              <a:spcBef>
                <a:spcPts val="300"/>
              </a:spcBef>
              <a:buAutoNum type="arabicPeriod"/>
            </a:pPr>
            <a:r>
              <a:rPr lang="tr-TR" sz="2200" dirty="0" smtClean="0"/>
              <a:t>Tüm yarışmalarda, </a:t>
            </a:r>
            <a:r>
              <a:rPr lang="tr-TR" sz="2200" dirty="0"/>
              <a:t>dizin üstünde herhangi bir vücut kısmı  sandalyeye bağlanmayacaktır. Ancak, bir oyuncu sağlık nedenleri ile bazı bağlar ve kemerler kullanmak isteyebilir. Bu durum sınıflandırma kartına işlenmeli ve oyuncunun sınıflandırılmasında dikkate alınmalıdır. Açık turnuvalarda kemer kullanılmasına ve diğer araçlara izin verilecektir.</a:t>
            </a:r>
          </a:p>
          <a:p>
            <a:pPr marL="630241" lvl="2" indent="-360365" algn="just" defTabSz="630241" hangingPunct="1">
              <a:lnSpc>
                <a:spcPct val="80000"/>
              </a:lnSpc>
              <a:spcBef>
                <a:spcPts val="300"/>
              </a:spcBef>
              <a:buAutoNum type="arabicPeriod"/>
            </a:pPr>
            <a:r>
              <a:rPr lang="tr-TR" sz="2200" dirty="0"/>
              <a:t>Tekerlekli sandalyeye başka ilavenin olmadığı oyun koşullarında, bir ya da iki minderin  yüksekliği </a:t>
            </a:r>
            <a:r>
              <a:rPr lang="tr-TR" sz="2200" b="1" u="sng" dirty="0"/>
              <a:t>15 cm</a:t>
            </a:r>
            <a:r>
              <a:rPr lang="tr-TR" sz="2200" dirty="0"/>
              <a:t>. ile sınırlıdır.</a:t>
            </a: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D2C626-2115-41B0-A8F3-786BD21EF28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26</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sz="1800" b="1" smtClean="0"/>
              <a:t>ULUSLARARASI  MASA TENİSİ FEDERASYONU </a:t>
            </a:r>
            <a:r>
              <a:rPr lang="tr-TR" sz="1800" b="1" dirty="0"/>
              <a:t/>
            </a:r>
            <a:br>
              <a:rPr lang="tr-TR" sz="1800" b="1" dirty="0"/>
            </a:br>
            <a:r>
              <a:rPr lang="tr-TR" sz="1800" b="1" dirty="0"/>
              <a:t>MASA TENİSİ KURAL VE YÖNETMELİKLERİ</a:t>
            </a:r>
            <a:endParaRPr lang="tr-TR" sz="1800" dirty="0"/>
          </a:p>
        </p:txBody>
      </p:sp>
      <p:sp>
        <p:nvSpPr>
          <p:cNvPr id="3" name="2 İçerik Yer Tutucusu"/>
          <p:cNvSpPr txBox="1">
            <a:spLocks noGrp="1"/>
          </p:cNvSpPr>
          <p:nvPr>
            <p:ph idx="1"/>
          </p:nvPr>
        </p:nvSpPr>
        <p:spPr>
          <a:xfrm>
            <a:off x="457200" y="1600200"/>
            <a:ext cx="8229600" cy="4876796"/>
          </a:xfrm>
        </p:spPr>
        <p:txBody>
          <a:bodyPr/>
          <a:lstStyle/>
          <a:p>
            <a:pPr marL="539752" lvl="2" indent="-449263" algn="just" hangingPunct="1">
              <a:lnSpc>
                <a:spcPct val="80000"/>
              </a:lnSpc>
              <a:spcBef>
                <a:spcPts val="300"/>
              </a:spcBef>
              <a:buNone/>
            </a:pPr>
            <a:r>
              <a:rPr lang="tr-TR" sz="1800" dirty="0"/>
              <a:t>5.</a:t>
            </a:r>
            <a:r>
              <a:rPr lang="tr-TR" sz="1900" dirty="0"/>
              <a:t>	Bir oyuncu, engelinden dolayı bir kemer  ( bel civarında ) ve/veya bir korse kullanmak zorunda ise, bunun gerekli olduğunu Sınıflandırma Jürisi’nin ikna olması için kanıtlamak zorundadır.</a:t>
            </a:r>
          </a:p>
          <a:p>
            <a:pPr marL="539752" lvl="2" indent="-449263" algn="just" hangingPunct="1">
              <a:lnSpc>
                <a:spcPct val="80000"/>
              </a:lnSpc>
              <a:spcBef>
                <a:spcPts val="300"/>
              </a:spcBef>
              <a:buNone/>
            </a:pPr>
            <a:r>
              <a:rPr lang="tr-TR" sz="1900" dirty="0"/>
              <a:t>6.	İlkinde veya sınıflandırmanın yeniden değerlendirilmesinde, bu tür malzemenin kullanımı konusunda Resmi Sınıflandırıcının dikkatini çekme görevi oyuncunundur. Kemer ve/veya korse kullanım izni aşağıdaki koşullarda verilecektir:</a:t>
            </a:r>
          </a:p>
          <a:p>
            <a:pPr marL="539752" lvl="1" indent="-449263" algn="just" hangingPunct="1">
              <a:lnSpc>
                <a:spcPct val="80000"/>
              </a:lnSpc>
              <a:spcBef>
                <a:spcPts val="300"/>
              </a:spcBef>
              <a:buNone/>
            </a:pPr>
            <a:r>
              <a:rPr lang="tr-TR" sz="1900" dirty="0"/>
              <a:t>	Sürekli – bu, ilgili turnuvada Resmi Sınıflandırıcı tarafından oyuncunun Uluslararası Sınıflandırma Kartı ’( ICC ) </a:t>
            </a:r>
            <a:r>
              <a:rPr lang="tr-TR" sz="1900" dirty="0" err="1"/>
              <a:t>na</a:t>
            </a:r>
            <a:r>
              <a:rPr lang="tr-TR" sz="1900" dirty="0"/>
              <a:t>  yazılmak zorundadır.</a:t>
            </a:r>
          </a:p>
          <a:p>
            <a:pPr marL="539752" lvl="1" indent="-449263" algn="just" hangingPunct="1">
              <a:lnSpc>
                <a:spcPct val="80000"/>
              </a:lnSpc>
              <a:spcBef>
                <a:spcPts val="300"/>
              </a:spcBef>
              <a:buNone/>
            </a:pPr>
            <a:r>
              <a:rPr lang="tr-TR" sz="1900" dirty="0"/>
              <a:t>	Geçici – oyuncunun kendi doktoru oyuncunun ihtiyaç duyduğu kemer ve/veya korse süresini  onaylayacak ve oyuncu, doktorundan ayrıntılı bir açıklama edinecektir.</a:t>
            </a:r>
          </a:p>
          <a:p>
            <a:pPr marL="539752" lvl="1" indent="-449263" algn="just" hangingPunct="1">
              <a:lnSpc>
                <a:spcPct val="80000"/>
              </a:lnSpc>
              <a:spcBef>
                <a:spcPts val="300"/>
              </a:spcBef>
              <a:buNone/>
            </a:pPr>
            <a:r>
              <a:rPr lang="tr-TR" sz="1900" dirty="0"/>
              <a:t>7.	Tekerlekli sandalyeye fazladan yapısal destekler eklenirse, sandalyeye tutturulmuş olsun veya olmasın ( minderler hariç ) oyuncular, değiştirilmiş olan bu sandalyeler için bir değerlendirme veya yeniden değerlendirme istemek zorundadır. Yeniden değerlendirme olmadan ve </a:t>
            </a:r>
            <a:r>
              <a:rPr lang="tr-TR" sz="1900" dirty="0" err="1"/>
              <a:t>ICC’ye</a:t>
            </a:r>
            <a:r>
              <a:rPr lang="tr-TR" sz="1900" dirty="0"/>
              <a:t> yazılmadan sandalyeye yapılan tüm ilaveler kural dışı olarak değerlendirilecek ve oyuncu diskalifiye edilecektir</a:t>
            </a:r>
            <a:r>
              <a:rPr lang="tr-TR" sz="1800" dirty="0"/>
              <a:t>.</a:t>
            </a:r>
          </a:p>
          <a:p>
            <a:pPr lvl="0"/>
            <a:endParaRPr lang="tr-TR"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F878630-810A-4E60-AA6D-D24EE756B91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27</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17515"/>
            <a:ext cx="8229600" cy="942975"/>
          </a:xfrm>
        </p:spPr>
        <p:txBody>
          <a:bodyPr/>
          <a:lstStyle/>
          <a:p>
            <a:pPr lvl="0" hangingPunct="1"/>
            <a:r>
              <a:rPr lang="tr-TR" sz="4000"/>
              <a:t>TEKERLEKLİ SANDALYE </a:t>
            </a:r>
            <a:br>
              <a:rPr lang="tr-TR" sz="4000"/>
            </a:br>
            <a:r>
              <a:rPr lang="tr-TR" sz="4000"/>
              <a:t>MASA TENİSİ</a:t>
            </a:r>
          </a:p>
        </p:txBody>
      </p:sp>
      <p:sp>
        <p:nvSpPr>
          <p:cNvPr id="3" name="Rectangle 3"/>
          <p:cNvSpPr txBox="1">
            <a:spLocks noGrp="1"/>
          </p:cNvSpPr>
          <p:nvPr>
            <p:ph idx="1"/>
          </p:nvPr>
        </p:nvSpPr>
        <p:spPr>
          <a:xfrm>
            <a:off x="468309" y="1844673"/>
            <a:ext cx="4546597" cy="4525959"/>
          </a:xfrm>
        </p:spPr>
        <p:txBody>
          <a:bodyPr/>
          <a:lstStyle/>
          <a:p>
            <a:pPr lvl="0" hangingPunct="1">
              <a:lnSpc>
                <a:spcPct val="90000"/>
              </a:lnSpc>
              <a:spcBef>
                <a:spcPts val="700"/>
              </a:spcBef>
              <a:buClr>
                <a:srgbClr val="FF0000"/>
              </a:buClr>
            </a:pPr>
            <a:r>
              <a:rPr lang="tr-TR" sz="2800"/>
              <a:t>Engelli Masa Tenisi Yarışmaları,         </a:t>
            </a:r>
            <a:r>
              <a:rPr lang="tr-TR" sz="2800" u="sng">
                <a:solidFill>
                  <a:srgbClr val="FF0000"/>
                </a:solidFill>
              </a:rPr>
              <a:t>TEKLER</a:t>
            </a:r>
            <a:r>
              <a:rPr lang="tr-TR" sz="2800">
                <a:solidFill>
                  <a:srgbClr val="FF0000"/>
                </a:solidFill>
              </a:rPr>
              <a:t>,</a:t>
            </a:r>
            <a:r>
              <a:rPr lang="tr-TR" sz="2800"/>
              <a:t> </a:t>
            </a:r>
            <a:r>
              <a:rPr lang="tr-TR" sz="2800" u="sng">
                <a:solidFill>
                  <a:srgbClr val="FF0000"/>
                </a:solidFill>
              </a:rPr>
              <a:t>ÇİFTLER</a:t>
            </a:r>
            <a:r>
              <a:rPr lang="tr-TR" sz="2800"/>
              <a:t> ve </a:t>
            </a:r>
            <a:r>
              <a:rPr lang="tr-TR" sz="2800" u="sng">
                <a:solidFill>
                  <a:srgbClr val="FF0000"/>
                </a:solidFill>
              </a:rPr>
              <a:t>TAKIM</a:t>
            </a:r>
          </a:p>
          <a:p>
            <a:pPr lvl="0" hangingPunct="1">
              <a:lnSpc>
                <a:spcPct val="90000"/>
              </a:lnSpc>
              <a:spcBef>
                <a:spcPts val="700"/>
              </a:spcBef>
              <a:buNone/>
            </a:pPr>
            <a:r>
              <a:rPr lang="tr-TR" sz="2800"/>
              <a:t>	maçları şeklindedir.</a:t>
            </a:r>
          </a:p>
          <a:p>
            <a:pPr lvl="0" hangingPunct="1">
              <a:lnSpc>
                <a:spcPct val="90000"/>
              </a:lnSpc>
              <a:spcBef>
                <a:spcPts val="700"/>
              </a:spcBef>
              <a:buClr>
                <a:srgbClr val="FF0000"/>
              </a:buClr>
            </a:pPr>
            <a:r>
              <a:rPr lang="tr-TR" sz="2800"/>
              <a:t>Sandalyenin tekerlekleri ile ilgili kurallar nelerdir?</a:t>
            </a:r>
          </a:p>
          <a:p>
            <a:pPr lvl="0" hangingPunct="1">
              <a:lnSpc>
                <a:spcPct val="90000"/>
              </a:lnSpc>
              <a:spcBef>
                <a:spcPts val="700"/>
              </a:spcBef>
              <a:buClr>
                <a:srgbClr val="FF0000"/>
              </a:buClr>
            </a:pPr>
            <a:r>
              <a:rPr lang="tr-TR" sz="2800"/>
              <a:t>Yastıklar (minderler) hakkında ne düşünüyorsunuz?</a:t>
            </a:r>
          </a:p>
        </p:txBody>
      </p:sp>
      <p:sp>
        <p:nvSpPr>
          <p:cNvPr id="4"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5AAA7F9-2C0B-46AF-9149-D4A2FECBE23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28</a:t>
            </a:fld>
            <a:endParaRPr lang="tr-TR" sz="1400" b="0" i="0" u="none" strike="noStrike" kern="1200" cap="none" spc="0" baseline="0">
              <a:solidFill>
                <a:srgbClr val="000000"/>
              </a:solidFill>
              <a:uFillTx/>
              <a:latin typeface="Arial"/>
            </a:endParaRPr>
          </a:p>
        </p:txBody>
      </p:sp>
      <p:pic>
        <p:nvPicPr>
          <p:cNvPr id="5" name="Picture 1" descr="D:\DaTa\Belgelerim 4\Resimlerim\genova sporcu.jpg"/>
          <p:cNvPicPr>
            <a:picLocks noChangeAspect="1"/>
          </p:cNvPicPr>
          <p:nvPr/>
        </p:nvPicPr>
        <p:blipFill>
          <a:blip r:embed="rId2" cstate="print"/>
          <a:srcRect/>
          <a:stretch>
            <a:fillRect/>
          </a:stretch>
        </p:blipFill>
        <p:spPr>
          <a:xfrm>
            <a:off x="5000625" y="1571615"/>
            <a:ext cx="3571902" cy="2212573"/>
          </a:xfrm>
          <a:prstGeom prst="rect">
            <a:avLst/>
          </a:prstGeom>
          <a:noFill/>
          <a:ln>
            <a:noFill/>
          </a:ln>
        </p:spPr>
      </p:pic>
      <p:pic>
        <p:nvPicPr>
          <p:cNvPr id="6" name="Picture 2" descr="D:\DaTa\Belgelerim 4\Resimlerim\KEZBAN-2.jpg"/>
          <p:cNvPicPr>
            <a:picLocks noChangeAspect="1"/>
          </p:cNvPicPr>
          <p:nvPr/>
        </p:nvPicPr>
        <p:blipFill>
          <a:blip r:embed="rId3" cstate="print"/>
          <a:srcRect/>
          <a:stretch>
            <a:fillRect/>
          </a:stretch>
        </p:blipFill>
        <p:spPr>
          <a:xfrm>
            <a:off x="5000625" y="3886200"/>
            <a:ext cx="3571902" cy="2307451"/>
          </a:xfrm>
          <a:prstGeom prst="rect">
            <a:avLst/>
          </a:prstGeom>
          <a:noFill/>
          <a:ln>
            <a:no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TEKERLEKLİ SANDALYE </a:t>
            </a:r>
            <a:br>
              <a:rPr lang="tr-TR" sz="4000"/>
            </a:br>
            <a:r>
              <a:rPr lang="tr-TR" sz="4000"/>
              <a:t>MASA TENİSİ</a:t>
            </a:r>
          </a:p>
        </p:txBody>
      </p:sp>
      <p:sp>
        <p:nvSpPr>
          <p:cNvPr id="3" name="Rectangle 3"/>
          <p:cNvSpPr txBox="1">
            <a:spLocks noGrp="1"/>
          </p:cNvSpPr>
          <p:nvPr>
            <p:ph idx="1"/>
          </p:nvPr>
        </p:nvSpPr>
        <p:spPr>
          <a:xfrm>
            <a:off x="457200" y="1785942"/>
            <a:ext cx="8229600" cy="4525959"/>
          </a:xfrm>
        </p:spPr>
        <p:txBody>
          <a:bodyPr/>
          <a:lstStyle/>
          <a:p>
            <a:pPr lvl="0" algn="just" hangingPunct="1">
              <a:buClr>
                <a:srgbClr val="FF0000"/>
              </a:buClr>
            </a:pPr>
            <a:r>
              <a:rPr lang="tr-TR" dirty="0"/>
              <a:t>Tekerlekli sandalyelerin en az 2 büyük, 1 küçük tekerleği olmak </a:t>
            </a:r>
            <a:r>
              <a:rPr lang="tr-TR" dirty="0" smtClean="0"/>
              <a:t>zorundadır (Maç Görevlileri Elkitabı-Ek H ).</a:t>
            </a:r>
            <a:endParaRPr lang="tr-TR" dirty="0"/>
          </a:p>
          <a:p>
            <a:pPr lvl="0" hangingPunct="1"/>
            <a:endParaRPr lang="tr-TR" dirty="0"/>
          </a:p>
        </p:txBody>
      </p:sp>
      <p:pic>
        <p:nvPicPr>
          <p:cNvPr id="4" name="Picture 4"/>
          <p:cNvPicPr>
            <a:picLocks noChangeAspect="1"/>
          </p:cNvPicPr>
          <p:nvPr/>
        </p:nvPicPr>
        <p:blipFill>
          <a:blip r:embed="rId3" cstate="print"/>
          <a:srcRect/>
          <a:stretch>
            <a:fillRect/>
          </a:stretch>
        </p:blipFill>
        <p:spPr>
          <a:xfrm>
            <a:off x="3239289" y="3500442"/>
            <a:ext cx="2665411" cy="2598733"/>
          </a:xfrm>
          <a:prstGeom prst="rect">
            <a:avLst/>
          </a:prstGeom>
          <a:noFill/>
          <a:ln>
            <a:noFill/>
          </a:ln>
        </p:spPr>
      </p:pic>
      <p:sp>
        <p:nvSpPr>
          <p:cNvPr id="5"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AB9F49-BA55-41B7-B3C0-678838F1F32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29</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00030" y="205712"/>
            <a:ext cx="8229600" cy="1143000"/>
          </a:xfrm>
        </p:spPr>
        <p:txBody>
          <a:bodyPr/>
          <a:lstStyle/>
          <a:p>
            <a:pPr lvl="0" hangingPunct="1"/>
            <a:r>
              <a:rPr lang="tr-TR" sz="2800" b="1"/>
              <a:t>TÜRKİYE BEDENSEL ENGELLİLER </a:t>
            </a:r>
            <a:br>
              <a:rPr lang="tr-TR" sz="2800" b="1"/>
            </a:br>
            <a:r>
              <a:rPr lang="tr-TR" sz="2800" b="1"/>
              <a:t>SPOR FEDERASYONU</a:t>
            </a:r>
          </a:p>
        </p:txBody>
      </p:sp>
      <p:pic>
        <p:nvPicPr>
          <p:cNvPr id="3" name="Picture 3" descr="besf"/>
          <p:cNvPicPr>
            <a:picLocks noGrp="1" noChangeAspect="1"/>
          </p:cNvPicPr>
          <p:nvPr>
            <p:ph idx="1"/>
          </p:nvPr>
        </p:nvPicPr>
        <p:blipFill>
          <a:blip r:embed="rId3" cstate="print"/>
          <a:srcRect/>
          <a:stretch>
            <a:fillRect/>
          </a:stretch>
        </p:blipFill>
        <p:spPr>
          <a:xfrm>
            <a:off x="4086225" y="3386142"/>
            <a:ext cx="971550" cy="952503"/>
          </a:xfrm>
        </p:spPr>
      </p:pic>
      <p:sp>
        <p:nvSpPr>
          <p:cNvPr id="4" name="Rectangle 4"/>
          <p:cNvSpPr/>
          <p:nvPr/>
        </p:nvSpPr>
        <p:spPr>
          <a:xfrm>
            <a:off x="1714481" y="1301620"/>
            <a:ext cx="5688016" cy="944876"/>
          </a:xfrm>
          <a:prstGeom prst="rect">
            <a:avLst/>
          </a:prstGeom>
          <a:noFill/>
          <a:ln>
            <a:noFill/>
            <a:prstDash val="solid"/>
          </a:ln>
        </p:spPr>
        <p:txBody>
          <a:bodyPr vert="horz" wrap="square" lIns="91440" tIns="45720" rIns="91440" bIns="45720" anchor="ctr" anchorCtr="1" compatLnSpc="1">
            <a:spAutoFit/>
          </a:bodyPr>
          <a:lstStyle/>
          <a:p>
            <a:pPr marL="0" marR="0" lvl="0" indent="0" algn="ctr"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tr-TR" sz="2800" b="1" i="0" u="none" strike="noStrike" kern="1200" cap="none" spc="0" baseline="0">
                <a:solidFill>
                  <a:srgbClr val="FF0000"/>
                </a:solidFill>
                <a:uFillTx/>
                <a:latin typeface="Arial"/>
              </a:rPr>
              <a:t>ENGELLİ MASA TENİSİ</a:t>
            </a:r>
          </a:p>
          <a:p>
            <a:pPr marL="0" marR="0" lvl="0" indent="0" algn="ctr"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tr-TR" sz="2800" b="1" i="0" u="none" strike="noStrike" kern="1200" cap="none" spc="0" baseline="0">
                <a:solidFill>
                  <a:srgbClr val="FF0000"/>
                </a:solidFill>
                <a:uFillTx/>
                <a:latin typeface="Arial"/>
              </a:rPr>
              <a:t>HAKEM SEMİNERİ</a:t>
            </a:r>
          </a:p>
        </p:txBody>
      </p:sp>
      <p:pic>
        <p:nvPicPr>
          <p:cNvPr id="5" name="Picture 5" descr="beijing_high_chair"/>
          <p:cNvPicPr>
            <a:picLocks noChangeAspect="1"/>
          </p:cNvPicPr>
          <p:nvPr/>
        </p:nvPicPr>
        <p:blipFill>
          <a:blip r:embed="rId4" cstate="print"/>
          <a:stretch>
            <a:fillRect/>
          </a:stretch>
        </p:blipFill>
        <p:spPr>
          <a:xfrm>
            <a:off x="3079296" y="2362196"/>
            <a:ext cx="2985406" cy="4155655"/>
          </a:xfrm>
          <a:prstGeom prst="rect">
            <a:avLst/>
          </a:prstGeom>
          <a:noFill/>
          <a:ln>
            <a:noFill/>
          </a:ln>
        </p:spPr>
      </p:pic>
      <p:pic>
        <p:nvPicPr>
          <p:cNvPr id="6" name="Picture 6" descr="besf"/>
          <p:cNvPicPr>
            <a:picLocks noChangeAspect="1"/>
          </p:cNvPicPr>
          <p:nvPr/>
        </p:nvPicPr>
        <p:blipFill>
          <a:blip r:embed="rId3" cstate="print"/>
          <a:srcRect/>
          <a:stretch>
            <a:fillRect/>
          </a:stretch>
        </p:blipFill>
        <p:spPr>
          <a:xfrm>
            <a:off x="7634609" y="245516"/>
            <a:ext cx="971550" cy="952503"/>
          </a:xfrm>
          <a:prstGeom prst="rect">
            <a:avLst/>
          </a:prstGeom>
          <a:noFill/>
          <a:ln>
            <a:noFill/>
          </a:ln>
        </p:spPr>
      </p:pic>
      <p:pic>
        <p:nvPicPr>
          <p:cNvPr id="7" name="Picture 6" descr="besf"/>
          <p:cNvPicPr>
            <a:picLocks noChangeAspect="1"/>
          </p:cNvPicPr>
          <p:nvPr/>
        </p:nvPicPr>
        <p:blipFill>
          <a:blip r:embed="rId3" cstate="print"/>
          <a:srcRect/>
          <a:stretch>
            <a:fillRect/>
          </a:stretch>
        </p:blipFill>
        <p:spPr>
          <a:xfrm>
            <a:off x="602900" y="210376"/>
            <a:ext cx="971550" cy="952503"/>
          </a:xfrm>
          <a:prstGeom prst="rect">
            <a:avLst/>
          </a:prstGeom>
          <a:noFill/>
          <a:ln>
            <a:noFill/>
          </a:ln>
        </p:spPr>
      </p:pic>
      <p:sp>
        <p:nvSpPr>
          <p:cNvPr id="8" name="7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870317-DAE4-4A81-82AF-41F4C669AB1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TEKERLEKLİ SANDALYE </a:t>
            </a:r>
            <a:br>
              <a:rPr lang="tr-TR" sz="4000"/>
            </a:br>
            <a:r>
              <a:rPr lang="tr-TR" sz="4000"/>
              <a:t>MASA TENİSİ</a:t>
            </a:r>
          </a:p>
        </p:txBody>
      </p:sp>
      <p:sp>
        <p:nvSpPr>
          <p:cNvPr id="3" name="Rectangle 3"/>
          <p:cNvSpPr txBox="1">
            <a:spLocks noGrp="1"/>
          </p:cNvSpPr>
          <p:nvPr>
            <p:ph idx="1"/>
          </p:nvPr>
        </p:nvSpPr>
        <p:spPr/>
        <p:txBody>
          <a:bodyPr/>
          <a:lstStyle/>
          <a:p>
            <a:pPr marL="609603" lvl="1" indent="-427033" algn="just" hangingPunct="1">
              <a:spcBef>
                <a:spcPts val="800"/>
              </a:spcBef>
              <a:buClr>
                <a:srgbClr val="FF0000"/>
              </a:buClr>
              <a:buChar char="•"/>
            </a:pPr>
            <a:r>
              <a:rPr lang="tr-TR" sz="3200" dirty="0"/>
              <a:t>Tekerlekli sandalyeye başka ilavenin olmadığı oyun koşullarında, bir ya da iki minderin  yüksekliği </a:t>
            </a:r>
            <a:r>
              <a:rPr lang="tr-TR" sz="3200" u="sng" dirty="0"/>
              <a:t>15 cm.</a:t>
            </a:r>
            <a:r>
              <a:rPr lang="tr-TR" sz="3200" dirty="0"/>
              <a:t> ile </a:t>
            </a:r>
            <a:r>
              <a:rPr sz="3200" smtClean="0"/>
              <a:t>sınırlıdır (Maç Görevlileri Elkitabı-Ek H).</a:t>
            </a:r>
            <a:endParaRPr lang="tr-TR" sz="3200" dirty="0"/>
          </a:p>
          <a:p>
            <a:pPr marL="0" lvl="0" indent="0" hangingPunct="1"/>
            <a:endParaRPr lang="tr-TR" dirty="0"/>
          </a:p>
        </p:txBody>
      </p:sp>
      <p:sp>
        <p:nvSpPr>
          <p:cNvPr id="4" name="Rectangle 5"/>
          <p:cNvSpPr/>
          <p:nvPr/>
        </p:nvSpPr>
        <p:spPr>
          <a:xfrm>
            <a:off x="0" y="2657474"/>
            <a:ext cx="184151" cy="21749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graphicFrame>
        <p:nvGraphicFramePr>
          <p:cNvPr id="5" name="4 Nesne"/>
          <p:cNvGraphicFramePr>
            <a:graphicFrameLocks noChangeAspect="1"/>
          </p:cNvGraphicFramePr>
          <p:nvPr/>
        </p:nvGraphicFramePr>
        <p:xfrm>
          <a:off x="3579813" y="3644900"/>
          <a:ext cx="1984375" cy="2551113"/>
        </p:xfrm>
        <a:graphic>
          <a:graphicData uri="http://schemas.openxmlformats.org/presentationml/2006/ole">
            <p:oleObj spid="_x0000_s1026" r:id="rId3" imgW="1219200" imgH="1530220" progId="">
              <p:embed/>
            </p:oleObj>
          </a:graphicData>
        </a:graphic>
      </p:graphicFrame>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1F024E1-3AFD-4548-ADD3-4EEDBE5757E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30</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23860"/>
            <a:ext cx="8229600" cy="944566"/>
          </a:xfrm>
        </p:spPr>
        <p:txBody>
          <a:bodyPr/>
          <a:lstStyle/>
          <a:p>
            <a:pPr lvl="0" hangingPunct="1"/>
            <a:r>
              <a:rPr lang="tr-TR" sz="4000"/>
              <a:t>TEKERLEKLİ SANDALYE </a:t>
            </a:r>
            <a:br>
              <a:rPr lang="tr-TR" sz="4000"/>
            </a:br>
            <a:r>
              <a:rPr lang="tr-TR" sz="4000"/>
              <a:t>MASA TENİSİ</a:t>
            </a:r>
          </a:p>
        </p:txBody>
      </p:sp>
      <p:sp>
        <p:nvSpPr>
          <p:cNvPr id="3" name="Rectangle 3"/>
          <p:cNvSpPr txBox="1">
            <a:spLocks noGrp="1"/>
          </p:cNvSpPr>
          <p:nvPr>
            <p:ph idx="1"/>
          </p:nvPr>
        </p:nvSpPr>
        <p:spPr>
          <a:xfrm>
            <a:off x="323853" y="2382834"/>
            <a:ext cx="4248146" cy="3278188"/>
          </a:xfrm>
        </p:spPr>
        <p:txBody>
          <a:bodyPr/>
          <a:lstStyle/>
          <a:p>
            <a:pPr lvl="0" algn="just" hangingPunct="1">
              <a:lnSpc>
                <a:spcPct val="90000"/>
              </a:lnSpc>
              <a:spcBef>
                <a:spcPts val="700"/>
              </a:spcBef>
              <a:buClr>
                <a:srgbClr val="FF0000"/>
              </a:buClr>
            </a:pPr>
            <a:r>
              <a:rPr lang="tr-TR" sz="2800" dirty="0"/>
              <a:t>Sporcunun engelinden dolayı kullandığı bir kemer (bel civarında) ve/veya korse ile ilgili kurallar nelerdir</a:t>
            </a:r>
            <a:r>
              <a:rPr lang="tr-TR" sz="2800" dirty="0" smtClean="0"/>
              <a:t>?</a:t>
            </a:r>
          </a:p>
          <a:p>
            <a:pPr lvl="0" hangingPunct="1">
              <a:lnSpc>
                <a:spcPct val="90000"/>
              </a:lnSpc>
              <a:spcBef>
                <a:spcPts val="700"/>
              </a:spcBef>
              <a:buClr>
                <a:srgbClr val="FF0000"/>
              </a:buClr>
              <a:buNone/>
            </a:pPr>
            <a:r>
              <a:rPr sz="2800" smtClean="0"/>
              <a:t>    (Maç Görevlileri Elkitabı-Ek H).</a:t>
            </a:r>
            <a:endParaRPr lang="tr-TR" sz="2800" dirty="0"/>
          </a:p>
          <a:p>
            <a:pPr lvl="0" algn="just" hangingPunct="1">
              <a:lnSpc>
                <a:spcPct val="90000"/>
              </a:lnSpc>
              <a:spcBef>
                <a:spcPts val="0"/>
              </a:spcBef>
            </a:pPr>
            <a:endParaRPr lang="tr-TR" sz="100" dirty="0"/>
          </a:p>
          <a:p>
            <a:pPr lvl="0" algn="just" hangingPunct="1">
              <a:lnSpc>
                <a:spcPct val="90000"/>
              </a:lnSpc>
              <a:spcBef>
                <a:spcPts val="0"/>
              </a:spcBef>
            </a:pPr>
            <a:endParaRPr lang="tr-TR" sz="100" dirty="0"/>
          </a:p>
          <a:p>
            <a:pPr lvl="0" algn="just" hangingPunct="1">
              <a:lnSpc>
                <a:spcPct val="90000"/>
              </a:lnSpc>
              <a:spcBef>
                <a:spcPts val="0"/>
              </a:spcBef>
            </a:pPr>
            <a:endParaRPr lang="tr-TR" sz="100" dirty="0"/>
          </a:p>
          <a:p>
            <a:pPr lvl="0" algn="just" hangingPunct="1">
              <a:lnSpc>
                <a:spcPct val="90000"/>
              </a:lnSpc>
              <a:spcBef>
                <a:spcPts val="0"/>
              </a:spcBef>
            </a:pPr>
            <a:endParaRPr lang="tr-TR" sz="100" dirty="0"/>
          </a:p>
          <a:p>
            <a:pPr lvl="0" algn="just" hangingPunct="1">
              <a:lnSpc>
                <a:spcPct val="90000"/>
              </a:lnSpc>
              <a:spcBef>
                <a:spcPts val="0"/>
              </a:spcBef>
            </a:pPr>
            <a:endParaRPr lang="tr-TR" sz="100" dirty="0"/>
          </a:p>
          <a:p>
            <a:pPr lvl="0" algn="just" hangingPunct="1">
              <a:lnSpc>
                <a:spcPct val="90000"/>
              </a:lnSpc>
              <a:spcBef>
                <a:spcPts val="0"/>
              </a:spcBef>
            </a:pPr>
            <a:endParaRPr lang="tr-TR" sz="100" dirty="0"/>
          </a:p>
          <a:p>
            <a:pPr lvl="0" algn="just" hangingPunct="1">
              <a:lnSpc>
                <a:spcPct val="90000"/>
              </a:lnSpc>
              <a:spcBef>
                <a:spcPts val="0"/>
              </a:spcBef>
            </a:pPr>
            <a:endParaRPr lang="tr-TR" sz="100" dirty="0"/>
          </a:p>
          <a:p>
            <a:pPr lvl="0" algn="just" hangingPunct="1">
              <a:lnSpc>
                <a:spcPct val="90000"/>
              </a:lnSpc>
              <a:spcBef>
                <a:spcPts val="0"/>
              </a:spcBef>
            </a:pPr>
            <a:endParaRPr lang="tr-TR" sz="100" dirty="0"/>
          </a:p>
          <a:p>
            <a:pPr marL="355601" lvl="0" indent="-355601" hangingPunct="1">
              <a:lnSpc>
                <a:spcPct val="90000"/>
              </a:lnSpc>
              <a:spcBef>
                <a:spcPts val="700"/>
              </a:spcBef>
              <a:buNone/>
            </a:pPr>
            <a:r>
              <a:rPr lang="tr-TR" sz="2800" dirty="0"/>
              <a:t>    </a:t>
            </a:r>
          </a:p>
        </p:txBody>
      </p:sp>
      <p:sp>
        <p:nvSpPr>
          <p:cNvPr id="4"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0DD108A-FFDC-4AC3-8ED8-A7913986C77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31</a:t>
            </a:fld>
            <a:endParaRPr lang="tr-TR" sz="1400" b="0" i="0" u="none" strike="noStrike" kern="1200" cap="none" spc="0" baseline="0">
              <a:solidFill>
                <a:srgbClr val="000000"/>
              </a:solidFill>
              <a:uFillTx/>
              <a:latin typeface="Arial"/>
            </a:endParaRPr>
          </a:p>
        </p:txBody>
      </p:sp>
      <p:pic>
        <p:nvPicPr>
          <p:cNvPr id="5" name="Picture 2" descr="D:\DaTa\Belgelerim 4\Resimlerim\nergis.jpg"/>
          <p:cNvPicPr>
            <a:picLocks noChangeAspect="1"/>
          </p:cNvPicPr>
          <p:nvPr/>
        </p:nvPicPr>
        <p:blipFill>
          <a:blip r:embed="rId2" cstate="print"/>
          <a:srcRect/>
          <a:stretch>
            <a:fillRect/>
          </a:stretch>
        </p:blipFill>
        <p:spPr>
          <a:xfrm>
            <a:off x="4643442" y="1714490"/>
            <a:ext cx="3929094" cy="4500594"/>
          </a:xfrm>
          <a:prstGeom prst="rect">
            <a:avLst/>
          </a:prstGeom>
          <a:noFill/>
          <a:ln>
            <a:noFill/>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TEKERLEKLİ SANDALYE </a:t>
            </a:r>
            <a:br>
              <a:rPr lang="tr-TR" sz="4000"/>
            </a:br>
            <a:r>
              <a:rPr lang="tr-TR" sz="4000"/>
              <a:t>MASA TENİSİ</a:t>
            </a:r>
          </a:p>
        </p:txBody>
      </p:sp>
      <p:sp>
        <p:nvSpPr>
          <p:cNvPr id="3" name="Rectangle 3"/>
          <p:cNvSpPr txBox="1">
            <a:spLocks noGrp="1"/>
          </p:cNvSpPr>
          <p:nvPr>
            <p:ph idx="1"/>
          </p:nvPr>
        </p:nvSpPr>
        <p:spPr>
          <a:xfrm>
            <a:off x="457200" y="1524003"/>
            <a:ext cx="8229600" cy="4800600"/>
          </a:xfrm>
        </p:spPr>
        <p:txBody>
          <a:bodyPr/>
          <a:lstStyle/>
          <a:p>
            <a:pPr marL="441326" lvl="1" indent="-258766" algn="just" hangingPunct="1">
              <a:lnSpc>
                <a:spcPct val="80000"/>
              </a:lnSpc>
              <a:spcBef>
                <a:spcPts val="500"/>
              </a:spcBef>
              <a:buClr>
                <a:srgbClr val="FF0000"/>
              </a:buClr>
              <a:buSzPct val="130000"/>
              <a:buChar char="•"/>
            </a:pPr>
            <a:r>
              <a:rPr lang="tr-TR" sz="2200" dirty="0"/>
              <a:t>Bir oyuncu, engelinden dolayı bir kemer  ( bel civarında ) ve/veya bir korse kullanmak zorunda ise, Sınıflandırma Jürisi’nin ikna olması için bunun gerekli olduğunu kanıtlamak zorundadır. İlkinde veya sınıflandırmanın yeniden değerlendirilmesinde, bu tür malzemenin kullanımı konusunda Resmi Sınıflandırıcının dikkatini çekme görevi oyuncunundur. Kemer ve/veya korse kullanım izni aşağıdaki koşullarda verilecektir</a:t>
            </a:r>
            <a:r>
              <a:rPr lang="tr-TR" sz="2200" dirty="0" smtClean="0"/>
              <a:t>:</a:t>
            </a:r>
            <a:endParaRPr lang="tr-TR" sz="2200" dirty="0"/>
          </a:p>
          <a:p>
            <a:pPr marL="441326" lvl="1" indent="-258766" algn="just" hangingPunct="1">
              <a:lnSpc>
                <a:spcPct val="80000"/>
              </a:lnSpc>
              <a:spcBef>
                <a:spcPts val="500"/>
              </a:spcBef>
              <a:buClr>
                <a:srgbClr val="FF0000"/>
              </a:buClr>
              <a:buSzPct val="130000"/>
              <a:buChar char="•"/>
            </a:pPr>
            <a:r>
              <a:rPr lang="tr-TR" sz="2200" b="1" dirty="0">
                <a:solidFill>
                  <a:srgbClr val="FF0000"/>
                </a:solidFill>
              </a:rPr>
              <a:t>Sürekli</a:t>
            </a:r>
            <a:r>
              <a:rPr lang="tr-TR" sz="2200" dirty="0">
                <a:solidFill>
                  <a:srgbClr val="FF0000"/>
                </a:solidFill>
              </a:rPr>
              <a:t> </a:t>
            </a:r>
            <a:r>
              <a:rPr lang="tr-TR" sz="2200" dirty="0"/>
              <a:t>- bu, ilgili turnuvada Resmi Sınıflandırıcı tarafından oyuncunun Uluslararası Sınıflandırma Kartı ( ICC ) üzerine yazılmak </a:t>
            </a:r>
            <a:r>
              <a:rPr lang="tr-TR" sz="2200" dirty="0" smtClean="0"/>
              <a:t>zorundadır).</a:t>
            </a:r>
            <a:endParaRPr lang="tr-TR" sz="2200" dirty="0"/>
          </a:p>
          <a:p>
            <a:pPr marL="441326" lvl="1" indent="-258766" algn="just" hangingPunct="1">
              <a:lnSpc>
                <a:spcPct val="80000"/>
              </a:lnSpc>
              <a:spcBef>
                <a:spcPts val="500"/>
              </a:spcBef>
              <a:buClr>
                <a:srgbClr val="FF0000"/>
              </a:buClr>
              <a:buSzPct val="130000"/>
              <a:buChar char="•"/>
            </a:pPr>
            <a:r>
              <a:rPr lang="tr-TR" sz="2200" b="1" dirty="0">
                <a:solidFill>
                  <a:srgbClr val="FF0000"/>
                </a:solidFill>
              </a:rPr>
              <a:t>Geçici</a:t>
            </a:r>
            <a:r>
              <a:rPr lang="tr-TR" sz="2200" dirty="0"/>
              <a:t> - oyuncunun kendi doktoru, oyuncunun ihtiyaç duyduğu kemer ve/veya korse süresini onaylayacak ve oyuncu doktorundan ayrıntılı bir açıklama </a:t>
            </a:r>
            <a:r>
              <a:rPr lang="tr-TR" sz="2200" dirty="0" smtClean="0"/>
              <a:t>edinecektir.</a:t>
            </a:r>
            <a:endParaRPr lang="tr-TR" sz="2200" dirty="0"/>
          </a:p>
          <a:p>
            <a:pPr marL="441326" lvl="1" indent="-258766" hangingPunct="1">
              <a:lnSpc>
                <a:spcPct val="80000"/>
              </a:lnSpc>
              <a:spcBef>
                <a:spcPts val="500"/>
              </a:spcBef>
              <a:buNone/>
            </a:pPr>
            <a:endParaRPr lang="tr-TR" sz="2000" dirty="0"/>
          </a:p>
          <a:p>
            <a:pPr marL="0" lvl="0" indent="0" hangingPunct="1">
              <a:lnSpc>
                <a:spcPct val="80000"/>
              </a:lnSpc>
              <a:spcBef>
                <a:spcPts val="600"/>
              </a:spcBef>
              <a:buNone/>
            </a:pPr>
            <a:endParaRPr lang="tr-TR" sz="2400"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948F9C-EA6D-4D1A-915E-ABF29902F73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32</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sz="1800" b="1" smtClean="0"/>
              <a:t>ULUSLARARASI  MASA TENİSİ FEDERASYONU </a:t>
            </a:r>
            <a:r>
              <a:rPr lang="tr-TR" sz="1800" b="1" dirty="0"/>
              <a:t/>
            </a:r>
            <a:br>
              <a:rPr lang="tr-TR" sz="1800" b="1" dirty="0"/>
            </a:br>
            <a:r>
              <a:rPr lang="tr-TR" sz="1800" b="1" dirty="0"/>
              <a:t>MASA TENİSİ KURAL VE YÖNETMELİKLERİ</a:t>
            </a:r>
          </a:p>
        </p:txBody>
      </p:sp>
      <p:sp>
        <p:nvSpPr>
          <p:cNvPr id="3" name="Rectangle 3"/>
          <p:cNvSpPr txBox="1">
            <a:spLocks noGrp="1"/>
          </p:cNvSpPr>
          <p:nvPr>
            <p:ph idx="1"/>
          </p:nvPr>
        </p:nvSpPr>
        <p:spPr>
          <a:xfrm>
            <a:off x="228600" y="1312886"/>
            <a:ext cx="8686800" cy="5181603"/>
          </a:xfrm>
        </p:spPr>
        <p:txBody>
          <a:bodyPr/>
          <a:lstStyle/>
          <a:p>
            <a:pPr marL="266703" lvl="0" indent="-266703" defTabSz="269876" hangingPunct="1">
              <a:lnSpc>
                <a:spcPct val="80000"/>
              </a:lnSpc>
              <a:spcBef>
                <a:spcPts val="400"/>
              </a:spcBef>
              <a:buNone/>
            </a:pPr>
            <a:r>
              <a:rPr lang="tr-TR" sz="1900" b="1" dirty="0">
                <a:solidFill>
                  <a:srgbClr val="FF0000"/>
                </a:solidFill>
              </a:rPr>
              <a:t>		</a:t>
            </a:r>
            <a:r>
              <a:rPr lang="tr-TR" sz="1900" b="1" dirty="0" smtClean="0">
                <a:solidFill>
                  <a:srgbClr val="FF0000"/>
                </a:solidFill>
              </a:rPr>
              <a:t> </a:t>
            </a:r>
            <a:r>
              <a:rPr lang="tr-TR" sz="2400" b="1" dirty="0" smtClean="0">
                <a:solidFill>
                  <a:srgbClr val="FF0000"/>
                </a:solidFill>
              </a:rPr>
              <a:t>BÖLÜM </a:t>
            </a:r>
            <a:r>
              <a:rPr lang="tr-TR" sz="2400" b="1" dirty="0">
                <a:solidFill>
                  <a:srgbClr val="FF0000"/>
                </a:solidFill>
              </a:rPr>
              <a:t>2</a:t>
            </a:r>
            <a:r>
              <a:rPr lang="tr-TR" sz="2400" b="1" dirty="0"/>
              <a:t>     </a:t>
            </a:r>
          </a:p>
          <a:p>
            <a:pPr marL="266703" lvl="0" indent="-266703" defTabSz="269876" hangingPunct="1">
              <a:lnSpc>
                <a:spcPct val="80000"/>
              </a:lnSpc>
              <a:spcBef>
                <a:spcPts val="400"/>
              </a:spcBef>
              <a:buNone/>
            </a:pPr>
            <a:r>
              <a:rPr lang="tr-TR" sz="2400" b="1" dirty="0">
                <a:solidFill>
                  <a:srgbClr val="333399"/>
                </a:solidFill>
              </a:rPr>
              <a:t>	</a:t>
            </a:r>
            <a:r>
              <a:rPr lang="tr-TR" sz="2400" b="1" dirty="0" smtClean="0">
                <a:solidFill>
                  <a:srgbClr val="333399"/>
                </a:solidFill>
              </a:rPr>
              <a:t> AYAKTA </a:t>
            </a:r>
            <a:r>
              <a:rPr lang="tr-TR" sz="2400" b="1" dirty="0">
                <a:solidFill>
                  <a:srgbClr val="333399"/>
                </a:solidFill>
              </a:rPr>
              <a:t>OYNAYAN OYUNCULAR İÇİN KURALLAR</a:t>
            </a:r>
          </a:p>
          <a:p>
            <a:pPr marL="360365" lvl="1" indent="-269876" algn="just" defTabSz="269876" hangingPunct="1">
              <a:lnSpc>
                <a:spcPct val="80000"/>
              </a:lnSpc>
              <a:spcBef>
                <a:spcPts val="400"/>
              </a:spcBef>
              <a:buAutoNum type="arabicPeriod"/>
            </a:pPr>
            <a:r>
              <a:rPr lang="tr-TR" sz="1800" dirty="0"/>
              <a:t>Ayakta oynayan</a:t>
            </a:r>
            <a:r>
              <a:rPr lang="tr-TR" sz="1800" b="1" dirty="0"/>
              <a:t> </a:t>
            </a:r>
            <a:r>
              <a:rPr lang="tr-TR" sz="1800" dirty="0"/>
              <a:t>engelli sporcular için ITTF kurallarında herhangi bir istisna yoktur.</a:t>
            </a:r>
          </a:p>
          <a:p>
            <a:pPr marL="360365" lvl="1" indent="-269876" algn="just" defTabSz="269876" hangingPunct="1">
              <a:lnSpc>
                <a:spcPct val="80000"/>
              </a:lnSpc>
              <a:spcBef>
                <a:spcPts val="400"/>
              </a:spcBef>
              <a:buAutoNum type="arabicPeriod"/>
            </a:pPr>
            <a:r>
              <a:rPr lang="tr-TR" sz="1800" dirty="0"/>
              <a:t>Bütün oyuncular ilgili el kitabın 2.bölümünde tanımlanan ITTF oyun kurallarına uygun olarak oynayacaklardır.</a:t>
            </a:r>
          </a:p>
          <a:p>
            <a:pPr marL="360365" lvl="1" indent="-269876" algn="just" defTabSz="269876" hangingPunct="1">
              <a:lnSpc>
                <a:spcPct val="80000"/>
              </a:lnSpc>
              <a:spcBef>
                <a:spcPts val="400"/>
              </a:spcBef>
              <a:buAutoNum type="arabicPeriod"/>
            </a:pPr>
            <a:r>
              <a:rPr lang="tr-TR" sz="1800" dirty="0"/>
              <a:t>Sınıflandırma kartı üzerinde, oyuncunun kurallara uygun servis atarken, varsa  hangi kısıtlamaların olduğunu gösteren bir bölüm vardır.</a:t>
            </a:r>
          </a:p>
          <a:p>
            <a:pPr marL="360365" lvl="1" indent="-269876" algn="just" defTabSz="269876" hangingPunct="1">
              <a:lnSpc>
                <a:spcPct val="80000"/>
              </a:lnSpc>
              <a:spcBef>
                <a:spcPts val="400"/>
              </a:spcBef>
              <a:buAutoNum type="arabicPeriod"/>
            </a:pPr>
            <a:r>
              <a:rPr lang="tr-TR" sz="1800" dirty="0"/>
              <a:t>Bir oyuncu, engelinden dolayı bir kemer  ( bel civarında ) ve/veya bir korse kullanmak zorunda ise, bunun gerekli olduğunu Sınıflandırma Jürisi’nin ikna olması için kanıtlamak zorundadır.İlkinde veya sınıflandırmanın yeniden değerlendirilmesinde bu tür malzemenin kullanımı konusunda Resmi Sınıflandırıcının dikkatini çekme görevi oyuncunundur. Kemer ve/veya korse kullanım izni aşağıdaki koşullarda verilecektir:</a:t>
            </a:r>
          </a:p>
          <a:p>
            <a:pPr marL="360365" lvl="0" indent="-269876" algn="just" defTabSz="269876" hangingPunct="1">
              <a:lnSpc>
                <a:spcPct val="80000"/>
              </a:lnSpc>
              <a:spcBef>
                <a:spcPts val="400"/>
              </a:spcBef>
              <a:buNone/>
            </a:pPr>
            <a:r>
              <a:rPr lang="tr-TR" sz="1800" dirty="0"/>
              <a:t>	</a:t>
            </a:r>
            <a:r>
              <a:rPr lang="tr-TR" sz="1800" b="1" dirty="0">
                <a:solidFill>
                  <a:srgbClr val="FF0000"/>
                </a:solidFill>
              </a:rPr>
              <a:t>Sürekli</a:t>
            </a:r>
            <a:r>
              <a:rPr lang="tr-TR" sz="1800" dirty="0">
                <a:solidFill>
                  <a:srgbClr val="FF0000"/>
                </a:solidFill>
              </a:rPr>
              <a:t> </a:t>
            </a:r>
            <a:r>
              <a:rPr lang="tr-TR" sz="1800" dirty="0"/>
              <a:t>– bu, ilgili turnuvada Resmi Sınıflandırıcı tarafından oyuncunun Uluslararası Sınıflandırma Kartı’ ( ICC ) </a:t>
            </a:r>
            <a:r>
              <a:rPr lang="tr-TR" sz="1800" dirty="0" err="1"/>
              <a:t>na</a:t>
            </a:r>
            <a:r>
              <a:rPr lang="tr-TR" sz="1800" dirty="0"/>
              <a:t> yazılmak zorundadır.</a:t>
            </a:r>
          </a:p>
          <a:p>
            <a:pPr marL="360365" lvl="0" indent="-269876" algn="just" defTabSz="269876" hangingPunct="1">
              <a:lnSpc>
                <a:spcPct val="80000"/>
              </a:lnSpc>
              <a:spcBef>
                <a:spcPts val="400"/>
              </a:spcBef>
              <a:buNone/>
            </a:pPr>
            <a:r>
              <a:rPr lang="tr-TR" sz="1800" dirty="0"/>
              <a:t>	</a:t>
            </a:r>
            <a:r>
              <a:rPr lang="tr-TR" sz="1800" b="1" dirty="0">
                <a:solidFill>
                  <a:srgbClr val="FF0000"/>
                </a:solidFill>
              </a:rPr>
              <a:t>Geçici </a:t>
            </a:r>
            <a:r>
              <a:rPr lang="tr-TR" sz="1800" dirty="0"/>
              <a:t>– oyuncunun kendi doktoru, oyuncunun ihtiyaç duyduğu kemer ve/veya korse 	süresini onaylayacak ve oyuncu doktorundan ayrıntılı bir açıklama edinecektir.  Bu 	belgeye tıp doktoru tarafından tarih yazılmalı, imzalanmalı ve ilgili turnuvadaki Resmi 	Sınıflandırıcıya  teslim edilmelidir. Oyuncu, katılacağı yarışma başlamadan önce, bunu 	Başhakeme bildirmelidir.</a:t>
            </a: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CE2137C-E10A-4DE1-9F0A-0AF7C6A22F2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33</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3200" b="1">
                <a:solidFill>
                  <a:srgbClr val="333399"/>
                </a:solidFill>
              </a:rPr>
              <a:t/>
            </a:r>
            <a:br>
              <a:rPr lang="tr-TR" sz="3200" b="1">
                <a:solidFill>
                  <a:srgbClr val="333399"/>
                </a:solidFill>
              </a:rPr>
            </a:br>
            <a:r>
              <a:rPr lang="tr-TR" sz="4000"/>
              <a:t>AYAKTA OYNAYAN </a:t>
            </a:r>
            <a:br>
              <a:rPr lang="tr-TR" sz="4000"/>
            </a:br>
            <a:r>
              <a:rPr lang="tr-TR" sz="4000"/>
              <a:t>OYUNCULAR</a:t>
            </a:r>
            <a:br>
              <a:rPr lang="tr-TR" sz="4000"/>
            </a:br>
            <a:endParaRPr lang="tr-TR" sz="4000"/>
          </a:p>
        </p:txBody>
      </p:sp>
      <p:sp>
        <p:nvSpPr>
          <p:cNvPr id="3" name="2 İçerik Yer Tutucusu"/>
          <p:cNvSpPr txBox="1">
            <a:spLocks noGrp="1"/>
          </p:cNvSpPr>
          <p:nvPr>
            <p:ph idx="1"/>
          </p:nvPr>
        </p:nvSpPr>
        <p:spPr>
          <a:xfrm>
            <a:off x="500030" y="1451692"/>
            <a:ext cx="8229600" cy="1367704"/>
          </a:xfrm>
        </p:spPr>
        <p:txBody>
          <a:bodyPr/>
          <a:lstStyle/>
          <a:p>
            <a:pPr marL="269876" lvl="1" indent="-269876" algn="just" defTabSz="269876" hangingPunct="1">
              <a:lnSpc>
                <a:spcPct val="80000"/>
              </a:lnSpc>
              <a:spcBef>
                <a:spcPts val="400"/>
              </a:spcBef>
              <a:buClr>
                <a:srgbClr val="FF0000"/>
              </a:buClr>
              <a:buFont typeface="Wingdings" pitchFamily="2"/>
              <a:buChar char="Ø"/>
            </a:pPr>
            <a:r>
              <a:rPr lang="tr-TR" sz="2200">
                <a:solidFill>
                  <a:srgbClr val="002060"/>
                </a:solidFill>
              </a:rPr>
              <a:t>Ayakta oynayan engelli sporcular için ITTF kurallarında herhangi bir istisna yoktur.</a:t>
            </a:r>
          </a:p>
          <a:p>
            <a:pPr marL="269876" lvl="1" indent="-269876" algn="just" defTabSz="269876" hangingPunct="1">
              <a:lnSpc>
                <a:spcPct val="80000"/>
              </a:lnSpc>
              <a:spcBef>
                <a:spcPts val="400"/>
              </a:spcBef>
              <a:buClr>
                <a:srgbClr val="FF0000"/>
              </a:buClr>
              <a:buFont typeface="Wingdings" pitchFamily="2"/>
              <a:buChar char="Ø"/>
            </a:pPr>
            <a:r>
              <a:rPr lang="tr-TR" sz="2200">
                <a:solidFill>
                  <a:srgbClr val="002060"/>
                </a:solidFill>
              </a:rPr>
              <a:t>Bütün oyuncular ilgili el kitabın 2.bölümünde tanımlanan ITTF oyun kurallarına uygun olarak oynayacaklardır.</a:t>
            </a:r>
          </a:p>
          <a:p>
            <a:pPr lvl="0" algn="ctr"/>
            <a:endParaRPr lang="tr-T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93BB2B-8CB7-4EBB-A91D-191CC36BF2B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34</a:t>
            </a:fld>
            <a:endParaRPr lang="tr-TR" sz="1400" b="0" i="0" u="none" strike="noStrike" kern="1200" cap="none" spc="0" baseline="0">
              <a:solidFill>
                <a:srgbClr val="000000"/>
              </a:solidFill>
              <a:uFillTx/>
              <a:latin typeface="Arial"/>
            </a:endParaRPr>
          </a:p>
        </p:txBody>
      </p:sp>
      <p:pic>
        <p:nvPicPr>
          <p:cNvPr id="5" name="Picture 4" descr="D:\DaTa\Belgelerim 4\Resimlerim\NESLİ-2.jpg"/>
          <p:cNvPicPr>
            <a:picLocks noChangeAspect="1"/>
          </p:cNvPicPr>
          <p:nvPr/>
        </p:nvPicPr>
        <p:blipFill>
          <a:blip r:embed="rId2" cstate="print"/>
          <a:srcRect/>
          <a:stretch>
            <a:fillRect/>
          </a:stretch>
        </p:blipFill>
        <p:spPr>
          <a:xfrm>
            <a:off x="571472" y="2857500"/>
            <a:ext cx="4000527" cy="3357585"/>
          </a:xfrm>
          <a:prstGeom prst="rect">
            <a:avLst/>
          </a:prstGeom>
          <a:noFill/>
          <a:ln>
            <a:noFill/>
          </a:ln>
        </p:spPr>
      </p:pic>
      <p:pic>
        <p:nvPicPr>
          <p:cNvPr id="6" name="Picture 5" descr="D:\DaTa\Belgelerim 4\Resimlerim\ÜMRAN-1.jpg"/>
          <p:cNvPicPr>
            <a:picLocks noChangeAspect="1"/>
          </p:cNvPicPr>
          <p:nvPr/>
        </p:nvPicPr>
        <p:blipFill>
          <a:blip r:embed="rId3" cstate="print"/>
          <a:srcRect/>
          <a:stretch>
            <a:fillRect/>
          </a:stretch>
        </p:blipFill>
        <p:spPr>
          <a:xfrm>
            <a:off x="4786317" y="2857500"/>
            <a:ext cx="3900482" cy="3357585"/>
          </a:xfrm>
          <a:prstGeom prst="rect">
            <a:avLst/>
          </a:prstGeom>
          <a:noFill/>
          <a:ln>
            <a:noFill/>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name="Slide35">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17515"/>
            <a:ext cx="8229600" cy="942975"/>
          </a:xfrm>
        </p:spPr>
        <p:txBody>
          <a:bodyPr/>
          <a:lstStyle/>
          <a:p>
            <a:pPr lvl="0" hangingPunct="1"/>
            <a:r>
              <a:rPr lang="tr-TR" sz="4000"/>
              <a:t>AYAKTA OYNAYAN </a:t>
            </a:r>
            <a:br>
              <a:rPr lang="tr-TR" sz="4000"/>
            </a:br>
            <a:r>
              <a:rPr lang="tr-TR" sz="4000"/>
              <a:t>OYUNCULAR</a:t>
            </a:r>
          </a:p>
        </p:txBody>
      </p:sp>
      <p:sp>
        <p:nvSpPr>
          <p:cNvPr id="3" name="Rectangle 3"/>
          <p:cNvSpPr txBox="1">
            <a:spLocks noGrp="1"/>
          </p:cNvSpPr>
          <p:nvPr>
            <p:ph idx="1"/>
          </p:nvPr>
        </p:nvSpPr>
        <p:spPr>
          <a:xfrm>
            <a:off x="3007388" y="1688018"/>
            <a:ext cx="3071835" cy="4643469"/>
          </a:xfrm>
        </p:spPr>
        <p:txBody>
          <a:bodyPr/>
          <a:lstStyle/>
          <a:p>
            <a:pPr marL="179386" lvl="0" indent="-179386" hangingPunct="1">
              <a:lnSpc>
                <a:spcPct val="90000"/>
              </a:lnSpc>
              <a:spcBef>
                <a:spcPts val="500"/>
              </a:spcBef>
              <a:buClr>
                <a:srgbClr val="FF0000"/>
              </a:buClr>
            </a:pPr>
            <a:r>
              <a:rPr lang="tr-TR" sz="2000"/>
              <a:t>Engeli ne olursa olsun, ayakta oynayan oyuncuların maçları ITTF Kural ve Yönetmeliklerine göre yönetilir</a:t>
            </a:r>
          </a:p>
          <a:p>
            <a:pPr marL="179386" lvl="0" indent="-179386" hangingPunct="1">
              <a:lnSpc>
                <a:spcPct val="90000"/>
              </a:lnSpc>
              <a:spcBef>
                <a:spcPts val="500"/>
              </a:spcBef>
              <a:buClr>
                <a:srgbClr val="FF0000"/>
              </a:buClr>
            </a:pPr>
            <a:r>
              <a:rPr lang="tr-TR" sz="2000"/>
              <a:t>Bu nedenle, Engelli Masa Tenisi hakemleri ITTF Kural ve Yönetmeliklerini tam olarak bilmek zorundadırlar</a:t>
            </a:r>
          </a:p>
          <a:p>
            <a:pPr marL="179386" lvl="0" indent="-179386" hangingPunct="1">
              <a:lnSpc>
                <a:spcPct val="90000"/>
              </a:lnSpc>
              <a:spcBef>
                <a:spcPts val="500"/>
              </a:spcBef>
              <a:buClr>
                <a:srgbClr val="FF0000"/>
              </a:buClr>
            </a:pPr>
            <a:r>
              <a:rPr lang="tr-TR" sz="2000"/>
              <a:t>Servis kurallarının gerekleri, ITTF Oyun kuralları 2.6.7’ye göre aranmayabilir</a:t>
            </a:r>
          </a:p>
        </p:txBody>
      </p:sp>
      <p:pic>
        <p:nvPicPr>
          <p:cNvPr id="4" name="Picture 4" descr="Class 9 Player 01"/>
          <p:cNvPicPr>
            <a:picLocks noChangeAspect="1"/>
          </p:cNvPicPr>
          <p:nvPr/>
        </p:nvPicPr>
        <p:blipFill>
          <a:blip r:embed="rId2" cstate="print"/>
          <a:srcRect/>
          <a:stretch>
            <a:fillRect/>
          </a:stretch>
        </p:blipFill>
        <p:spPr>
          <a:xfrm>
            <a:off x="6000759" y="1785923"/>
            <a:ext cx="2500326" cy="4357719"/>
          </a:xfrm>
          <a:prstGeom prst="rect">
            <a:avLst/>
          </a:prstGeom>
          <a:noFill/>
          <a:ln>
            <a:noFill/>
          </a:ln>
        </p:spPr>
      </p:pic>
      <p:sp>
        <p:nvSpPr>
          <p:cNvPr id="5" name="4 Slayt Numarası Yer Tutucusu"/>
          <p:cNvSpPr txBox="1"/>
          <p:nvPr/>
        </p:nvSpPr>
        <p:spPr>
          <a:xfrm>
            <a:off x="6572268" y="638175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88EB07-CC09-4125-891D-730D936B8E0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35</a:t>
            </a:fld>
            <a:endParaRPr lang="tr-TR" sz="1400" b="0" i="0" u="none" strike="noStrike" kern="1200" cap="none" spc="0" baseline="0">
              <a:solidFill>
                <a:srgbClr val="000000"/>
              </a:solidFill>
              <a:uFillTx/>
              <a:latin typeface="Arial"/>
            </a:endParaRPr>
          </a:p>
        </p:txBody>
      </p:sp>
      <p:pic>
        <p:nvPicPr>
          <p:cNvPr id="6" name="Picture 1" descr="D:\DaTa\Belgelerim 4\Resimlerim\kezban.jpg"/>
          <p:cNvPicPr>
            <a:picLocks noChangeAspect="1"/>
          </p:cNvPicPr>
          <p:nvPr/>
        </p:nvPicPr>
        <p:blipFill>
          <a:blip r:embed="rId3" cstate="print"/>
          <a:srcRect/>
          <a:stretch>
            <a:fillRect/>
          </a:stretch>
        </p:blipFill>
        <p:spPr>
          <a:xfrm>
            <a:off x="500030" y="1785923"/>
            <a:ext cx="2571768" cy="4357719"/>
          </a:xfrm>
          <a:prstGeom prst="rect">
            <a:avLst/>
          </a:prstGeom>
          <a:noFill/>
          <a:ln>
            <a:noFill/>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name="Slide36">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sz="1800" b="1" smtClean="0"/>
              <a:t>ULUSLARARASI  MASA TENİSİ FEDERASYONU </a:t>
            </a:r>
            <a:r>
              <a:rPr lang="tr-TR" sz="1800" b="1" dirty="0"/>
              <a:t/>
            </a:r>
            <a:br>
              <a:rPr lang="tr-TR" sz="1800" b="1" dirty="0"/>
            </a:br>
            <a:r>
              <a:rPr lang="tr-TR" sz="1800" b="1" dirty="0"/>
              <a:t>MASA TENİSİ KURAL VE YÖNETMELİKLERİ</a:t>
            </a:r>
          </a:p>
        </p:txBody>
      </p:sp>
      <p:sp>
        <p:nvSpPr>
          <p:cNvPr id="3" name="Rectangle 3"/>
          <p:cNvSpPr txBox="1">
            <a:spLocks noGrp="1"/>
          </p:cNvSpPr>
          <p:nvPr>
            <p:ph idx="1"/>
          </p:nvPr>
        </p:nvSpPr>
        <p:spPr>
          <a:xfrm>
            <a:off x="304796" y="1130509"/>
            <a:ext cx="8610603" cy="5181603"/>
          </a:xfrm>
        </p:spPr>
        <p:txBody>
          <a:bodyPr/>
          <a:lstStyle/>
          <a:p>
            <a:pPr marL="903290" lvl="1" indent="-363538" hangingPunct="1">
              <a:lnSpc>
                <a:spcPct val="80000"/>
              </a:lnSpc>
              <a:spcBef>
                <a:spcPts val="300"/>
              </a:spcBef>
              <a:buClr>
                <a:srgbClr val="FF0000"/>
              </a:buClr>
              <a:buFont typeface="Wingdings" pitchFamily="2"/>
              <a:buChar char="ü"/>
            </a:pPr>
            <a:endParaRPr lang="tr-TR" sz="2100" b="1"/>
          </a:p>
          <a:p>
            <a:pPr marL="269876" lvl="1" indent="-269876" hangingPunct="1">
              <a:lnSpc>
                <a:spcPct val="80000"/>
              </a:lnSpc>
              <a:spcBef>
                <a:spcPts val="400"/>
              </a:spcBef>
              <a:buClr>
                <a:srgbClr val="FF0000"/>
              </a:buClr>
              <a:buFont typeface="Wingdings" pitchFamily="2"/>
              <a:buChar char="ü"/>
            </a:pPr>
            <a:r>
              <a:rPr lang="tr-TR" sz="2000" b="1">
                <a:solidFill>
                  <a:srgbClr val="FF0000"/>
                </a:solidFill>
              </a:rPr>
              <a:t>DONATIM VE OYUN KOŞULLARI</a:t>
            </a:r>
            <a:endParaRPr lang="tr-TR" sz="2000"/>
          </a:p>
          <a:p>
            <a:pPr marL="269876" lvl="1" indent="-269876" algn="just" hangingPunct="1">
              <a:lnSpc>
                <a:spcPct val="80000"/>
              </a:lnSpc>
              <a:spcBef>
                <a:spcPts val="400"/>
              </a:spcBef>
              <a:buAutoNum type="arabicPeriod"/>
            </a:pPr>
            <a:r>
              <a:rPr lang="tr-TR" sz="1900"/>
              <a:t>Masalar, oyuncunun ayaklarına engel olmadan tekler ve/veya çiftler maçında tekerlekli sandalyelerin girişine olanak sağlamalıdır.</a:t>
            </a:r>
          </a:p>
          <a:p>
            <a:pPr marL="269876" lvl="1" indent="-269876" algn="just" hangingPunct="1">
              <a:lnSpc>
                <a:spcPct val="80000"/>
              </a:lnSpc>
              <a:spcBef>
                <a:spcPts val="400"/>
              </a:spcBef>
              <a:buAutoNum type="arabicPeriod"/>
            </a:pPr>
            <a:r>
              <a:rPr lang="tr-TR" sz="1900"/>
              <a:t>Masa ayakları, tekerlekli sandalyeli oyuncular için masa uç çizgisinden en az 40 cm. içeride olacaktır.</a:t>
            </a:r>
          </a:p>
          <a:p>
            <a:pPr marL="269876" lvl="1" indent="-269876" algn="just" hangingPunct="1">
              <a:lnSpc>
                <a:spcPct val="80000"/>
              </a:lnSpc>
              <a:spcBef>
                <a:spcPts val="400"/>
              </a:spcBef>
              <a:buAutoNum type="arabicPeriod"/>
            </a:pPr>
            <a:r>
              <a:rPr lang="tr-TR" sz="1900"/>
              <a:t>Eşofmanın alt kısmı (pantolon) oyun sırasında giyilebilir, ancak oyun sırasında kot pantolon giyilmeyecektir.</a:t>
            </a:r>
          </a:p>
          <a:p>
            <a:pPr marL="269876" lvl="1" indent="-269876" algn="just" hangingPunct="1">
              <a:lnSpc>
                <a:spcPct val="80000"/>
              </a:lnSpc>
              <a:spcBef>
                <a:spcPts val="400"/>
              </a:spcBef>
              <a:buAutoNum type="arabicPeriod"/>
            </a:pPr>
            <a:r>
              <a:rPr lang="tr-TR" sz="1900"/>
              <a:t>Tekerlekli sandalye oyunu için oyun alanı, 8m.uzunluk ve 6m.genişlikten az olmamak koşulu ile daraltılabilir.</a:t>
            </a:r>
          </a:p>
          <a:p>
            <a:pPr marL="269876" lvl="1" indent="-269876" algn="just" hangingPunct="1">
              <a:lnSpc>
                <a:spcPct val="80000"/>
              </a:lnSpc>
              <a:spcBef>
                <a:spcPts val="400"/>
              </a:spcBef>
              <a:buAutoNum type="arabicPeriod"/>
            </a:pPr>
            <a:r>
              <a:rPr lang="tr-TR" sz="1900"/>
              <a:t>Prensipte, tekerlekli sandalye yarışmaları için beton bir zemin kabul edilebilir.</a:t>
            </a:r>
            <a:endParaRPr lang="tr-TR" sz="1900" b="1"/>
          </a:p>
          <a:p>
            <a:pPr marL="269876" lvl="1" indent="-269876" algn="just" hangingPunct="1">
              <a:lnSpc>
                <a:spcPct val="80000"/>
              </a:lnSpc>
              <a:spcBef>
                <a:spcPts val="400"/>
              </a:spcBef>
              <a:buClr>
                <a:srgbClr val="FF0000"/>
              </a:buClr>
              <a:buFont typeface="Wingdings" pitchFamily="2"/>
              <a:buChar char="ü"/>
            </a:pPr>
            <a:r>
              <a:rPr lang="tr-TR" sz="2000" b="1">
                <a:solidFill>
                  <a:srgbClr val="FF0000"/>
                </a:solidFill>
              </a:rPr>
              <a:t>MAÇ YÖNETİMİ</a:t>
            </a:r>
          </a:p>
          <a:p>
            <a:pPr marL="269876" lvl="1" indent="-269876" algn="just" hangingPunct="1">
              <a:lnSpc>
                <a:spcPct val="80000"/>
              </a:lnSpc>
              <a:spcBef>
                <a:spcPts val="400"/>
              </a:spcBef>
              <a:buAutoNum type="arabicPeriod"/>
            </a:pPr>
            <a:r>
              <a:rPr lang="tr-TR" sz="1900"/>
              <a:t>Hakem tarafından başkaca bir izin verilmedikçe, oyuncular raketlerini aralarda masa üzerinde bırakacaklardır. Raketin ele bağlı olduğu durumlarda, hakem aralarda raketin elde sarılı olarak kalmasına izin verecektir.</a:t>
            </a:r>
          </a:p>
          <a:p>
            <a:pPr marL="269876" lvl="1" indent="-269876" algn="just" hangingPunct="1">
              <a:lnSpc>
                <a:spcPct val="80000"/>
              </a:lnSpc>
              <a:spcBef>
                <a:spcPts val="400"/>
              </a:spcBef>
              <a:buAutoNum type="arabicPeriod"/>
            </a:pPr>
            <a:r>
              <a:rPr lang="tr-TR" sz="1900"/>
              <a:t>Bir oyuncu, engelinin özelliğinden veya kondisyonundan dolayı geçici olarak oynayamaz ise, bu oyuncunun yeterli tıbbi tedavi süresine turnuvadaki sınıflandırıcı veya tıp doktoruna danıştıktan sonra başhakem izin verebilir.</a:t>
            </a:r>
          </a:p>
          <a:p>
            <a:pPr marL="903290" lvl="1" indent="-723903" algn="just" hangingPunct="1">
              <a:lnSpc>
                <a:spcPct val="80000"/>
              </a:lnSpc>
              <a:spcBef>
                <a:spcPts val="0"/>
              </a:spcBef>
              <a:buNone/>
            </a:pPr>
            <a:endParaRPr lang="tr-TR" sz="100" b="1"/>
          </a:p>
          <a:p>
            <a:pPr marL="903290" lvl="1" indent="-723903" algn="just" hangingPunct="1">
              <a:lnSpc>
                <a:spcPct val="80000"/>
              </a:lnSpc>
              <a:spcBef>
                <a:spcPts val="0"/>
              </a:spcBef>
              <a:buNone/>
            </a:pPr>
            <a:endParaRPr lang="tr-TR" sz="100" b="1"/>
          </a:p>
          <a:p>
            <a:pPr marL="903290" lvl="1" indent="-723903" algn="just" hangingPunct="1">
              <a:lnSpc>
                <a:spcPct val="80000"/>
              </a:lnSpc>
              <a:spcBef>
                <a:spcPts val="0"/>
              </a:spcBef>
              <a:buNone/>
            </a:pPr>
            <a:endParaRPr lang="tr-TR" sz="100" b="1"/>
          </a:p>
          <a:p>
            <a:pPr marL="903290" lvl="1" indent="-723903" algn="just" hangingPunct="1">
              <a:lnSpc>
                <a:spcPct val="80000"/>
              </a:lnSpc>
              <a:spcBef>
                <a:spcPts val="0"/>
              </a:spcBef>
              <a:buNone/>
            </a:pPr>
            <a:endParaRPr lang="tr-TR" sz="100" b="1"/>
          </a:p>
          <a:p>
            <a:pPr marL="903290" lvl="1" indent="-723903" algn="just" hangingPunct="1">
              <a:lnSpc>
                <a:spcPct val="80000"/>
              </a:lnSpc>
              <a:spcBef>
                <a:spcPts val="0"/>
              </a:spcBef>
              <a:buNone/>
            </a:pPr>
            <a:endParaRPr lang="tr-TR" sz="100" b="1"/>
          </a:p>
          <a:p>
            <a:pPr marL="903290" lvl="1" indent="-723903" algn="just" hangingPunct="1">
              <a:lnSpc>
                <a:spcPct val="80000"/>
              </a:lnSpc>
              <a:spcBef>
                <a:spcPts val="0"/>
              </a:spcBef>
              <a:buNone/>
            </a:pPr>
            <a:endParaRPr lang="tr-TR" sz="100" b="1"/>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DDF6BE6-C686-40A6-8851-32781D9EEA2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36</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1800" b="1" dirty="0" smtClean="0"/>
              <a:t>ULUSLARARASI PARALİMPİK MASA TENİSİ KOMİTESİ</a:t>
            </a:r>
            <a:br>
              <a:rPr lang="tr-TR" sz="1800" b="1" dirty="0" smtClean="0"/>
            </a:br>
            <a:r>
              <a:rPr lang="tr-TR" sz="1800" b="1" dirty="0" smtClean="0"/>
              <a:t>( IPTTC )</a:t>
            </a:r>
            <a:r>
              <a:rPr lang="tr-TR" sz="1800" b="1" dirty="0"/>
              <a:t/>
            </a:r>
            <a:br>
              <a:rPr lang="tr-TR" sz="1800" b="1" dirty="0"/>
            </a:br>
            <a:r>
              <a:rPr lang="tr-TR" sz="1800" b="1" dirty="0"/>
              <a:t>MASA TENİSİ KURAL VE YÖNETMELİKLERİ</a:t>
            </a:r>
          </a:p>
        </p:txBody>
      </p:sp>
      <p:sp>
        <p:nvSpPr>
          <p:cNvPr id="3" name="Rectangle 3"/>
          <p:cNvSpPr txBox="1">
            <a:spLocks noGrp="1"/>
          </p:cNvSpPr>
          <p:nvPr>
            <p:ph idx="1"/>
          </p:nvPr>
        </p:nvSpPr>
        <p:spPr>
          <a:xfrm>
            <a:off x="323853" y="1447796"/>
            <a:ext cx="8229600" cy="5029200"/>
          </a:xfrm>
        </p:spPr>
        <p:txBody>
          <a:bodyPr/>
          <a:lstStyle/>
          <a:p>
            <a:pPr marL="360365" lvl="1" indent="-269876" hangingPunct="1">
              <a:lnSpc>
                <a:spcPct val="80000"/>
              </a:lnSpc>
              <a:spcBef>
                <a:spcPts val="400"/>
              </a:spcBef>
              <a:buClr>
                <a:srgbClr val="FF0000"/>
              </a:buClr>
              <a:buFont typeface="Wingdings" pitchFamily="2"/>
              <a:buChar char="ü"/>
              <a:tabLst>
                <a:tab pos="1158873" algn="l"/>
              </a:tabLst>
            </a:pPr>
            <a:r>
              <a:rPr lang="tr-TR" sz="2400" b="1" dirty="0">
                <a:solidFill>
                  <a:srgbClr val="FF0000"/>
                </a:solidFill>
              </a:rPr>
              <a:t>İTİRAZLAR</a:t>
            </a:r>
          </a:p>
          <a:p>
            <a:pPr marL="360365" lvl="1" indent="-269876" hangingPunct="1">
              <a:lnSpc>
                <a:spcPct val="80000"/>
              </a:lnSpc>
              <a:spcBef>
                <a:spcPts val="400"/>
              </a:spcBef>
              <a:buNone/>
              <a:tabLst>
                <a:tab pos="1158873" algn="l"/>
              </a:tabLst>
            </a:pPr>
            <a:endParaRPr lang="tr-TR" sz="100" b="1" dirty="0">
              <a:solidFill>
                <a:srgbClr val="FF0000"/>
              </a:solidFill>
            </a:endParaRPr>
          </a:p>
          <a:p>
            <a:pPr marL="360365" lvl="1" indent="-269876" hangingPunct="1">
              <a:lnSpc>
                <a:spcPct val="80000"/>
              </a:lnSpc>
              <a:spcBef>
                <a:spcPts val="400"/>
              </a:spcBef>
              <a:buNone/>
              <a:tabLst>
                <a:tab pos="1158873" algn="l"/>
              </a:tabLst>
            </a:pPr>
            <a:endParaRPr lang="tr-TR" sz="100" b="1" dirty="0"/>
          </a:p>
          <a:p>
            <a:pPr marL="360365" lvl="1" indent="-269876" algn="just" hangingPunct="1">
              <a:lnSpc>
                <a:spcPct val="80000"/>
              </a:lnSpc>
              <a:spcBef>
                <a:spcPts val="400"/>
              </a:spcBef>
              <a:buAutoNum type="arabicPeriod"/>
              <a:tabLst>
                <a:tab pos="1158873" algn="l"/>
              </a:tabLst>
            </a:pPr>
            <a:r>
              <a:rPr lang="tr-TR" sz="1900" dirty="0"/>
              <a:t>Tüm itirazlar, organizasyon komitesinin belirlediği ücret ile başhakem kanalıyla yapılmalıdır.</a:t>
            </a:r>
          </a:p>
          <a:p>
            <a:pPr marL="360365" lvl="1" indent="-269876" algn="just" hangingPunct="1">
              <a:lnSpc>
                <a:spcPct val="80000"/>
              </a:lnSpc>
              <a:spcBef>
                <a:spcPts val="400"/>
              </a:spcBef>
              <a:buAutoNum type="arabicPeriod"/>
              <a:tabLst>
                <a:tab pos="1158873" algn="l"/>
              </a:tabLst>
            </a:pPr>
            <a:r>
              <a:rPr lang="tr-TR" sz="1900" dirty="0"/>
              <a:t>Başhakem kendi karar yetkisi içindeki konularla ilgili sorunları çözecektir.</a:t>
            </a:r>
          </a:p>
          <a:p>
            <a:pPr marL="360365" lvl="1" indent="-269876" algn="just" hangingPunct="1">
              <a:lnSpc>
                <a:spcPct val="80000"/>
              </a:lnSpc>
              <a:spcBef>
                <a:spcPts val="400"/>
              </a:spcBef>
              <a:buAutoNum type="arabicPeriod"/>
              <a:tabLst>
                <a:tab pos="1158873" algn="l"/>
              </a:tabLst>
            </a:pPr>
            <a:r>
              <a:rPr lang="tr-TR" sz="1900" dirty="0"/>
              <a:t>Başhakem kendi karar yetkisinde olmayan tüm sorunları IPTTC tarafından seçilen uluslar arası jüriye havale edecektir.</a:t>
            </a:r>
          </a:p>
          <a:p>
            <a:pPr marL="360365" lvl="1" indent="-269876" algn="just" hangingPunct="1">
              <a:lnSpc>
                <a:spcPct val="80000"/>
              </a:lnSpc>
              <a:spcBef>
                <a:spcPts val="400"/>
              </a:spcBef>
              <a:buAutoNum type="arabicPeriod"/>
              <a:tabLst>
                <a:tab pos="1158873" algn="l"/>
              </a:tabLst>
            </a:pPr>
            <a:r>
              <a:rPr lang="tr-TR" sz="1900" dirty="0"/>
              <a:t>İtiraz ücreti, sadece itiraz kabul edilirse geri ödenecektir.</a:t>
            </a:r>
          </a:p>
          <a:p>
            <a:pPr marL="360365" lvl="1" indent="-269876" algn="just" hangingPunct="1">
              <a:lnSpc>
                <a:spcPct val="80000"/>
              </a:lnSpc>
              <a:spcBef>
                <a:spcPts val="400"/>
              </a:spcBef>
              <a:buAutoNum type="arabicPeriod"/>
              <a:tabLst>
                <a:tab pos="1158873" algn="l"/>
              </a:tabLst>
            </a:pPr>
            <a:r>
              <a:rPr lang="tr-TR" sz="1900" dirty="0"/>
              <a:t>Bir şampiyonada, herhangi bir anda, sadece sınıflandırma jürisinin tamamı bir oyuncuyu yeniden sınıflandırabilir.</a:t>
            </a:r>
          </a:p>
          <a:p>
            <a:pPr marL="360365" lvl="1" indent="-269876" algn="just" hangingPunct="1">
              <a:lnSpc>
                <a:spcPct val="80000"/>
              </a:lnSpc>
              <a:spcBef>
                <a:spcPts val="400"/>
              </a:spcBef>
              <a:buAutoNum type="arabicPeriod"/>
              <a:tabLst>
                <a:tab pos="1158873" algn="l"/>
              </a:tabLst>
            </a:pPr>
            <a:r>
              <a:rPr lang="tr-TR" sz="1900" dirty="0"/>
              <a:t>Eğer bir oyuncu şampiyona sırasında bir itirazdan sonra veya bir sınıflandırıcı tarafından yeniden sınıflandırılırsa, o oyuncu sonraki yarışmadaki yeni sınıfına aktarılacak ve fikstür değişecektir. Örneğin; bir oyuncu </a:t>
            </a:r>
            <a:r>
              <a:rPr lang="tr-TR" sz="1900" b="1" u="sng" dirty="0"/>
              <a:t>takım yarışmaları sırasında</a:t>
            </a:r>
            <a:r>
              <a:rPr lang="tr-TR" sz="1900" dirty="0"/>
              <a:t> sınıf  6 dan sınıf 7 ye yeniden sınıflandırılırsa, o oyuncu, </a:t>
            </a:r>
            <a:r>
              <a:rPr lang="tr-TR" sz="1900" b="1" u="sng" dirty="0"/>
              <a:t>bireysel yarışmalar için </a:t>
            </a:r>
            <a:r>
              <a:rPr lang="tr-TR" sz="1900" dirty="0"/>
              <a:t>sınıf 7 ye aktarılacak ve sınıf 7 </a:t>
            </a:r>
            <a:r>
              <a:rPr lang="tr-TR" sz="1900" dirty="0" err="1"/>
              <a:t>nin</a:t>
            </a:r>
            <a:r>
              <a:rPr lang="tr-TR" sz="1900" dirty="0"/>
              <a:t> fikstürü değiştirilecektir.</a:t>
            </a:r>
          </a:p>
          <a:p>
            <a:pPr marL="360365" lvl="1" indent="-269876" algn="just" hangingPunct="1">
              <a:lnSpc>
                <a:spcPct val="80000"/>
              </a:lnSpc>
              <a:spcBef>
                <a:spcPts val="400"/>
              </a:spcBef>
              <a:buAutoNum type="arabicPeriod"/>
              <a:tabLst>
                <a:tab pos="1158873" algn="l"/>
              </a:tabLst>
            </a:pPr>
            <a:r>
              <a:rPr lang="tr-TR" sz="1900" dirty="0"/>
              <a:t>Bir oyuncunun, sınıflandırıcıları bilerek yanlış yönlendirdiği varsayılırsa, o oyuncu başhakemin yetkisiyle derhal diskalifiye edilecektir.</a:t>
            </a:r>
          </a:p>
          <a:p>
            <a:pPr marL="1044573" lvl="1" indent="-255583" hangingPunct="1">
              <a:lnSpc>
                <a:spcPct val="80000"/>
              </a:lnSpc>
              <a:spcBef>
                <a:spcPts val="400"/>
              </a:spcBef>
              <a:buNone/>
              <a:tabLst>
                <a:tab pos="1158873" algn="l"/>
              </a:tabLst>
            </a:pPr>
            <a:endParaRPr lang="tr-TR" sz="1600" dirty="0"/>
          </a:p>
          <a:p>
            <a:pPr marL="1044573" lvl="1" indent="-255583" hangingPunct="1">
              <a:lnSpc>
                <a:spcPct val="80000"/>
              </a:lnSpc>
              <a:spcBef>
                <a:spcPts val="400"/>
              </a:spcBef>
              <a:buNone/>
              <a:tabLst>
                <a:tab pos="1158873" algn="l"/>
              </a:tabLst>
            </a:pPr>
            <a:endParaRPr lang="tr-TR" sz="1600"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45037A5-8826-434D-A68D-79C74B48EB0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37</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1800" b="1" dirty="0" smtClean="0"/>
              <a:t>ULUSLARARASI PARALİMPİK MASA TENİSİ KOMİTESİ</a:t>
            </a:r>
            <a:br>
              <a:rPr lang="tr-TR" sz="1800" b="1" dirty="0" smtClean="0"/>
            </a:br>
            <a:r>
              <a:rPr lang="tr-TR" sz="1800" b="1" dirty="0" smtClean="0"/>
              <a:t>( IPTTC )</a:t>
            </a:r>
            <a:r>
              <a:rPr lang="tr-TR" sz="1800" b="1" dirty="0"/>
              <a:t/>
            </a:r>
            <a:br>
              <a:rPr lang="tr-TR" sz="1800" b="1" dirty="0"/>
            </a:br>
            <a:r>
              <a:rPr lang="tr-TR" sz="1800" b="1" dirty="0"/>
              <a:t>MASA TENİSİ KURAL VE YÖNETMELİKLERİ</a:t>
            </a:r>
          </a:p>
        </p:txBody>
      </p:sp>
      <p:sp>
        <p:nvSpPr>
          <p:cNvPr id="3" name="Rectangle 3"/>
          <p:cNvSpPr txBox="1">
            <a:spLocks noGrp="1"/>
          </p:cNvSpPr>
          <p:nvPr>
            <p:ph idx="1"/>
          </p:nvPr>
        </p:nvSpPr>
        <p:spPr>
          <a:xfrm>
            <a:off x="304796" y="1416387"/>
            <a:ext cx="8610603" cy="5016517"/>
          </a:xfrm>
        </p:spPr>
        <p:txBody>
          <a:bodyPr/>
          <a:lstStyle/>
          <a:p>
            <a:pPr marL="269876" lvl="0" indent="-269876" hangingPunct="1">
              <a:spcBef>
                <a:spcPts val="400"/>
              </a:spcBef>
              <a:buClr>
                <a:srgbClr val="FF0000"/>
              </a:buClr>
              <a:buFont typeface="Wingdings" pitchFamily="2"/>
              <a:buChar char="ü"/>
              <a:tabLst>
                <a:tab pos="0" algn="l"/>
              </a:tabLst>
            </a:pPr>
            <a:r>
              <a:rPr lang="tr-TR" sz="2300" b="1" dirty="0">
                <a:solidFill>
                  <a:srgbClr val="FF0000"/>
                </a:solidFill>
              </a:rPr>
              <a:t>DİĞER KONULAR</a:t>
            </a:r>
            <a:endParaRPr lang="tr-TR" sz="100" dirty="0">
              <a:solidFill>
                <a:srgbClr val="FF0000"/>
              </a:solidFill>
            </a:endParaRPr>
          </a:p>
          <a:p>
            <a:pPr marL="269876" lvl="0" indent="-269876" algn="just" hangingPunct="1">
              <a:spcBef>
                <a:spcPts val="300"/>
              </a:spcBef>
              <a:buAutoNum type="arabicPeriod"/>
              <a:tabLst>
                <a:tab pos="0" algn="l"/>
              </a:tabLst>
            </a:pPr>
            <a:r>
              <a:rPr lang="tr-TR" sz="2300" dirty="0"/>
              <a:t>Hükmen maç kuralları( puan alma-puan silinme): Eğer maç herhangi bir nedenden dolayı oynanmaz ise, (hastalık, yaralanma, oyuncunun yarışmada bulunmaması gibi) klasman puanları verilmez.</a:t>
            </a:r>
          </a:p>
          <a:p>
            <a:pPr marL="269876" lvl="0" indent="-269876" algn="just" hangingPunct="1">
              <a:spcBef>
                <a:spcPts val="300"/>
              </a:spcBef>
              <a:buAutoNum type="arabicPeriod"/>
              <a:tabLst>
                <a:tab pos="0" algn="l"/>
              </a:tabLst>
            </a:pPr>
            <a:r>
              <a:rPr lang="tr-TR" sz="2300" dirty="0"/>
              <a:t>Maç başlamış ve sadece 1 sayı dahi alınmışsa, puanlar verilir. Bir oyuncu bir yarışma veya bir maç için hazır olmaz ise, o oyuncu; hazır bulunmadığı maçta oynaması halinde alacağı klasman puanlarının silinmesi ile cezalandırılacaktır Ancak, bu sadece oyuncunun oynamadığı programlı ilk maçını etkileyecek, yarışmanın sonraki herhangi bir maçını ise etkilemeyecektir. Kuralın uygulanması için gereken düzenlemeler aşağıdaki gibi olacaktır:</a:t>
            </a:r>
          </a:p>
          <a:p>
            <a:pPr marL="269876" lvl="0" indent="-269876" algn="just" hangingPunct="1">
              <a:spcBef>
                <a:spcPts val="300"/>
              </a:spcBef>
              <a:buNone/>
              <a:tabLst>
                <a:tab pos="0" algn="l"/>
              </a:tabLst>
            </a:pPr>
            <a:r>
              <a:rPr lang="tr-TR" sz="2100" b="1" dirty="0"/>
              <a:t>		</a:t>
            </a:r>
            <a:endParaRPr lang="tr-TR" sz="2100" b="1" u="sng" dirty="0">
              <a:solidFill>
                <a:srgbClr val="FF0000"/>
              </a:solidFill>
            </a:endParaRP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FC0F886-AABC-4C1F-AC08-E7E6DF522CD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38</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1800" b="1"/>
              <a:t>ULUSLARARASI PARALİMPİK MASA TENİSİ KOMİTESİ</a:t>
            </a:r>
            <a:br>
              <a:rPr lang="tr-TR" sz="1800" b="1"/>
            </a:br>
            <a:r>
              <a:rPr lang="tr-TR" sz="1800" b="1"/>
              <a:t>( IPTTC )</a:t>
            </a:r>
            <a:br>
              <a:rPr lang="tr-TR" sz="1800" b="1"/>
            </a:br>
            <a:r>
              <a:rPr lang="tr-TR" sz="1800" b="1"/>
              <a:t>MASA TENİSİ KURAL VE YÖNETMELİKLERİ</a:t>
            </a:r>
            <a:endParaRPr lang="tr-TR" sz="1800"/>
          </a:p>
        </p:txBody>
      </p:sp>
      <p:sp>
        <p:nvSpPr>
          <p:cNvPr id="3" name="2 İçerik Yer Tutucusu"/>
          <p:cNvSpPr txBox="1">
            <a:spLocks noGrp="1"/>
          </p:cNvSpPr>
          <p:nvPr>
            <p:ph idx="1"/>
          </p:nvPr>
        </p:nvSpPr>
        <p:spPr>
          <a:xfrm>
            <a:off x="533396" y="1447796"/>
            <a:ext cx="8229600" cy="5105396"/>
          </a:xfrm>
        </p:spPr>
        <p:txBody>
          <a:bodyPr/>
          <a:lstStyle/>
          <a:p>
            <a:pPr marL="269876" lvl="0" indent="-269876" algn="just" hangingPunct="1">
              <a:spcBef>
                <a:spcPts val="300"/>
              </a:spcBef>
              <a:buNone/>
              <a:tabLst>
                <a:tab pos="0" algn="l"/>
              </a:tabLst>
            </a:pPr>
            <a:r>
              <a:rPr lang="tr-TR" sz="2800" b="1" u="sng">
                <a:solidFill>
                  <a:srgbClr val="333399"/>
                </a:solidFill>
              </a:rPr>
              <a:t>Yarışmadan önce</a:t>
            </a:r>
            <a:r>
              <a:rPr lang="tr-TR" sz="2800" b="1">
                <a:solidFill>
                  <a:srgbClr val="333399"/>
                </a:solidFill>
              </a:rPr>
              <a:t> bir oyuncu;</a:t>
            </a:r>
          </a:p>
          <a:p>
            <a:pPr marL="269876" lvl="0" indent="-269876" algn="just" hangingPunct="1">
              <a:spcBef>
                <a:spcPts val="300"/>
              </a:spcBef>
              <a:buNone/>
              <a:tabLst>
                <a:tab pos="0" algn="l"/>
              </a:tabLst>
            </a:pPr>
            <a:endParaRPr lang="tr-TR" sz="100" b="1">
              <a:solidFill>
                <a:srgbClr val="333399"/>
              </a:solidFill>
            </a:endParaRPr>
          </a:p>
          <a:p>
            <a:pPr marL="269876" lvl="0" indent="-269876" algn="just" hangingPunct="1">
              <a:spcBef>
                <a:spcPts val="300"/>
              </a:spcBef>
              <a:buNone/>
              <a:tabLst>
                <a:tab pos="0" algn="l"/>
              </a:tabLst>
            </a:pPr>
            <a:endParaRPr lang="tr-TR" sz="100" b="1">
              <a:solidFill>
                <a:srgbClr val="333399"/>
              </a:solidFill>
            </a:endParaRPr>
          </a:p>
          <a:p>
            <a:pPr marL="269876" lvl="0" indent="-269876" algn="just" hangingPunct="1">
              <a:spcBef>
                <a:spcPts val="300"/>
              </a:spcBef>
              <a:buNone/>
              <a:tabLst>
                <a:tab pos="0" algn="l"/>
              </a:tabLst>
            </a:pPr>
            <a:endParaRPr lang="tr-TR" sz="100" b="1">
              <a:solidFill>
                <a:srgbClr val="333399"/>
              </a:solidFill>
            </a:endParaRPr>
          </a:p>
          <a:p>
            <a:pPr marL="269876" lvl="0" indent="-269876" algn="just" hangingPunct="1">
              <a:spcBef>
                <a:spcPts val="300"/>
              </a:spcBef>
              <a:buAutoNum type="arabicPeriod"/>
              <a:tabLst>
                <a:tab pos="0" algn="l"/>
              </a:tabLst>
            </a:pPr>
            <a:r>
              <a:rPr lang="tr-TR" sz="2400"/>
              <a:t>Yarışmaya katılmayacağını fikstür yapılmadan önce organizatörlere ve </a:t>
            </a:r>
            <a:r>
              <a:rPr lang="tr-TR" sz="2400">
                <a:solidFill>
                  <a:srgbClr val="FF0000"/>
                </a:solidFill>
              </a:rPr>
              <a:t>*</a:t>
            </a:r>
            <a:r>
              <a:rPr lang="tr-TR" sz="2400"/>
              <a:t>TD’ye haber verirse, puan silinmesi </a:t>
            </a:r>
            <a:r>
              <a:rPr lang="tr-TR" sz="2400" u="sng">
                <a:solidFill>
                  <a:srgbClr val="333399"/>
                </a:solidFill>
              </a:rPr>
              <a:t>YOK</a:t>
            </a:r>
          </a:p>
          <a:p>
            <a:pPr marL="269876" lvl="0" indent="-269876" algn="just" hangingPunct="1">
              <a:spcBef>
                <a:spcPts val="300"/>
              </a:spcBef>
              <a:buAutoNum type="arabicPeriod"/>
              <a:tabLst>
                <a:tab pos="0" algn="l"/>
              </a:tabLst>
            </a:pPr>
            <a:r>
              <a:rPr lang="tr-TR" sz="2400"/>
              <a:t>Yarışmaya gelmemesini kontrolü dışındaki olaylardan (iptal edilen uçuş, ciddi ve kanıtlanabilir bir yaralanma veya hastalık [kırık bacak, apandisit], yakın aileden birinin ölümü,…) ötürü olduğunu fikstür yapıldıktan sonra organizatörlere haber verirse, puan silinmesi </a:t>
            </a:r>
            <a:r>
              <a:rPr lang="tr-TR" sz="2400" u="sng">
                <a:solidFill>
                  <a:srgbClr val="333399"/>
                </a:solidFill>
              </a:rPr>
              <a:t>YOK</a:t>
            </a:r>
          </a:p>
          <a:p>
            <a:pPr marL="269876" lvl="0" indent="-269876" algn="just" hangingPunct="1">
              <a:spcBef>
                <a:spcPts val="300"/>
              </a:spcBef>
              <a:buAutoNum type="arabicPeriod"/>
              <a:tabLst>
                <a:tab pos="0" algn="l"/>
              </a:tabLst>
            </a:pPr>
            <a:r>
              <a:rPr lang="tr-TR" sz="2400"/>
              <a:t>Organizatörlere bilgi vermeden maça çıkmaz ise, puan silinmesi </a:t>
            </a:r>
            <a:r>
              <a:rPr lang="tr-TR" sz="2400" u="sng">
                <a:solidFill>
                  <a:srgbClr val="FF0000"/>
                </a:solidFill>
              </a:rPr>
              <a:t>VAR</a:t>
            </a:r>
          </a:p>
          <a:p>
            <a:pPr marL="0" lvl="0" indent="0" algn="just" hangingPunct="1">
              <a:spcBef>
                <a:spcPts val="300"/>
              </a:spcBef>
              <a:buNone/>
              <a:tabLst>
                <a:tab pos="0" algn="l"/>
              </a:tabLst>
            </a:pPr>
            <a:r>
              <a:rPr lang="tr-TR" sz="2400">
                <a:solidFill>
                  <a:srgbClr val="FF0000"/>
                </a:solidFill>
              </a:rPr>
              <a:t>    * </a:t>
            </a:r>
            <a:r>
              <a:rPr lang="tr-TR" sz="2400"/>
              <a:t>TD (Technical Delegate) : Teknik Delege</a:t>
            </a:r>
            <a:endParaRPr lang="tr-TR" sz="2400">
              <a:solidFill>
                <a:srgbClr val="FF0000"/>
              </a:solidFill>
            </a:endParaRPr>
          </a:p>
          <a:p>
            <a:pPr marL="269876" lvl="0" indent="-269876" algn="just" hangingPunct="1">
              <a:spcBef>
                <a:spcPts val="300"/>
              </a:spcBef>
              <a:buNone/>
              <a:tabLst>
                <a:tab pos="0" algn="l"/>
              </a:tabLst>
            </a:pPr>
            <a:r>
              <a:rPr lang="tr-TR" sz="2300" b="1"/>
              <a:t>		</a:t>
            </a:r>
            <a:endParaRPr lang="tr-TR" sz="2300" b="1" u="sng">
              <a:solidFill>
                <a:srgbClr val="FF0000"/>
              </a:solidFill>
            </a:endParaRPr>
          </a:p>
          <a:p>
            <a:pPr lvl="0"/>
            <a:endParaRPr lang="tr-T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29A3DD-920A-4B19-80CB-8CFBBEBCEA0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39</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75469" y="146858"/>
            <a:ext cx="7501732" cy="862014"/>
          </a:xfrm>
        </p:spPr>
        <p:txBody>
          <a:bodyPr/>
          <a:lstStyle/>
          <a:p>
            <a:pPr lvl="0" hangingPunct="1"/>
            <a:r>
              <a:rPr lang="tr-TR" dirty="0"/>
              <a:t>   </a:t>
            </a:r>
            <a:r>
              <a:rPr lang="tr-TR" dirty="0" smtClean="0"/>
              <a:t> </a:t>
            </a:r>
            <a:r>
              <a:rPr lang="tr-TR" dirty="0" smtClean="0">
                <a:solidFill>
                  <a:srgbClr val="FF0000"/>
                </a:solidFill>
              </a:rPr>
              <a:t>HAKEM </a:t>
            </a:r>
            <a:r>
              <a:rPr lang="tr-TR" dirty="0">
                <a:solidFill>
                  <a:srgbClr val="FF0000"/>
                </a:solidFill>
              </a:rPr>
              <a:t>SEMİNERİ</a:t>
            </a:r>
          </a:p>
        </p:txBody>
      </p:sp>
      <p:pic>
        <p:nvPicPr>
          <p:cNvPr id="3" name="Picture 4" descr="ITTC Logo"/>
          <p:cNvPicPr>
            <a:picLocks noGrp="1" noChangeAspect="1"/>
          </p:cNvPicPr>
          <p:nvPr>
            <p:ph idx="1"/>
          </p:nvPr>
        </p:nvPicPr>
        <p:blipFill>
          <a:blip r:embed="rId2" cstate="print"/>
          <a:srcRect/>
          <a:stretch>
            <a:fillRect/>
          </a:stretch>
        </p:blipFill>
        <p:spPr>
          <a:xfrm>
            <a:off x="914400" y="152400"/>
            <a:ext cx="1079504" cy="993779"/>
          </a:xfrm>
        </p:spPr>
      </p:pic>
      <p:sp>
        <p:nvSpPr>
          <p:cNvPr id="4" name="Rectangle 6"/>
          <p:cNvSpPr/>
          <p:nvPr/>
        </p:nvSpPr>
        <p:spPr>
          <a:xfrm>
            <a:off x="1259106" y="1016005"/>
            <a:ext cx="6970494" cy="1574796"/>
          </a:xfrm>
          <a:prstGeom prst="rect">
            <a:avLst/>
          </a:prstGeom>
          <a:noFill/>
          <a:ln>
            <a:noFill/>
            <a:prstDash val="solid"/>
          </a:ln>
        </p:spPr>
        <p:txBody>
          <a:bodyPr vert="horz" wrap="square" lIns="91440" tIns="45720" rIns="91440" bIns="45720" anchor="t" anchorCtr="0" compatLnSpc="1"/>
          <a:lstStyle/>
          <a:p>
            <a:pPr marL="449263" marR="0" lvl="0" indent="-274638" algn="just" defTabSz="914400" rtl="0" fontAlgn="auto" hangingPunct="1">
              <a:lnSpc>
                <a:spcPct val="100000"/>
              </a:lnSpc>
              <a:spcBef>
                <a:spcPts val="600"/>
              </a:spcBef>
              <a:spcAft>
                <a:spcPts val="0"/>
              </a:spcAft>
              <a:buClr>
                <a:srgbClr val="FF0000"/>
              </a:buClr>
              <a:buSzPct val="100000"/>
              <a:buFont typeface="Wingdings" pitchFamily="2"/>
              <a:buChar char="ü"/>
              <a:tabLst/>
              <a:defRPr sz="1800" b="0" i="0" u="none" strike="noStrike" kern="0" cap="none" spc="0" baseline="0">
                <a:solidFill>
                  <a:srgbClr val="000000"/>
                </a:solidFill>
                <a:uFillTx/>
              </a:defRPr>
            </a:pPr>
            <a:r>
              <a:rPr lang="tr-TR" i="0" u="none" strike="noStrike" kern="1200" cap="none" spc="0" baseline="0" dirty="0">
                <a:solidFill>
                  <a:srgbClr val="000000"/>
                </a:solidFill>
                <a:uFillTx/>
                <a:latin typeface="Arial"/>
              </a:rPr>
              <a:t>ITTF temel Masa Tenisi kuralları</a:t>
            </a:r>
            <a:r>
              <a:rPr lang="tr-TR" i="0" u="none" strike="noStrike" kern="1200" cap="none" spc="0" baseline="0" dirty="0" smtClean="0">
                <a:solidFill>
                  <a:srgbClr val="000000"/>
                </a:solidFill>
                <a:uFillTx/>
                <a:latin typeface="Arial"/>
              </a:rPr>
              <a:t>…</a:t>
            </a:r>
          </a:p>
          <a:p>
            <a:pPr marL="449263" marR="0" lvl="0" indent="-274638" algn="just" defTabSz="914400" rtl="0" fontAlgn="auto" hangingPunct="1">
              <a:lnSpc>
                <a:spcPct val="100000"/>
              </a:lnSpc>
              <a:spcBef>
                <a:spcPts val="600"/>
              </a:spcBef>
              <a:spcAft>
                <a:spcPts val="0"/>
              </a:spcAft>
              <a:buClr>
                <a:srgbClr val="FF0000"/>
              </a:buClr>
              <a:buSzPct val="100000"/>
              <a:buFont typeface="Wingdings" pitchFamily="2" charset="2"/>
              <a:buChar char="ü"/>
              <a:tabLst/>
              <a:defRPr sz="1800" b="0" i="0" u="none" strike="noStrike" kern="0" cap="none" spc="0" baseline="0">
                <a:solidFill>
                  <a:srgbClr val="000000"/>
                </a:solidFill>
                <a:uFillTx/>
              </a:defRPr>
            </a:pPr>
            <a:r>
              <a:rPr lang="tr-TR" i="0" u="none" strike="noStrike" kern="1200" cap="none" spc="0" baseline="0" dirty="0" smtClean="0">
                <a:solidFill>
                  <a:srgbClr val="000000"/>
                </a:solidFill>
                <a:uFillTx/>
                <a:latin typeface="Arial"/>
              </a:rPr>
              <a:t>Tekerlekli </a:t>
            </a:r>
            <a:r>
              <a:rPr lang="tr-TR" i="0" u="none" strike="noStrike" kern="1200" cap="none" spc="0" baseline="0" dirty="0">
                <a:solidFill>
                  <a:srgbClr val="000000"/>
                </a:solidFill>
                <a:uFillTx/>
                <a:latin typeface="Arial"/>
              </a:rPr>
              <a:t>sandalye ile oynayan oyuncular için farklar</a:t>
            </a:r>
            <a:r>
              <a:rPr lang="tr-TR" i="0" u="none" strike="noStrike" kern="1200" cap="none" spc="0" baseline="0" dirty="0" smtClean="0">
                <a:solidFill>
                  <a:srgbClr val="000000"/>
                </a:solidFill>
                <a:uFillTx/>
                <a:latin typeface="Arial"/>
              </a:rPr>
              <a:t>…</a:t>
            </a:r>
          </a:p>
          <a:p>
            <a:pPr marL="449263" marR="0" lvl="0" indent="-274638" algn="just" defTabSz="914400" rtl="0" fontAlgn="auto" hangingPunct="1">
              <a:lnSpc>
                <a:spcPct val="100000"/>
              </a:lnSpc>
              <a:spcBef>
                <a:spcPts val="600"/>
              </a:spcBef>
              <a:spcAft>
                <a:spcPts val="0"/>
              </a:spcAft>
              <a:buClr>
                <a:srgbClr val="FF0000"/>
              </a:buClr>
              <a:buSzPct val="100000"/>
              <a:buFont typeface="Wingdings" pitchFamily="2" charset="2"/>
              <a:buChar char="ü"/>
              <a:tabLst/>
              <a:defRPr sz="1800" b="0" i="0" u="none" strike="noStrike" kern="0" cap="none" spc="0" baseline="0">
                <a:solidFill>
                  <a:srgbClr val="000000"/>
                </a:solidFill>
                <a:uFillTx/>
              </a:defRPr>
            </a:pPr>
            <a:r>
              <a:rPr lang="tr-TR" i="0" u="none" strike="noStrike" kern="1200" cap="none" spc="0" baseline="0" dirty="0" smtClean="0">
                <a:solidFill>
                  <a:srgbClr val="000000"/>
                </a:solidFill>
                <a:uFillTx/>
                <a:latin typeface="Arial"/>
              </a:rPr>
              <a:t>TBESF sertifikalı bir hakem olmak için yazılı sınav…</a:t>
            </a:r>
          </a:p>
          <a:p>
            <a:pPr marL="449263" marR="0" lvl="0" indent="-274638" algn="just" defTabSz="914400" rtl="0" fontAlgn="auto" hangingPunct="1">
              <a:lnSpc>
                <a:spcPct val="100000"/>
              </a:lnSpc>
              <a:spcBef>
                <a:spcPts val="600"/>
              </a:spcBef>
              <a:spcAft>
                <a:spcPts val="0"/>
              </a:spcAft>
              <a:buClr>
                <a:srgbClr val="FF0000"/>
              </a:buClr>
              <a:buSzPct val="100000"/>
              <a:buFont typeface="Wingdings" pitchFamily="2" charset="2"/>
              <a:buChar char="ü"/>
              <a:tabLst/>
              <a:defRPr sz="1800" b="0" i="0" u="none" strike="noStrike" kern="0" cap="none" spc="0" baseline="0">
                <a:solidFill>
                  <a:srgbClr val="000000"/>
                </a:solidFill>
                <a:uFillTx/>
              </a:defRPr>
            </a:pPr>
            <a:r>
              <a:rPr lang="tr-TR" kern="0" dirty="0" smtClean="0">
                <a:solidFill>
                  <a:srgbClr val="000000"/>
                </a:solidFill>
                <a:latin typeface="Arial"/>
              </a:rPr>
              <a:t>IPTTC sertifikalı bir hakem olmak için yazılı sınav…</a:t>
            </a:r>
            <a:endParaRPr lang="tr-TR" i="0" u="none" strike="noStrike" kern="1200" cap="none" spc="0" baseline="0" dirty="0" smtClean="0">
              <a:solidFill>
                <a:srgbClr val="000000"/>
              </a:solidFill>
              <a:uFillTx/>
              <a:latin typeface="Arial"/>
            </a:endParaRPr>
          </a:p>
          <a:p>
            <a:pPr marL="449263" marR="0" lvl="0" indent="-274638" algn="just" defTabSz="914400" rtl="0" fontAlgn="auto" hangingPunct="1">
              <a:lnSpc>
                <a:spcPct val="100000"/>
              </a:lnSpc>
              <a:spcBef>
                <a:spcPts val="600"/>
              </a:spcBef>
              <a:spcAft>
                <a:spcPts val="0"/>
              </a:spcAft>
              <a:buClr>
                <a:srgbClr val="FF0000"/>
              </a:buClr>
              <a:buSzPct val="100000"/>
              <a:tabLst/>
              <a:defRPr sz="1800" b="0" i="0" u="none" strike="noStrike" kern="0" cap="none" spc="0" baseline="0">
                <a:solidFill>
                  <a:srgbClr val="000000"/>
                </a:solidFill>
                <a:uFillTx/>
              </a:defRPr>
            </a:pPr>
            <a:endParaRPr lang="tr-TR" sz="2000" b="0" i="0" u="none" strike="noStrike" kern="1200" cap="none" spc="0" baseline="0" dirty="0" smtClean="0">
              <a:solidFill>
                <a:srgbClr val="000000"/>
              </a:solidFill>
              <a:uFillTx/>
              <a:latin typeface="Arial"/>
            </a:endParaRPr>
          </a:p>
          <a:p>
            <a:pPr marL="449263" marR="0" lvl="0" indent="-274638" algn="just" defTabSz="914400" rtl="0" fontAlgn="auto" hangingPunct="1">
              <a:lnSpc>
                <a:spcPct val="100000"/>
              </a:lnSpc>
              <a:spcBef>
                <a:spcPts val="600"/>
              </a:spcBef>
              <a:spcAft>
                <a:spcPts val="0"/>
              </a:spcAft>
              <a:buClr>
                <a:srgbClr val="FF0000"/>
              </a:buClr>
              <a:buSzPct val="100000"/>
              <a:tabLst/>
              <a:defRPr sz="1800" b="0" i="0" u="none" strike="noStrike" kern="0" cap="none" spc="0" baseline="0">
                <a:solidFill>
                  <a:srgbClr val="000000"/>
                </a:solidFill>
                <a:uFillTx/>
              </a:defRPr>
            </a:pPr>
            <a:endParaRPr lang="tr-TR" sz="2000" b="0" i="0" u="none" strike="noStrike" kern="1200" cap="none" spc="0" baseline="0" dirty="0" smtClean="0">
              <a:solidFill>
                <a:srgbClr val="000000"/>
              </a:solidFill>
              <a:uFillTx/>
              <a:latin typeface="Arial"/>
            </a:endParaRPr>
          </a:p>
          <a:p>
            <a:pPr marL="533396" marR="0" lvl="0" indent="-533396"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tr-TR" sz="2400" b="0" i="0" u="none" strike="noStrike" kern="1200" cap="none" spc="0" baseline="0" dirty="0">
              <a:solidFill>
                <a:srgbClr val="000000"/>
              </a:solidFill>
              <a:uFillTx/>
              <a:latin typeface="Arial"/>
            </a:endParaRPr>
          </a:p>
          <a:p>
            <a:pPr marL="533396" marR="0" lvl="0" indent="-533396"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en-US" sz="2800" b="0" i="0" u="none" strike="noStrike" kern="1200" cap="none" spc="0" baseline="0" dirty="0">
              <a:solidFill>
                <a:srgbClr val="000000"/>
              </a:solidFill>
              <a:uFillTx/>
              <a:latin typeface="Arial"/>
            </a:endParaRPr>
          </a:p>
          <a:p>
            <a:pPr marL="533396" marR="0" lvl="0" indent="-533396"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tr-TR" sz="2800" b="0" i="0" u="none" strike="noStrike" kern="1200" cap="none" spc="0" baseline="0" dirty="0">
              <a:solidFill>
                <a:srgbClr val="000000"/>
              </a:solidFill>
              <a:uFillTx/>
              <a:latin typeface="Arial"/>
            </a:endParaRPr>
          </a:p>
        </p:txBody>
      </p:sp>
      <p:sp>
        <p:nvSpPr>
          <p:cNvPr id="5"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8D512ED-252D-438C-88A3-FE66731BDD2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a:t>
            </a:fld>
            <a:endParaRPr lang="tr-TR" sz="1400" b="0" i="0" u="none" strike="noStrike" kern="1200" cap="none" spc="0" baseline="0">
              <a:solidFill>
                <a:srgbClr val="000000"/>
              </a:solidFill>
              <a:uFillTx/>
              <a:latin typeface="Arial"/>
            </a:endParaRPr>
          </a:p>
        </p:txBody>
      </p:sp>
      <p:pic>
        <p:nvPicPr>
          <p:cNvPr id="32770" name="Picture 2"/>
          <p:cNvPicPr>
            <a:picLocks noChangeAspect="1" noChangeArrowheads="1"/>
          </p:cNvPicPr>
          <p:nvPr/>
        </p:nvPicPr>
        <p:blipFill>
          <a:blip r:embed="rId3" cstate="print"/>
          <a:srcRect/>
          <a:stretch>
            <a:fillRect/>
          </a:stretch>
        </p:blipFill>
        <p:spPr bwMode="auto">
          <a:xfrm>
            <a:off x="1404258" y="2467428"/>
            <a:ext cx="6197938" cy="4038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1800" b="1"/>
              <a:t>ULUSLARARASI PARALİMPİK MASA TENİSİ KOMİTESİ</a:t>
            </a:r>
            <a:br>
              <a:rPr lang="tr-TR" sz="1800" b="1"/>
            </a:br>
            <a:r>
              <a:rPr lang="tr-TR" sz="1800" b="1"/>
              <a:t>( IPTTC )</a:t>
            </a:r>
            <a:br>
              <a:rPr lang="tr-TR" sz="1800" b="1"/>
            </a:br>
            <a:r>
              <a:rPr lang="tr-TR" sz="1800" b="1"/>
              <a:t>MASA TENİSİ KURAL VE YÖNETMELİKLERİ</a:t>
            </a:r>
            <a:endParaRPr lang="tr-TR" sz="1800"/>
          </a:p>
        </p:txBody>
      </p:sp>
      <p:sp>
        <p:nvSpPr>
          <p:cNvPr id="3" name="2 İçerik Yer Tutucusu"/>
          <p:cNvSpPr txBox="1">
            <a:spLocks noGrp="1"/>
          </p:cNvSpPr>
          <p:nvPr>
            <p:ph idx="1"/>
          </p:nvPr>
        </p:nvSpPr>
        <p:spPr>
          <a:xfrm>
            <a:off x="457200" y="1447796"/>
            <a:ext cx="8229600" cy="5181603"/>
          </a:xfrm>
        </p:spPr>
        <p:txBody>
          <a:bodyPr/>
          <a:lstStyle/>
          <a:p>
            <a:pPr marL="269876" lvl="0" indent="-269876" algn="just" hangingPunct="1">
              <a:spcBef>
                <a:spcPts val="300"/>
              </a:spcBef>
              <a:buNone/>
              <a:tabLst>
                <a:tab pos="0" algn="l"/>
              </a:tabLst>
            </a:pPr>
            <a:r>
              <a:rPr lang="tr-TR" sz="2800" b="1" u="sng">
                <a:solidFill>
                  <a:srgbClr val="333399"/>
                </a:solidFill>
              </a:rPr>
              <a:t>Yarışma sırasında </a:t>
            </a:r>
            <a:r>
              <a:rPr lang="tr-TR" sz="2800" b="1">
                <a:solidFill>
                  <a:srgbClr val="333399"/>
                </a:solidFill>
              </a:rPr>
              <a:t>bir oyuncu;</a:t>
            </a:r>
            <a:endParaRPr lang="tr-TR" sz="100" b="1">
              <a:solidFill>
                <a:srgbClr val="333399"/>
              </a:solidFill>
            </a:endParaRPr>
          </a:p>
          <a:p>
            <a:pPr marL="269876" lvl="0" indent="-269876" algn="just" hangingPunct="1">
              <a:spcBef>
                <a:spcPts val="300"/>
              </a:spcBef>
              <a:buNone/>
              <a:tabLst>
                <a:tab pos="0" algn="l"/>
              </a:tabLst>
            </a:pPr>
            <a:endParaRPr lang="tr-TR" sz="100" b="1">
              <a:solidFill>
                <a:srgbClr val="333399"/>
              </a:solidFill>
            </a:endParaRPr>
          </a:p>
          <a:p>
            <a:pPr marL="269876" lvl="0" indent="-269876" algn="just" hangingPunct="1">
              <a:spcBef>
                <a:spcPts val="300"/>
              </a:spcBef>
              <a:buNone/>
              <a:tabLst>
                <a:tab pos="0" algn="l"/>
              </a:tabLst>
            </a:pPr>
            <a:endParaRPr lang="tr-TR" sz="100" b="1">
              <a:solidFill>
                <a:srgbClr val="333399"/>
              </a:solidFill>
            </a:endParaRPr>
          </a:p>
          <a:p>
            <a:pPr marL="269876" lvl="0" indent="-269876" algn="just" hangingPunct="1">
              <a:spcBef>
                <a:spcPts val="300"/>
              </a:spcBef>
              <a:buNone/>
              <a:tabLst>
                <a:tab pos="0" algn="l"/>
              </a:tabLst>
            </a:pPr>
            <a:endParaRPr lang="tr-TR" sz="100" b="1">
              <a:solidFill>
                <a:srgbClr val="333399"/>
              </a:solidFill>
            </a:endParaRPr>
          </a:p>
          <a:p>
            <a:pPr marL="269876" lvl="0" indent="-269876" algn="just" hangingPunct="1">
              <a:spcBef>
                <a:spcPts val="300"/>
              </a:spcBef>
              <a:buNone/>
              <a:tabLst>
                <a:tab pos="0" algn="l"/>
              </a:tabLst>
            </a:pPr>
            <a:endParaRPr lang="tr-TR" sz="100" b="1">
              <a:solidFill>
                <a:srgbClr val="333399"/>
              </a:solidFill>
            </a:endParaRPr>
          </a:p>
          <a:p>
            <a:pPr marL="269876" lvl="0" indent="-269876" algn="just" hangingPunct="1">
              <a:spcBef>
                <a:spcPts val="300"/>
              </a:spcBef>
              <a:buAutoNum type="arabicPeriod"/>
              <a:tabLst>
                <a:tab pos="0" algn="l"/>
              </a:tabLst>
            </a:pPr>
            <a:r>
              <a:rPr lang="tr-TR" sz="2300"/>
              <a:t>Yarışmadaki bir sınıflandırıcı doktor tarafından yaralandığının onaylanması hariç, bir yarışmanın belirli bir safhasında bir sonraki programlı maçını oynamaz ise, puan silinmesi </a:t>
            </a:r>
            <a:r>
              <a:rPr lang="tr-TR" sz="2300" u="sng">
                <a:solidFill>
                  <a:srgbClr val="FF0000"/>
                </a:solidFill>
              </a:rPr>
              <a:t>VAR</a:t>
            </a:r>
          </a:p>
          <a:p>
            <a:pPr marL="269876" lvl="0" indent="-269876" algn="just" hangingPunct="1">
              <a:spcBef>
                <a:spcPts val="300"/>
              </a:spcBef>
              <a:buAutoNum type="arabicPeriod"/>
              <a:tabLst>
                <a:tab pos="0" algn="l"/>
              </a:tabLst>
            </a:pPr>
            <a:r>
              <a:rPr lang="tr-TR" sz="2300"/>
              <a:t>Raketinin kural dışı olduğu tespit edilirse ve yedek raketi yoksa, puan silinmesi </a:t>
            </a:r>
            <a:r>
              <a:rPr lang="tr-TR" sz="2300" u="sng">
                <a:solidFill>
                  <a:srgbClr val="FF0000"/>
                </a:solidFill>
              </a:rPr>
              <a:t>VAR</a:t>
            </a:r>
          </a:p>
          <a:p>
            <a:pPr marL="269876" lvl="0" indent="-269876" algn="just" hangingPunct="1">
              <a:spcBef>
                <a:spcPts val="300"/>
              </a:spcBef>
              <a:buAutoNum type="arabicPeriod"/>
              <a:tabLst>
                <a:tab pos="0" algn="l"/>
              </a:tabLst>
            </a:pPr>
            <a:r>
              <a:rPr lang="tr-TR" sz="2300"/>
              <a:t>Siyasi nedenlerle bir maça çıkmaz ise, puan silinmesi </a:t>
            </a:r>
            <a:r>
              <a:rPr lang="tr-TR" sz="2300" u="sng">
                <a:solidFill>
                  <a:srgbClr val="FF0000"/>
                </a:solidFill>
              </a:rPr>
              <a:t>VAR</a:t>
            </a:r>
          </a:p>
          <a:p>
            <a:pPr marL="269876" lvl="0" indent="-269876" algn="just" hangingPunct="1">
              <a:spcBef>
                <a:spcPts val="300"/>
              </a:spcBef>
              <a:buAutoNum type="arabicPeriod"/>
              <a:tabLst>
                <a:tab pos="0" algn="l"/>
              </a:tabLst>
            </a:pPr>
            <a:r>
              <a:rPr lang="tr-TR" sz="2300"/>
              <a:t>Birden fazla yarışmaya katıldığı için bir yarışmadaki bir maça çıkamaz ise, puan silinmesi </a:t>
            </a:r>
            <a:r>
              <a:rPr lang="tr-TR" sz="2300" u="sng">
                <a:solidFill>
                  <a:srgbClr val="FF0000"/>
                </a:solidFill>
              </a:rPr>
              <a:t>VAR</a:t>
            </a:r>
          </a:p>
          <a:p>
            <a:pPr marL="269876" lvl="0" indent="-269876" algn="just" hangingPunct="1">
              <a:spcBef>
                <a:spcPts val="300"/>
              </a:spcBef>
              <a:buAutoNum type="arabicPeriod"/>
              <a:tabLst>
                <a:tab pos="0" algn="l"/>
              </a:tabLst>
            </a:pPr>
            <a:r>
              <a:rPr lang="tr-TR" sz="2300"/>
              <a:t>İçinde bulunduğu veya başka bir yarışmadaki kötü davranışından dolayı maçın kalanından diskalifiye edildiği için bir yarışmaya çıkmaz ise, puan silinmesi </a:t>
            </a:r>
            <a:r>
              <a:rPr lang="tr-TR" sz="2300" u="sng">
                <a:solidFill>
                  <a:srgbClr val="FF0000"/>
                </a:solidFill>
              </a:rPr>
              <a:t>VAR</a:t>
            </a:r>
          </a:p>
          <a:p>
            <a:pPr lvl="0">
              <a:buNone/>
            </a:pPr>
            <a:endParaRPr lang="tr-T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FAD8DC6-66EE-4C2B-9902-6ABF37DF528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40</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DONATIM VE OYUN KOŞULLARI</a:t>
            </a:r>
          </a:p>
        </p:txBody>
      </p:sp>
      <p:sp>
        <p:nvSpPr>
          <p:cNvPr id="3" name="Rectangle 3"/>
          <p:cNvSpPr txBox="1">
            <a:spLocks noGrp="1"/>
          </p:cNvSpPr>
          <p:nvPr>
            <p:ph type="body" idx="1"/>
          </p:nvPr>
        </p:nvSpPr>
        <p:spPr>
          <a:xfrm>
            <a:off x="457200" y="1295403"/>
            <a:ext cx="2900357" cy="3581403"/>
          </a:xfrm>
        </p:spPr>
        <p:txBody>
          <a:bodyPr/>
          <a:lstStyle/>
          <a:p>
            <a:pPr marL="0" lvl="0" indent="0" hangingPunct="1">
              <a:lnSpc>
                <a:spcPct val="90000"/>
              </a:lnSpc>
              <a:spcBef>
                <a:spcPts val="500"/>
              </a:spcBef>
              <a:buNone/>
            </a:pPr>
            <a:r>
              <a:rPr lang="tr-TR" sz="2400"/>
              <a:t>Açık Yarışmalar için…</a:t>
            </a:r>
          </a:p>
          <a:p>
            <a:pPr lvl="0" hangingPunct="1">
              <a:lnSpc>
                <a:spcPct val="90000"/>
              </a:lnSpc>
              <a:spcBef>
                <a:spcPts val="500"/>
              </a:spcBef>
              <a:buClr>
                <a:srgbClr val="FF0000"/>
              </a:buClr>
              <a:buFont typeface="Wingdings" pitchFamily="2"/>
              <a:buChar char="§"/>
            </a:pPr>
            <a:r>
              <a:rPr lang="tr-TR" sz="2400"/>
              <a:t>Raket / Kontrol</a:t>
            </a:r>
          </a:p>
          <a:p>
            <a:pPr lvl="0" hangingPunct="1">
              <a:lnSpc>
                <a:spcPct val="90000"/>
              </a:lnSpc>
              <a:spcBef>
                <a:spcPts val="500"/>
              </a:spcBef>
              <a:buClr>
                <a:srgbClr val="FF0000"/>
              </a:buClr>
              <a:buFont typeface="Wingdings" pitchFamily="2"/>
              <a:buChar char="§"/>
            </a:pPr>
            <a:r>
              <a:rPr lang="tr-TR" sz="2400"/>
              <a:t>Top / Seçim</a:t>
            </a:r>
          </a:p>
          <a:p>
            <a:pPr lvl="0" hangingPunct="1">
              <a:lnSpc>
                <a:spcPct val="90000"/>
              </a:lnSpc>
              <a:spcBef>
                <a:spcPts val="500"/>
              </a:spcBef>
              <a:buClr>
                <a:srgbClr val="FF0000"/>
              </a:buClr>
              <a:buFont typeface="Wingdings" pitchFamily="2"/>
              <a:buChar char="§"/>
            </a:pPr>
            <a:r>
              <a:rPr lang="tr-TR" sz="2400"/>
              <a:t>Masa</a:t>
            </a:r>
          </a:p>
          <a:p>
            <a:pPr lvl="0" hangingPunct="1">
              <a:lnSpc>
                <a:spcPct val="90000"/>
              </a:lnSpc>
              <a:spcBef>
                <a:spcPts val="500"/>
              </a:spcBef>
              <a:buClr>
                <a:srgbClr val="FF0000"/>
              </a:buClr>
              <a:buFont typeface="Wingdings" pitchFamily="2"/>
              <a:buChar char="§"/>
            </a:pPr>
            <a:r>
              <a:rPr lang="tr-TR" sz="2400"/>
              <a:t>Giysi / Reklam</a:t>
            </a:r>
          </a:p>
          <a:p>
            <a:pPr lvl="0" hangingPunct="1">
              <a:lnSpc>
                <a:spcPct val="90000"/>
              </a:lnSpc>
              <a:spcBef>
                <a:spcPts val="500"/>
              </a:spcBef>
              <a:buClr>
                <a:srgbClr val="FF0000"/>
              </a:buClr>
              <a:buFont typeface="Wingdings" pitchFamily="2"/>
              <a:buChar char="§"/>
            </a:pPr>
            <a:r>
              <a:rPr lang="tr-TR" sz="2400"/>
              <a:t>Aydınlatma</a:t>
            </a:r>
          </a:p>
          <a:p>
            <a:pPr lvl="0" hangingPunct="1">
              <a:lnSpc>
                <a:spcPct val="90000"/>
              </a:lnSpc>
              <a:spcBef>
                <a:spcPts val="500"/>
              </a:spcBef>
              <a:buClr>
                <a:srgbClr val="FF0000"/>
              </a:buClr>
              <a:buFont typeface="Wingdings" pitchFamily="2"/>
              <a:buChar char="§"/>
            </a:pPr>
            <a:r>
              <a:rPr lang="tr-TR" sz="2400"/>
              <a:t>Oyun Alanı Ölçüsü</a:t>
            </a:r>
          </a:p>
          <a:p>
            <a:pPr lvl="0" hangingPunct="1">
              <a:lnSpc>
                <a:spcPct val="90000"/>
              </a:lnSpc>
              <a:spcBef>
                <a:spcPts val="600"/>
              </a:spcBef>
            </a:pPr>
            <a:endParaRPr lang="tr-TR" sz="2400"/>
          </a:p>
        </p:txBody>
      </p:sp>
      <p:sp>
        <p:nvSpPr>
          <p:cNvPr id="4" name="Rectangle 5"/>
          <p:cNvSpPr/>
          <p:nvPr/>
        </p:nvSpPr>
        <p:spPr>
          <a:xfrm>
            <a:off x="2980358" y="1371600"/>
            <a:ext cx="5429259" cy="3276596"/>
          </a:xfrm>
          <a:prstGeom prst="rect">
            <a:avLst/>
          </a:prstGeom>
          <a:noFill/>
          <a:ln>
            <a:noFill/>
            <a:prstDash val="solid"/>
          </a:ln>
        </p:spPr>
        <p:txBody>
          <a:bodyPr vert="horz" wrap="square" lIns="91440" tIns="45720" rIns="91440" bIns="45720" anchor="t" anchorCtr="0" compatLnSpc="1"/>
          <a:lstStyle/>
          <a:p>
            <a:pPr marL="269876" marR="0" lvl="0" indent="-269876" algn="just" defTabSz="914400" rtl="0" fontAlgn="auto" hangingPunct="1">
              <a:lnSpc>
                <a:spcPct val="90000"/>
              </a:lnSpc>
              <a:spcBef>
                <a:spcPts val="600"/>
              </a:spcBef>
              <a:spcAft>
                <a:spcPts val="0"/>
              </a:spcAft>
              <a:buClr>
                <a:srgbClr val="333399"/>
              </a:buClr>
              <a:buSzPct val="100000"/>
              <a:buChar char="•"/>
              <a:tabLst/>
              <a:defRPr sz="1800" b="0" i="0" u="none" strike="noStrike" kern="0" cap="none" spc="0" baseline="0">
                <a:solidFill>
                  <a:srgbClr val="000000"/>
                </a:solidFill>
                <a:uFillTx/>
              </a:defRPr>
            </a:pPr>
            <a:r>
              <a:rPr lang="tr-TR" sz="2800" b="0" i="0" u="none" strike="noStrike" kern="1200" cap="none" spc="0" baseline="0">
                <a:solidFill>
                  <a:srgbClr val="000000"/>
                </a:solidFill>
                <a:uFillTx/>
                <a:latin typeface="Arial"/>
              </a:rPr>
              <a:t>Yan tarafta sıralı  maddelerden hangisinin / hangilerinin bir uluslararası yarışmada kabul edilebileceğini  açıklayın.</a:t>
            </a:r>
          </a:p>
          <a:p>
            <a:pPr marL="269876" marR="0" lvl="0" indent="-269876" algn="just" defTabSz="914400" rtl="0" fontAlgn="auto" hangingPunct="1">
              <a:lnSpc>
                <a:spcPct val="90000"/>
              </a:lnSpc>
              <a:spcBef>
                <a:spcPts val="600"/>
              </a:spcBef>
              <a:spcAft>
                <a:spcPts val="0"/>
              </a:spcAft>
              <a:buClr>
                <a:srgbClr val="333399"/>
              </a:buClr>
              <a:buSzPct val="100000"/>
              <a:buChar char="•"/>
              <a:tabLst/>
              <a:defRPr sz="1800" b="0" i="0" u="none" strike="noStrike" kern="0" cap="none" spc="0" baseline="0">
                <a:solidFill>
                  <a:srgbClr val="000000"/>
                </a:solidFill>
                <a:uFillTx/>
              </a:defRPr>
            </a:pPr>
            <a:r>
              <a:rPr lang="tr-TR" sz="2800" b="0" i="0" u="none" strike="noStrike" kern="1200" cap="none" spc="0" baseline="0">
                <a:solidFill>
                  <a:srgbClr val="000000"/>
                </a:solidFill>
                <a:uFillTx/>
                <a:latin typeface="Arial"/>
              </a:rPr>
              <a:t>Bu maddelerin herhangi biri </a:t>
            </a:r>
            <a:r>
              <a:rPr lang="tr-TR" sz="2800" b="0" i="0" u="sng" strike="noStrike" kern="1200" cap="none" spc="0" baseline="0">
                <a:solidFill>
                  <a:srgbClr val="000000"/>
                </a:solidFill>
                <a:uFillTx/>
                <a:latin typeface="Arial"/>
              </a:rPr>
              <a:t>tekerlekli sandalye oyuncuları</a:t>
            </a:r>
            <a:r>
              <a:rPr lang="tr-TR" sz="2800" b="0" i="0" u="none" strike="noStrike" kern="1200" cap="none" spc="0" baseline="0">
                <a:solidFill>
                  <a:srgbClr val="000000"/>
                </a:solidFill>
                <a:uFillTx/>
                <a:latin typeface="Arial"/>
              </a:rPr>
              <a:t> için farklı mıdır?</a:t>
            </a:r>
          </a:p>
        </p:txBody>
      </p:sp>
      <p:graphicFrame>
        <p:nvGraphicFramePr>
          <p:cNvPr id="5" name="4 İçerik Yer Tutucusu"/>
          <p:cNvGraphicFramePr>
            <a:graphicFrameLocks noChangeAspect="1"/>
          </p:cNvGraphicFramePr>
          <p:nvPr>
            <p:ph idx="2"/>
          </p:nvPr>
        </p:nvGraphicFramePr>
        <p:xfrm>
          <a:off x="357188" y="5143500"/>
          <a:ext cx="1152525" cy="1035050"/>
        </p:xfrm>
        <a:graphic>
          <a:graphicData uri="http://schemas.openxmlformats.org/presentationml/2006/ole">
            <p:oleObj spid="_x0000_s2050" r:id="rId3" imgW="1553415" imgH="1395183" progId="Word.Picture.8">
              <p:embed/>
            </p:oleObj>
          </a:graphicData>
        </a:graphic>
      </p:graphicFrame>
      <p:sp>
        <p:nvSpPr>
          <p:cNvPr id="6" name="Rectangle 9"/>
          <p:cNvSpPr/>
          <p:nvPr/>
        </p:nvSpPr>
        <p:spPr>
          <a:xfrm>
            <a:off x="0" y="2452685"/>
            <a:ext cx="184151" cy="217490"/>
          </a:xfrm>
          <a:prstGeom prst="rect">
            <a:avLst/>
          </a:prstGeom>
          <a:noFill/>
          <a:ln>
            <a:noFill/>
            <a:prstDash val="solid"/>
          </a:ln>
        </p:spPr>
        <p:txBody>
          <a:bodyPr vert="horz" wrap="none" lIns="91440" tIns="45720" rIns="91440" bIns="45720" anchor="ctr" anchorCtr="0" compatLnSpc="1">
            <a:spAutoFit/>
          </a:bodyPr>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graphicFrame>
        <p:nvGraphicFramePr>
          <p:cNvPr id="7" name="6 Nesne"/>
          <p:cNvGraphicFramePr>
            <a:graphicFrameLocks noChangeAspect="1"/>
          </p:cNvGraphicFramePr>
          <p:nvPr/>
        </p:nvGraphicFramePr>
        <p:xfrm>
          <a:off x="2700338" y="5300663"/>
          <a:ext cx="1243012" cy="850900"/>
        </p:xfrm>
        <a:graphic>
          <a:graphicData uri="http://schemas.openxmlformats.org/presentationml/2006/ole">
            <p:oleObj spid="_x0000_s2051" r:id="rId4" imgW="1956511" imgH="1100328" progId="">
              <p:embed/>
            </p:oleObj>
          </a:graphicData>
        </a:graphic>
      </p:graphicFrame>
      <p:pic>
        <p:nvPicPr>
          <p:cNvPr id="8" name="Picture 10" descr="22421323"/>
          <p:cNvPicPr>
            <a:picLocks noChangeAspect="1"/>
          </p:cNvPicPr>
          <p:nvPr/>
        </p:nvPicPr>
        <p:blipFill>
          <a:blip r:embed="rId5" cstate="print"/>
          <a:srcRect/>
          <a:stretch>
            <a:fillRect/>
          </a:stretch>
        </p:blipFill>
        <p:spPr>
          <a:xfrm>
            <a:off x="1835145" y="5292720"/>
            <a:ext cx="806445" cy="863595"/>
          </a:xfrm>
          <a:prstGeom prst="rect">
            <a:avLst/>
          </a:prstGeom>
          <a:noFill/>
          <a:ln>
            <a:noFill/>
          </a:ln>
        </p:spPr>
      </p:pic>
      <p:pic>
        <p:nvPicPr>
          <p:cNvPr id="9" name="Picture 11"/>
          <p:cNvPicPr>
            <a:picLocks noChangeAspect="1"/>
          </p:cNvPicPr>
          <p:nvPr/>
        </p:nvPicPr>
        <p:blipFill>
          <a:blip r:embed="rId6" cstate="print"/>
          <a:srcRect/>
          <a:stretch>
            <a:fillRect/>
          </a:stretch>
        </p:blipFill>
        <p:spPr>
          <a:xfrm>
            <a:off x="4284658" y="5178420"/>
            <a:ext cx="758823" cy="1008061"/>
          </a:xfrm>
          <a:prstGeom prst="rect">
            <a:avLst/>
          </a:prstGeom>
          <a:noFill/>
          <a:ln>
            <a:noFill/>
          </a:ln>
        </p:spPr>
      </p:pic>
      <p:pic>
        <p:nvPicPr>
          <p:cNvPr id="10" name="Picture 12" descr="20394550"/>
          <p:cNvPicPr>
            <a:picLocks noChangeAspect="1"/>
          </p:cNvPicPr>
          <p:nvPr/>
        </p:nvPicPr>
        <p:blipFill>
          <a:blip r:embed="rId7" cstate="print"/>
          <a:srcRect/>
          <a:stretch>
            <a:fillRect/>
          </a:stretch>
        </p:blipFill>
        <p:spPr>
          <a:xfrm>
            <a:off x="5435595" y="4962521"/>
            <a:ext cx="1031872" cy="1225552"/>
          </a:xfrm>
          <a:prstGeom prst="rect">
            <a:avLst/>
          </a:prstGeom>
          <a:noFill/>
          <a:ln>
            <a:noFill/>
          </a:ln>
        </p:spPr>
      </p:pic>
      <p:pic>
        <p:nvPicPr>
          <p:cNvPr id="11" name="Picture 13" descr="Oyun alanı"/>
          <p:cNvPicPr>
            <a:picLocks noChangeAspect="1"/>
          </p:cNvPicPr>
          <p:nvPr/>
        </p:nvPicPr>
        <p:blipFill>
          <a:blip r:embed="rId8" cstate="print"/>
          <a:srcRect/>
          <a:stretch>
            <a:fillRect/>
          </a:stretch>
        </p:blipFill>
        <p:spPr>
          <a:xfrm>
            <a:off x="6821488" y="5240334"/>
            <a:ext cx="1782759" cy="931865"/>
          </a:xfrm>
          <a:prstGeom prst="rect">
            <a:avLst/>
          </a:prstGeom>
          <a:noFill/>
          <a:ln>
            <a:noFill/>
          </a:ln>
        </p:spPr>
      </p:pic>
      <p:sp>
        <p:nvSpPr>
          <p:cNvPr id="12" name="11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C607B2-4F9E-45BF-9C43-624DBFD6864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41</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DONATIM VE OYUN KOŞULLARI</a:t>
            </a:r>
          </a:p>
        </p:txBody>
      </p:sp>
      <p:sp>
        <p:nvSpPr>
          <p:cNvPr id="3" name="Rectangle 3"/>
          <p:cNvSpPr txBox="1">
            <a:spLocks noGrp="1"/>
          </p:cNvSpPr>
          <p:nvPr>
            <p:ph idx="1"/>
          </p:nvPr>
        </p:nvSpPr>
        <p:spPr>
          <a:xfrm>
            <a:off x="428625" y="1371600"/>
            <a:ext cx="8229600" cy="4953003"/>
          </a:xfrm>
        </p:spPr>
        <p:txBody>
          <a:bodyPr/>
          <a:lstStyle/>
          <a:p>
            <a:pPr lvl="0" algn="just" hangingPunct="1">
              <a:spcBef>
                <a:spcPts val="600"/>
              </a:spcBef>
              <a:buClr>
                <a:srgbClr val="FF0000"/>
              </a:buClr>
            </a:pPr>
            <a:r>
              <a:rPr lang="tr-TR"/>
              <a:t>Masa ayakları, oyuncunun bacaklarını  engellemeden tekerlekli sandalyenin girişine olanak verecek şekilde masa </a:t>
            </a:r>
            <a:r>
              <a:rPr lang="tr-TR" u="sng">
                <a:solidFill>
                  <a:srgbClr val="FF0000"/>
                </a:solidFill>
              </a:rPr>
              <a:t>uç çizgisinden en az 40 cm. içeride</a:t>
            </a:r>
            <a:r>
              <a:rPr lang="tr-TR">
                <a:solidFill>
                  <a:srgbClr val="FF0000"/>
                </a:solidFill>
              </a:rPr>
              <a:t> </a:t>
            </a:r>
            <a:r>
              <a:rPr lang="tr-TR"/>
              <a:t>olacak ve çift maçında iki adet tekerlekli sandalyenin girmesine imkan sağlayacaktır.</a:t>
            </a:r>
          </a:p>
          <a:p>
            <a:pPr lvl="0" algn="just" hangingPunct="1">
              <a:spcBef>
                <a:spcPts val="600"/>
              </a:spcBef>
              <a:buClr>
                <a:srgbClr val="FF0000"/>
              </a:buClr>
            </a:pPr>
            <a:r>
              <a:rPr lang="tr-TR"/>
              <a:t>Tekerlekli sandalye oyuncuları için oyun alanı, 8m. uzunluktan ve 6m. genişlikten daha az olmamak koşulu ile küçültülebilir.</a:t>
            </a: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B103968-4703-4E71-AFAF-E2E55DAEE73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42</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4000"/>
              <a:t>DONATIM VE OYUN KOŞULLARI</a:t>
            </a:r>
          </a:p>
        </p:txBody>
      </p:sp>
      <p:sp>
        <p:nvSpPr>
          <p:cNvPr id="3"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B40BB6-FEB3-4565-9B4F-D68375B79DE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43</a:t>
            </a:fld>
            <a:endParaRPr lang="tr-TR" sz="1400" b="0" i="0" u="none" strike="noStrike" kern="1200" cap="none" spc="0" baseline="0">
              <a:solidFill>
                <a:srgbClr val="000000"/>
              </a:solidFill>
              <a:uFillTx/>
              <a:latin typeface="Arial"/>
            </a:endParaRPr>
          </a:p>
        </p:txBody>
      </p:sp>
      <p:pic>
        <p:nvPicPr>
          <p:cNvPr id="4" name="Picture 2"/>
          <p:cNvPicPr>
            <a:picLocks noGrp="1" noChangeAspect="1"/>
          </p:cNvPicPr>
          <p:nvPr>
            <p:ph idx="1"/>
          </p:nvPr>
        </p:nvPicPr>
        <p:blipFill>
          <a:blip r:embed="rId2" cstate="print"/>
          <a:srcRect/>
          <a:stretch>
            <a:fillRect/>
          </a:stretch>
        </p:blipFill>
        <p:spPr>
          <a:xfrm>
            <a:off x="685800" y="1219196"/>
            <a:ext cx="7848596" cy="4419596"/>
          </a:xfrm>
        </p:spPr>
      </p:pic>
      <p:sp>
        <p:nvSpPr>
          <p:cNvPr id="5" name="5 Dikdörtgen"/>
          <p:cNvSpPr/>
          <p:nvPr/>
        </p:nvSpPr>
        <p:spPr>
          <a:xfrm>
            <a:off x="1447796" y="5181603"/>
            <a:ext cx="6934196" cy="1357326"/>
          </a:xfrm>
          <a:prstGeom prst="rect">
            <a:avLst/>
          </a:prstGeom>
          <a:noFill/>
          <a:ln>
            <a:noFill/>
            <a:prstDash val="solid"/>
          </a:ln>
        </p:spPr>
        <p:txBody>
          <a:bodyPr vert="horz" wrap="square" lIns="91440" tIns="45720" rIns="91440" bIns="45720" anchor="ctr" anchorCtr="1" compatLnSpc="1"/>
          <a:lstStyle/>
          <a:p>
            <a:pPr marL="0" marR="0" lvl="0" indent="0" algn="ctr" defTabSz="914400" rtl="0" fontAlgn="auto" hangingPunct="1">
              <a:lnSpc>
                <a:spcPct val="90000"/>
              </a:lnSpc>
              <a:spcBef>
                <a:spcPts val="600"/>
              </a:spcBef>
              <a:spcAft>
                <a:spcPts val="0"/>
              </a:spcAft>
              <a:buNone/>
              <a:tabLst/>
              <a:defRPr sz="1800" b="0" i="0" u="none" strike="noStrike" kern="0" cap="none" spc="0" baseline="0">
                <a:solidFill>
                  <a:srgbClr val="000000"/>
                </a:solidFill>
                <a:uFillTx/>
              </a:defRPr>
            </a:pPr>
            <a:r>
              <a:rPr lang="tr-TR" sz="2400" b="0" i="0" u="none" strike="noStrike" kern="1200" cap="none" spc="0" baseline="0">
                <a:solidFill>
                  <a:srgbClr val="000000"/>
                </a:solidFill>
                <a:uFillTx/>
                <a:latin typeface="Arial"/>
              </a:rPr>
              <a:t>     B: 40 CM.			                   A: 28 CM.</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DONATIM VE OYUN KOŞULLARI</a:t>
            </a:r>
          </a:p>
        </p:txBody>
      </p:sp>
      <p:pic>
        <p:nvPicPr>
          <p:cNvPr id="3" name="Picture 4"/>
          <p:cNvPicPr>
            <a:picLocks noGrp="1" noChangeAspect="1"/>
          </p:cNvPicPr>
          <p:nvPr>
            <p:ph idx="1"/>
          </p:nvPr>
        </p:nvPicPr>
        <p:blipFill>
          <a:blip r:embed="rId2" cstate="print"/>
          <a:srcRect/>
          <a:stretch>
            <a:fillRect/>
          </a:stretch>
        </p:blipFill>
        <p:spPr>
          <a:xfrm>
            <a:off x="1395731" y="1341433"/>
            <a:ext cx="819146" cy="892170"/>
          </a:xfrm>
        </p:spPr>
      </p:pic>
      <p:sp>
        <p:nvSpPr>
          <p:cNvPr id="4" name="Rectangle 5"/>
          <p:cNvSpPr/>
          <p:nvPr/>
        </p:nvSpPr>
        <p:spPr>
          <a:xfrm>
            <a:off x="2335825" y="1571615"/>
            <a:ext cx="5003797" cy="749295"/>
          </a:xfrm>
          <a:prstGeom prst="rect">
            <a:avLst/>
          </a:prstGeom>
          <a:noFill/>
          <a:ln>
            <a:noFill/>
            <a:prstDash val="solid"/>
          </a:ln>
        </p:spPr>
        <p:txBody>
          <a:bodyPr vert="horz" wrap="square" lIns="91440" tIns="45720" rIns="91440" bIns="45720" anchor="t" anchorCtr="1" compatLnSpc="1"/>
          <a:lstStyle/>
          <a:p>
            <a:pPr marL="342900" marR="0" lvl="0" indent="-342900" algn="ctr"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tr-TR" sz="2800" b="0" i="0" u="sng" strike="noStrike" kern="1200" cap="none" spc="0" baseline="0">
                <a:solidFill>
                  <a:srgbClr val="FF0000"/>
                </a:solidFill>
                <a:uFillTx/>
                <a:latin typeface="Arial"/>
              </a:rPr>
              <a:t>Hakemin kararı ne olmalıdır ?</a:t>
            </a:r>
          </a:p>
        </p:txBody>
      </p:sp>
      <p:pic>
        <p:nvPicPr>
          <p:cNvPr id="5" name="Picture 6" descr="Class 8 Player 02"/>
          <p:cNvPicPr>
            <a:picLocks noChangeAspect="1"/>
          </p:cNvPicPr>
          <p:nvPr/>
        </p:nvPicPr>
        <p:blipFill>
          <a:blip r:embed="rId3" cstate="print"/>
          <a:srcRect/>
          <a:stretch>
            <a:fillRect/>
          </a:stretch>
        </p:blipFill>
        <p:spPr>
          <a:xfrm>
            <a:off x="827083" y="2568577"/>
            <a:ext cx="2959089" cy="1911763"/>
          </a:xfrm>
          <a:prstGeom prst="rect">
            <a:avLst/>
          </a:prstGeom>
          <a:noFill/>
          <a:ln>
            <a:noFill/>
          </a:ln>
        </p:spPr>
      </p:pic>
      <p:pic>
        <p:nvPicPr>
          <p:cNvPr id="6" name="Picture 7"/>
          <p:cNvPicPr>
            <a:picLocks noChangeAspect="1"/>
          </p:cNvPicPr>
          <p:nvPr/>
        </p:nvPicPr>
        <p:blipFill>
          <a:blip r:embed="rId4" cstate="print"/>
          <a:srcRect/>
          <a:stretch>
            <a:fillRect/>
          </a:stretch>
        </p:blipFill>
        <p:spPr>
          <a:xfrm>
            <a:off x="955996" y="4822509"/>
            <a:ext cx="1008061" cy="966785"/>
          </a:xfrm>
          <a:prstGeom prst="rect">
            <a:avLst/>
          </a:prstGeom>
          <a:noFill/>
          <a:ln>
            <a:noFill/>
          </a:ln>
        </p:spPr>
      </p:pic>
      <p:pic>
        <p:nvPicPr>
          <p:cNvPr id="7" name="Picture 8" descr="22027089"/>
          <p:cNvPicPr>
            <a:picLocks noChangeAspect="1"/>
          </p:cNvPicPr>
          <p:nvPr/>
        </p:nvPicPr>
        <p:blipFill>
          <a:blip r:embed="rId5" cstate="print"/>
          <a:srcRect/>
          <a:stretch>
            <a:fillRect/>
          </a:stretch>
        </p:blipFill>
        <p:spPr>
          <a:xfrm>
            <a:off x="2714615" y="4675199"/>
            <a:ext cx="1098551" cy="1296984"/>
          </a:xfrm>
          <a:prstGeom prst="rect">
            <a:avLst/>
          </a:prstGeom>
          <a:noFill/>
          <a:ln>
            <a:noFill/>
          </a:ln>
        </p:spPr>
      </p:pic>
      <p:sp>
        <p:nvSpPr>
          <p:cNvPr id="8" name="Rectangle 9"/>
          <p:cNvSpPr/>
          <p:nvPr/>
        </p:nvSpPr>
        <p:spPr>
          <a:xfrm>
            <a:off x="4000500" y="2443798"/>
            <a:ext cx="4675190" cy="3485528"/>
          </a:xfrm>
          <a:prstGeom prst="rect">
            <a:avLst/>
          </a:prstGeom>
          <a:noFill/>
          <a:ln>
            <a:noFill/>
            <a:prstDash val="solid"/>
          </a:ln>
        </p:spPr>
        <p:txBody>
          <a:bodyPr vert="horz" wrap="square" lIns="91440" tIns="45720" rIns="91440" bIns="45720" anchor="t" anchorCtr="0" compatLnSpc="1"/>
          <a:lstStyle/>
          <a:p>
            <a:pPr marL="182559" marR="0" lvl="0" indent="-182559" algn="just" defTabSz="914400" rtl="0" fontAlgn="auto" hangingPunct="1">
              <a:lnSpc>
                <a:spcPct val="80000"/>
              </a:lnSpc>
              <a:spcBef>
                <a:spcPts val="600"/>
              </a:spcBef>
              <a:spcAft>
                <a:spcPts val="0"/>
              </a:spcAft>
              <a:buClr>
                <a:srgbClr val="FF0000"/>
              </a:buClr>
              <a:buSzPct val="100000"/>
              <a:buChar char="•"/>
              <a:tabLst/>
              <a:defRPr sz="1800" b="0" i="0" u="none" strike="noStrike" kern="0" cap="none" spc="0" baseline="0">
                <a:solidFill>
                  <a:srgbClr val="000000"/>
                </a:solidFill>
                <a:uFillTx/>
              </a:defRPr>
            </a:pPr>
            <a:r>
              <a:rPr lang="tr-TR" sz="2600" b="0" i="0" u="none" strike="noStrike" kern="1200" cap="none" spc="0" baseline="0">
                <a:solidFill>
                  <a:srgbClr val="000000"/>
                </a:solidFill>
                <a:uFillTx/>
                <a:latin typeface="Arial"/>
              </a:rPr>
              <a:t>Raketin bir yüzünde çok sayıda hasarlı pütür var veya pütür hiç yok.</a:t>
            </a:r>
          </a:p>
          <a:p>
            <a:pPr marL="182559" marR="0" lvl="0" indent="-182559" algn="just" defTabSz="914400" rtl="0" fontAlgn="auto" hangingPunct="1">
              <a:lnSpc>
                <a:spcPct val="80000"/>
              </a:lnSpc>
              <a:spcBef>
                <a:spcPts val="600"/>
              </a:spcBef>
              <a:spcAft>
                <a:spcPts val="0"/>
              </a:spcAft>
              <a:buClr>
                <a:srgbClr val="FF0000"/>
              </a:buClr>
              <a:buSzPct val="100000"/>
              <a:buChar char="•"/>
              <a:tabLst/>
              <a:defRPr sz="1800" b="0" i="0" u="none" strike="noStrike" kern="0" cap="none" spc="0" baseline="0">
                <a:solidFill>
                  <a:srgbClr val="000000"/>
                </a:solidFill>
                <a:uFillTx/>
              </a:defRPr>
            </a:pPr>
            <a:r>
              <a:rPr lang="tr-TR" sz="2600" b="0" i="0" u="none" strike="noStrike" kern="1200" cap="none" spc="0" baseline="0">
                <a:solidFill>
                  <a:srgbClr val="000000"/>
                </a:solidFill>
                <a:uFillTx/>
                <a:latin typeface="Arial"/>
              </a:rPr>
              <a:t>Raketin sapı siyah bir kumaşla kaplanmış.</a:t>
            </a:r>
          </a:p>
          <a:p>
            <a:pPr marL="182559" marR="0" lvl="0" indent="-182559" algn="just" defTabSz="914400" rtl="0" fontAlgn="auto" hangingPunct="1">
              <a:lnSpc>
                <a:spcPct val="80000"/>
              </a:lnSpc>
              <a:spcBef>
                <a:spcPts val="600"/>
              </a:spcBef>
              <a:spcAft>
                <a:spcPts val="0"/>
              </a:spcAft>
              <a:buClr>
                <a:srgbClr val="FF0000"/>
              </a:buClr>
              <a:buSzPct val="100000"/>
              <a:buChar char="•"/>
              <a:tabLst/>
              <a:defRPr sz="1800" b="0" i="0" u="none" strike="noStrike" kern="0" cap="none" spc="0" baseline="0">
                <a:solidFill>
                  <a:srgbClr val="000000"/>
                </a:solidFill>
                <a:uFillTx/>
              </a:defRPr>
            </a:pPr>
            <a:r>
              <a:rPr lang="tr-TR" sz="2600" b="0" i="0" u="none" strike="noStrike" kern="1200" cap="none" spc="0" baseline="0">
                <a:solidFill>
                  <a:srgbClr val="000000"/>
                </a:solidFill>
                <a:uFillTx/>
                <a:latin typeface="Arial"/>
              </a:rPr>
              <a:t>Ralli sırasında oyuncu raketini kırar. Çantasındaki bir diğer raketini kullanır. Fakat hemen sonra, bu raket de kırılır.</a:t>
            </a:r>
          </a:p>
          <a:p>
            <a:pPr marL="342900" marR="0" lvl="0" indent="-342900" algn="l" defTabSz="914400" rtl="0" fontAlgn="auto" hangingPunct="1">
              <a:lnSpc>
                <a:spcPct val="80000"/>
              </a:lnSpc>
              <a:spcBef>
                <a:spcPts val="600"/>
              </a:spcBef>
              <a:spcAft>
                <a:spcPts val="0"/>
              </a:spcAft>
              <a:buNone/>
              <a:tabLst/>
              <a:defRPr sz="1800" b="0" i="0" u="none" strike="noStrike" kern="0" cap="none" spc="0" baseline="0">
                <a:solidFill>
                  <a:srgbClr val="000000"/>
                </a:solidFill>
                <a:uFillTx/>
              </a:defRPr>
            </a:pPr>
            <a:endParaRPr lang="tr-TR" sz="2600" b="0" i="0" u="none" strike="noStrike" kern="1200" cap="none" spc="0" baseline="0">
              <a:solidFill>
                <a:srgbClr val="000000"/>
              </a:solidFill>
              <a:uFillTx/>
              <a:latin typeface="Arial"/>
            </a:endParaRPr>
          </a:p>
        </p:txBody>
      </p:sp>
      <p:sp>
        <p:nvSpPr>
          <p:cNvPr id="9" name="8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920AE2-61A3-40F2-8127-9C97D24E31F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44</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DONATIM VE OYUN KOŞULLARI</a:t>
            </a:r>
          </a:p>
        </p:txBody>
      </p:sp>
      <p:sp>
        <p:nvSpPr>
          <p:cNvPr id="3" name="Rectangle 3"/>
          <p:cNvSpPr txBox="1">
            <a:spLocks noGrp="1"/>
          </p:cNvSpPr>
          <p:nvPr>
            <p:ph idx="1"/>
          </p:nvPr>
        </p:nvSpPr>
        <p:spPr>
          <a:xfrm>
            <a:off x="457200" y="1262923"/>
            <a:ext cx="4900617" cy="5388924"/>
          </a:xfrm>
        </p:spPr>
        <p:txBody>
          <a:bodyPr/>
          <a:lstStyle/>
          <a:p>
            <a:pPr marL="182559" lvl="0" indent="-182559" algn="just" hangingPunct="1">
              <a:lnSpc>
                <a:spcPct val="80000"/>
              </a:lnSpc>
              <a:spcBef>
                <a:spcPts val="0"/>
              </a:spcBef>
              <a:buClr>
                <a:srgbClr val="FF0000"/>
              </a:buClr>
            </a:pPr>
            <a:endParaRPr lang="tr-TR" sz="100"/>
          </a:p>
          <a:p>
            <a:pPr marL="355601" lvl="0" indent="-355601" algn="ctr" hangingPunct="1">
              <a:lnSpc>
                <a:spcPct val="80000"/>
              </a:lnSpc>
              <a:spcBef>
                <a:spcPts val="600"/>
              </a:spcBef>
              <a:buClr>
                <a:srgbClr val="FF0000"/>
              </a:buClr>
              <a:buFont typeface="Wingdings" pitchFamily="2"/>
              <a:buChar char="v"/>
            </a:pPr>
            <a:r>
              <a:rPr lang="tr-TR" sz="2400" u="sng">
                <a:solidFill>
                  <a:srgbClr val="FF0000"/>
                </a:solidFill>
              </a:rPr>
              <a:t>YANITLAR</a:t>
            </a:r>
            <a:endParaRPr lang="tr-TR" sz="100" u="sng">
              <a:solidFill>
                <a:srgbClr val="FF0000"/>
              </a:solidFill>
            </a:endParaRPr>
          </a:p>
          <a:p>
            <a:pPr marL="355601" lvl="0" indent="-355601" hangingPunct="1">
              <a:lnSpc>
                <a:spcPct val="80000"/>
              </a:lnSpc>
              <a:spcBef>
                <a:spcPts val="600"/>
              </a:spcBef>
              <a:buNone/>
            </a:pPr>
            <a:endParaRPr lang="tr-TR" sz="100"/>
          </a:p>
          <a:p>
            <a:pPr marL="355601" lvl="0" indent="-355601" hangingPunct="1">
              <a:lnSpc>
                <a:spcPct val="80000"/>
              </a:lnSpc>
              <a:spcBef>
                <a:spcPts val="600"/>
              </a:spcBef>
              <a:buNone/>
            </a:pPr>
            <a:endParaRPr lang="tr-TR" sz="100"/>
          </a:p>
          <a:p>
            <a:pPr marL="355601" lvl="0" indent="-355601" algn="just" hangingPunct="1">
              <a:lnSpc>
                <a:spcPct val="80000"/>
              </a:lnSpc>
              <a:spcBef>
                <a:spcPts val="600"/>
              </a:spcBef>
              <a:buClr>
                <a:srgbClr val="FF0000"/>
              </a:buClr>
              <a:buFont typeface="Wingdings" pitchFamily="2"/>
              <a:buChar char="v"/>
            </a:pPr>
            <a:r>
              <a:rPr lang="tr-TR" sz="2400"/>
              <a:t>Eğer pütürlerin çoğu hasarlı ise veya pütürler hiç yoksa, Başhakemin oyun alanına gelmesini sağlayın, oyun alanını terk etmeyin (Kararı başhakem verecek).</a:t>
            </a:r>
            <a:endParaRPr lang="tr-TR" sz="100"/>
          </a:p>
          <a:p>
            <a:pPr marL="182559" lvl="0" indent="-182559" hangingPunct="1">
              <a:lnSpc>
                <a:spcPct val="80000"/>
              </a:lnSpc>
              <a:spcBef>
                <a:spcPts val="0"/>
              </a:spcBef>
              <a:buClr>
                <a:srgbClr val="FF0000"/>
              </a:buClr>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Clr>
                <a:srgbClr val="FF0000"/>
              </a:buClr>
            </a:pPr>
            <a:endParaRPr lang="tr-TR" sz="100"/>
          </a:p>
          <a:p>
            <a:pPr marL="182559" lvl="0" indent="-182559" hangingPunct="1">
              <a:lnSpc>
                <a:spcPct val="80000"/>
              </a:lnSpc>
              <a:spcBef>
                <a:spcPts val="0"/>
              </a:spcBef>
              <a:buClr>
                <a:srgbClr val="FF0000"/>
              </a:buClr>
            </a:pPr>
            <a:endParaRPr lang="tr-TR" sz="100"/>
          </a:p>
          <a:p>
            <a:pPr marL="182559" lvl="0" indent="-182559" hangingPunct="1">
              <a:lnSpc>
                <a:spcPct val="80000"/>
              </a:lnSpc>
              <a:spcBef>
                <a:spcPts val="0"/>
              </a:spcBef>
              <a:buClr>
                <a:srgbClr val="FF0000"/>
              </a:buClr>
            </a:pPr>
            <a:endParaRPr lang="tr-TR" sz="100"/>
          </a:p>
          <a:p>
            <a:pPr marL="182559" lvl="0" indent="-182559" hangingPunct="1">
              <a:lnSpc>
                <a:spcPct val="80000"/>
              </a:lnSpc>
              <a:spcBef>
                <a:spcPts val="0"/>
              </a:spcBef>
              <a:buClr>
                <a:srgbClr val="FF0000"/>
              </a:buClr>
            </a:pPr>
            <a:endParaRPr lang="tr-TR" sz="100"/>
          </a:p>
          <a:p>
            <a:pPr marL="182559" lvl="0" indent="-182559" hangingPunct="1">
              <a:lnSpc>
                <a:spcPct val="80000"/>
              </a:lnSpc>
              <a:spcBef>
                <a:spcPts val="0"/>
              </a:spcBef>
              <a:buClr>
                <a:srgbClr val="FF0000"/>
              </a:buClr>
            </a:pPr>
            <a:endParaRPr lang="tr-TR" sz="100"/>
          </a:p>
          <a:p>
            <a:pPr marL="182559" lvl="0" indent="-182559" hangingPunct="1">
              <a:lnSpc>
                <a:spcPct val="80000"/>
              </a:lnSpc>
              <a:spcBef>
                <a:spcPts val="0"/>
              </a:spcBef>
              <a:buClr>
                <a:srgbClr val="FF0000"/>
              </a:buClr>
            </a:pPr>
            <a:endParaRPr lang="tr-TR" sz="100"/>
          </a:p>
          <a:p>
            <a:pPr marL="182559" lvl="0" indent="-182559" hangingPunct="1">
              <a:lnSpc>
                <a:spcPct val="80000"/>
              </a:lnSpc>
              <a:spcBef>
                <a:spcPts val="0"/>
              </a:spcBef>
              <a:buClr>
                <a:srgbClr val="FF0000"/>
              </a:buClr>
            </a:pPr>
            <a:endParaRPr lang="tr-TR" sz="100"/>
          </a:p>
          <a:p>
            <a:pPr marL="355601" lvl="0" indent="-355601" algn="just" hangingPunct="1">
              <a:lnSpc>
                <a:spcPct val="80000"/>
              </a:lnSpc>
              <a:spcBef>
                <a:spcPts val="0"/>
              </a:spcBef>
              <a:buClr>
                <a:srgbClr val="FF0000"/>
              </a:buClr>
              <a:buFont typeface="Wingdings" pitchFamily="2"/>
              <a:buChar char="v"/>
            </a:pPr>
            <a:endParaRPr lang="tr-TR" sz="100"/>
          </a:p>
          <a:p>
            <a:pPr marL="355601" lvl="0" indent="-355601" algn="just" hangingPunct="1">
              <a:lnSpc>
                <a:spcPct val="80000"/>
              </a:lnSpc>
              <a:spcBef>
                <a:spcPts val="0"/>
              </a:spcBef>
              <a:buClr>
                <a:srgbClr val="FF0000"/>
              </a:buClr>
              <a:buFont typeface="Wingdings" pitchFamily="2"/>
              <a:buChar char="v"/>
            </a:pPr>
            <a:endParaRPr lang="tr-TR" sz="100"/>
          </a:p>
          <a:p>
            <a:pPr marL="355601" lvl="0" indent="-355601" algn="just" hangingPunct="1">
              <a:lnSpc>
                <a:spcPct val="80000"/>
              </a:lnSpc>
              <a:spcBef>
                <a:spcPts val="0"/>
              </a:spcBef>
              <a:buClr>
                <a:srgbClr val="FF0000"/>
              </a:buClr>
              <a:buFont typeface="Wingdings" pitchFamily="2"/>
              <a:buChar char="v"/>
            </a:pPr>
            <a:endParaRPr lang="tr-TR" sz="100"/>
          </a:p>
          <a:p>
            <a:pPr marL="355601" lvl="0" indent="-355601" algn="just" hangingPunct="1">
              <a:lnSpc>
                <a:spcPct val="80000"/>
              </a:lnSpc>
              <a:spcBef>
                <a:spcPts val="0"/>
              </a:spcBef>
              <a:buClr>
                <a:srgbClr val="FF0000"/>
              </a:buClr>
              <a:buFont typeface="Wingdings" pitchFamily="2"/>
              <a:buChar char="v"/>
            </a:pPr>
            <a:endParaRPr lang="tr-TR" sz="100"/>
          </a:p>
          <a:p>
            <a:pPr marL="355601" lvl="0" indent="-355601" algn="just" hangingPunct="1">
              <a:lnSpc>
                <a:spcPct val="80000"/>
              </a:lnSpc>
              <a:spcBef>
                <a:spcPts val="600"/>
              </a:spcBef>
              <a:buClr>
                <a:srgbClr val="FF0000"/>
              </a:buClr>
              <a:buFont typeface="Wingdings" pitchFamily="2"/>
              <a:buChar char="v"/>
            </a:pPr>
            <a:r>
              <a:rPr lang="tr-TR" sz="2400"/>
              <a:t>Normal. Raketin sapı ile ilgili kural veya yönetmelik yoktur.</a:t>
            </a: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182559" lvl="0" indent="-182559" hangingPunct="1">
              <a:lnSpc>
                <a:spcPct val="80000"/>
              </a:lnSpc>
              <a:spcBef>
                <a:spcPts val="0"/>
              </a:spcBef>
              <a:buNone/>
            </a:pPr>
            <a:endParaRPr lang="tr-TR" sz="100"/>
          </a:p>
          <a:p>
            <a:pPr marL="355601" lvl="0" indent="-355601" algn="just" hangingPunct="1">
              <a:lnSpc>
                <a:spcPct val="80000"/>
              </a:lnSpc>
              <a:spcBef>
                <a:spcPts val="600"/>
              </a:spcBef>
              <a:buClr>
                <a:srgbClr val="FF0000"/>
              </a:buClr>
              <a:buFont typeface="Wingdings" pitchFamily="2"/>
              <a:buChar char="v"/>
            </a:pPr>
            <a:r>
              <a:rPr lang="tr-TR" sz="2400"/>
              <a:t>Oyuncu, oyuna devam etmesi için oyun alanının yakınında mutlaka bir raket bulundurmak zorundadır.</a:t>
            </a:r>
          </a:p>
        </p:txBody>
      </p:sp>
      <p:pic>
        <p:nvPicPr>
          <p:cNvPr id="4" name="Picture 4"/>
          <p:cNvPicPr>
            <a:picLocks noChangeAspect="1"/>
          </p:cNvPicPr>
          <p:nvPr/>
        </p:nvPicPr>
        <p:blipFill>
          <a:blip r:embed="rId2" cstate="print"/>
          <a:srcRect/>
          <a:stretch>
            <a:fillRect/>
          </a:stretch>
        </p:blipFill>
        <p:spPr>
          <a:xfrm>
            <a:off x="6091869" y="3243898"/>
            <a:ext cx="1458916" cy="1400175"/>
          </a:xfrm>
          <a:prstGeom prst="rect">
            <a:avLst/>
          </a:prstGeom>
          <a:noFill/>
          <a:ln>
            <a:noFill/>
          </a:ln>
        </p:spPr>
      </p:pic>
      <p:pic>
        <p:nvPicPr>
          <p:cNvPr id="5" name="Picture 5"/>
          <p:cNvPicPr>
            <a:picLocks noChangeAspect="1"/>
          </p:cNvPicPr>
          <p:nvPr/>
        </p:nvPicPr>
        <p:blipFill>
          <a:blip r:embed="rId3" cstate="print"/>
          <a:srcRect/>
          <a:stretch>
            <a:fillRect/>
          </a:stretch>
        </p:blipFill>
        <p:spPr>
          <a:xfrm>
            <a:off x="5881695" y="5000634"/>
            <a:ext cx="1731965" cy="1147764"/>
          </a:xfrm>
          <a:prstGeom prst="rect">
            <a:avLst/>
          </a:prstGeom>
          <a:noFill/>
          <a:ln>
            <a:noFill/>
          </a:ln>
        </p:spPr>
      </p:pic>
      <p:pic>
        <p:nvPicPr>
          <p:cNvPr id="6" name="Picture 6" descr="http://static.arttoday.com/thm/thm11/CL/5344_2005010018/000803_1059_66/21929025.thm.jpg?000803_1059_6666_v__v">
            <a:hlinkClick r:id="rId4"/>
          </p:cNvPr>
          <p:cNvPicPr>
            <a:picLocks noChangeAspect="1"/>
          </p:cNvPicPr>
          <p:nvPr/>
        </p:nvPicPr>
        <p:blipFill>
          <a:blip r:embed="rId5" cstate="print"/>
          <a:srcRect/>
          <a:stretch>
            <a:fillRect/>
          </a:stretch>
        </p:blipFill>
        <p:spPr>
          <a:xfrm>
            <a:off x="6953271" y="1423355"/>
            <a:ext cx="1262064" cy="1630366"/>
          </a:xfrm>
          <a:prstGeom prst="rect">
            <a:avLst/>
          </a:prstGeom>
          <a:noFill/>
          <a:ln>
            <a:noFill/>
          </a:ln>
        </p:spPr>
      </p:pic>
      <p:pic>
        <p:nvPicPr>
          <p:cNvPr id="7" name="Picture 7"/>
          <p:cNvPicPr>
            <a:picLocks noChangeAspect="1"/>
          </p:cNvPicPr>
          <p:nvPr/>
        </p:nvPicPr>
        <p:blipFill>
          <a:blip r:embed="rId6" cstate="print"/>
          <a:srcRect/>
          <a:stretch>
            <a:fillRect/>
          </a:stretch>
        </p:blipFill>
        <p:spPr>
          <a:xfrm>
            <a:off x="5540395" y="1420182"/>
            <a:ext cx="1531940" cy="1477963"/>
          </a:xfrm>
          <a:prstGeom prst="rect">
            <a:avLst/>
          </a:prstGeom>
          <a:noFill/>
          <a:ln>
            <a:noFill/>
          </a:ln>
        </p:spPr>
      </p:pic>
      <p:pic>
        <p:nvPicPr>
          <p:cNvPr id="8" name="Picture 8" descr="http://static.arttoday.com/thm/thm14/CL/051115_5303_34/32207796.thm.jpg?051115_5303_3454_v__v"/>
          <p:cNvPicPr>
            <a:picLocks noChangeAspect="1"/>
          </p:cNvPicPr>
          <p:nvPr/>
        </p:nvPicPr>
        <p:blipFill>
          <a:blip r:embed="rId7" cstate="print"/>
          <a:srcRect b="8409"/>
          <a:stretch>
            <a:fillRect/>
          </a:stretch>
        </p:blipFill>
        <p:spPr>
          <a:xfrm rot="7770992" flipH="1">
            <a:off x="6805994" y="2098906"/>
            <a:ext cx="311152" cy="431660"/>
          </a:xfrm>
          <a:prstGeom prst="rect">
            <a:avLst/>
          </a:prstGeom>
          <a:noFill/>
          <a:ln>
            <a:noFill/>
          </a:ln>
        </p:spPr>
      </p:pic>
      <p:sp>
        <p:nvSpPr>
          <p:cNvPr id="9" name="Rectangle 10"/>
          <p:cNvSpPr/>
          <p:nvPr/>
        </p:nvSpPr>
        <p:spPr>
          <a:xfrm>
            <a:off x="6805632" y="2000240"/>
            <a:ext cx="166685" cy="201616"/>
          </a:xfrm>
          <a:prstGeom prst="rect">
            <a:avLst/>
          </a:prstGeom>
          <a:solidFill>
            <a:srgbClr val="FFFFFF"/>
          </a:solidFill>
          <a:ln>
            <a:noFill/>
            <a:prstDash val="solid"/>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0" name="9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A8F06A-472E-4CE9-ABA1-BB066A04DFB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45</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DONATIM VE OYUN KOŞULLARI</a:t>
            </a:r>
          </a:p>
        </p:txBody>
      </p:sp>
      <p:sp>
        <p:nvSpPr>
          <p:cNvPr id="3" name="Rectangle 3"/>
          <p:cNvSpPr txBox="1">
            <a:spLocks noGrp="1"/>
          </p:cNvSpPr>
          <p:nvPr>
            <p:ph idx="1"/>
          </p:nvPr>
        </p:nvSpPr>
        <p:spPr>
          <a:xfrm>
            <a:off x="2305046" y="1557342"/>
            <a:ext cx="5338760" cy="604839"/>
          </a:xfrm>
        </p:spPr>
        <p:txBody>
          <a:bodyPr anchorCtr="1"/>
          <a:lstStyle/>
          <a:p>
            <a:pPr lvl="0" algn="ctr" hangingPunct="1">
              <a:spcBef>
                <a:spcPts val="700"/>
              </a:spcBef>
              <a:buNone/>
            </a:pPr>
            <a:r>
              <a:rPr lang="tr-TR" sz="2800" u="sng">
                <a:solidFill>
                  <a:srgbClr val="FF0000"/>
                </a:solidFill>
              </a:rPr>
              <a:t>Hakemin kararı ne olmalıdır ?</a:t>
            </a:r>
          </a:p>
        </p:txBody>
      </p:sp>
      <p:sp>
        <p:nvSpPr>
          <p:cNvPr id="4" name="Rectangle 4"/>
          <p:cNvSpPr/>
          <p:nvPr/>
        </p:nvSpPr>
        <p:spPr>
          <a:xfrm>
            <a:off x="381003" y="2143115"/>
            <a:ext cx="8382003" cy="4357692"/>
          </a:xfrm>
          <a:prstGeom prst="rect">
            <a:avLst/>
          </a:prstGeom>
          <a:noFill/>
          <a:ln>
            <a:noFill/>
            <a:prstDash val="solid"/>
          </a:ln>
        </p:spPr>
        <p:txBody>
          <a:bodyPr vert="horz" wrap="square" lIns="91440" tIns="45720" rIns="91440" bIns="45720" anchor="t" anchorCtr="0" compatLnSpc="1"/>
          <a:lstStyle/>
          <a:p>
            <a:pPr marL="342900" marR="0" lvl="0" indent="-34290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0" i="0" u="none" strike="noStrike" kern="1200" cap="none" spc="0" baseline="0">
              <a:solidFill>
                <a:srgbClr val="000000"/>
              </a:solidFill>
              <a:uFillTx/>
              <a:latin typeface="Arial"/>
            </a:endParaRPr>
          </a:p>
          <a:p>
            <a:pPr marL="360365" marR="0" lvl="0" indent="-360365" algn="just"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tr-TR" sz="2200" b="0" i="0" u="none" strike="noStrike" kern="1200" cap="none" spc="0" baseline="0">
                <a:solidFill>
                  <a:srgbClr val="FF0000"/>
                </a:solidFill>
                <a:uFillTx/>
                <a:latin typeface="Arial"/>
              </a:rPr>
              <a:t>1.	</a:t>
            </a:r>
            <a:r>
              <a:rPr lang="tr-TR" sz="2200" b="0" i="0" u="none" strike="noStrike" kern="1200" cap="none" spc="0" baseline="0">
                <a:solidFill>
                  <a:srgbClr val="000000"/>
                </a:solidFill>
                <a:uFillTx/>
                <a:latin typeface="Arial"/>
              </a:rPr>
              <a:t>Çekişmeli bir ralli den sonra top kırılır.</a:t>
            </a:r>
          </a:p>
          <a:p>
            <a:pPr marL="360365" marR="0" lvl="0" indent="-360365" algn="just"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tr-TR" sz="2200" b="0" i="0" u="none" strike="noStrike" kern="1200" cap="none" spc="0" baseline="0">
                <a:solidFill>
                  <a:srgbClr val="FF0000"/>
                </a:solidFill>
                <a:uFillTx/>
                <a:latin typeface="Arial"/>
              </a:rPr>
              <a:t>2.	</a:t>
            </a:r>
            <a:r>
              <a:rPr lang="tr-TR" sz="2200" b="0" i="0" u="none" strike="noStrike" kern="1200" cap="none" spc="0" baseline="0">
                <a:solidFill>
                  <a:srgbClr val="000000"/>
                </a:solidFill>
                <a:uFillTx/>
                <a:latin typeface="Arial"/>
              </a:rPr>
              <a:t>Bir oyuncunun formasının önünde ve kollarında toplam 7    reklam bulunmaktadır.</a:t>
            </a:r>
          </a:p>
          <a:p>
            <a:pPr marL="360365" marR="0" lvl="0" indent="-360365" algn="just"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tr-TR" sz="2200" b="0" i="0" u="none" strike="noStrike" kern="1200" cap="none" spc="0" baseline="0">
                <a:solidFill>
                  <a:srgbClr val="FF0000"/>
                </a:solidFill>
                <a:uFillTx/>
                <a:latin typeface="Arial"/>
              </a:rPr>
              <a:t>3.	</a:t>
            </a:r>
            <a:r>
              <a:rPr lang="tr-TR" sz="2200" b="0" i="0" u="none" strike="noStrike" kern="1200" cap="none" spc="0" baseline="0">
                <a:solidFill>
                  <a:srgbClr val="000000"/>
                </a:solidFill>
                <a:uFillTx/>
                <a:latin typeface="Arial"/>
              </a:rPr>
              <a:t>Bir takım maçı sırasında, bir takım kaptanı çevre panolarının dış tarafına bir pankart asar.</a:t>
            </a:r>
          </a:p>
          <a:p>
            <a:pPr marL="360365" marR="0" lvl="0" indent="-360365" algn="just"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tr-TR" sz="2200" b="0" i="0" u="none" strike="noStrike" kern="1200" cap="none" spc="0" baseline="0">
                <a:solidFill>
                  <a:srgbClr val="FF0000"/>
                </a:solidFill>
                <a:uFillTx/>
                <a:latin typeface="Arial"/>
              </a:rPr>
              <a:t>4.	</a:t>
            </a:r>
            <a:r>
              <a:rPr lang="tr-TR" sz="2200" b="0" i="0" u="none" strike="noStrike" kern="1200" cap="none" spc="0" baseline="0">
                <a:solidFill>
                  <a:srgbClr val="000000"/>
                </a:solidFill>
                <a:uFillTx/>
                <a:latin typeface="Arial"/>
              </a:rPr>
              <a:t>Masanın üstündeki 6 aydınlatma lambasının biri söner. Oyuncular maçın bir başka masaya alınmasını ister.</a:t>
            </a:r>
          </a:p>
          <a:p>
            <a:pPr marL="360365" marR="0" lvl="0" indent="-360365" algn="just"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tr-TR" sz="2200" b="0" i="0" u="none" strike="noStrike" kern="1200" cap="none" spc="0" baseline="0">
                <a:solidFill>
                  <a:srgbClr val="FF0000"/>
                </a:solidFill>
                <a:uFillTx/>
                <a:latin typeface="Arial"/>
              </a:rPr>
              <a:t>5.	</a:t>
            </a:r>
            <a:r>
              <a:rPr lang="tr-TR" sz="2200" b="0" i="0" u="none" strike="noStrike" kern="1200" cap="none" spc="0" baseline="0">
                <a:solidFill>
                  <a:srgbClr val="000000"/>
                </a:solidFill>
                <a:uFillTx/>
                <a:latin typeface="Arial"/>
              </a:rPr>
              <a:t>Yönettiğiniz maçın ikinci seti oynanmaktadır. Bitişik oyun alanındaki maç bittiği için oyuncularınız oyun alanını genişletmek amacıyla çevre panolarının yerini değiştirmek ister.</a:t>
            </a:r>
          </a:p>
          <a:p>
            <a:pPr marL="360365" marR="0" lvl="0" indent="-360365" algn="l"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endParaRPr lang="tr-TR" sz="2200" b="0" i="0" u="none" strike="noStrike" kern="1200" cap="none" spc="0" baseline="0">
              <a:solidFill>
                <a:srgbClr val="000000"/>
              </a:solidFill>
              <a:uFillTx/>
              <a:latin typeface="Arial"/>
            </a:endParaRPr>
          </a:p>
        </p:txBody>
      </p:sp>
      <p:pic>
        <p:nvPicPr>
          <p:cNvPr id="5" name="Picture 5"/>
          <p:cNvPicPr>
            <a:picLocks noChangeAspect="1"/>
          </p:cNvPicPr>
          <p:nvPr/>
        </p:nvPicPr>
        <p:blipFill>
          <a:blip r:embed="rId2" cstate="print"/>
          <a:srcRect/>
          <a:stretch>
            <a:fillRect/>
          </a:stretch>
        </p:blipFill>
        <p:spPr>
          <a:xfrm>
            <a:off x="1370008" y="1196977"/>
            <a:ext cx="830266" cy="1019171"/>
          </a:xfrm>
          <a:prstGeom prst="rect">
            <a:avLst/>
          </a:prstGeom>
          <a:noFill/>
          <a:ln>
            <a:noFill/>
          </a:ln>
        </p:spPr>
      </p:pic>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FEF3E31-7420-42AF-A720-58F3B76FB68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46</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DONATIM VE OYUN KOŞULLARI</a:t>
            </a:r>
          </a:p>
        </p:txBody>
      </p:sp>
      <p:sp>
        <p:nvSpPr>
          <p:cNvPr id="3" name="Rectangle 3"/>
          <p:cNvSpPr txBox="1">
            <a:spLocks noGrp="1"/>
          </p:cNvSpPr>
          <p:nvPr>
            <p:ph idx="1"/>
          </p:nvPr>
        </p:nvSpPr>
        <p:spPr>
          <a:xfrm>
            <a:off x="468309" y="1161553"/>
            <a:ext cx="8229600" cy="5315443"/>
          </a:xfrm>
        </p:spPr>
        <p:txBody>
          <a:bodyPr/>
          <a:lstStyle/>
          <a:p>
            <a:pPr marL="457200" lvl="0" indent="-457200" algn="ctr" hangingPunct="1">
              <a:lnSpc>
                <a:spcPct val="80000"/>
              </a:lnSpc>
              <a:spcBef>
                <a:spcPts val="500"/>
              </a:spcBef>
              <a:buNone/>
            </a:pPr>
            <a:r>
              <a:rPr lang="tr-TR" sz="2800" u="sng">
                <a:solidFill>
                  <a:srgbClr val="FF0000"/>
                </a:solidFill>
              </a:rPr>
              <a:t>YANITLAR</a:t>
            </a:r>
          </a:p>
          <a:p>
            <a:pPr marL="457200" lvl="0" indent="-457200" algn="just" hangingPunct="1">
              <a:lnSpc>
                <a:spcPct val="80000"/>
              </a:lnSpc>
              <a:spcBef>
                <a:spcPts val="500"/>
              </a:spcBef>
              <a:buClr>
                <a:srgbClr val="FF0000"/>
              </a:buClr>
              <a:buAutoNum type="arabicPeriod"/>
            </a:pPr>
            <a:r>
              <a:rPr lang="tr-TR" sz="2200"/>
              <a:t>Maçtan önce seçilmiş olan bir başka topla değiştirin veya böyle bir top yoksa yarışma için belirlenmiş olan bir kutudan rasgele bir başka top seçin. Sonra, oyuncuların yeni topa alışmaları için kısa bir ralliye izin verin.</a:t>
            </a:r>
          </a:p>
          <a:p>
            <a:pPr marL="457200" lvl="0" indent="-457200" algn="just" hangingPunct="1">
              <a:lnSpc>
                <a:spcPct val="80000"/>
              </a:lnSpc>
              <a:spcBef>
                <a:spcPts val="500"/>
              </a:spcBef>
              <a:buClr>
                <a:srgbClr val="FF0000"/>
              </a:buClr>
              <a:buFont typeface="Calibri"/>
              <a:buAutoNum type="arabicPeriod"/>
            </a:pPr>
            <a:r>
              <a:rPr lang="tr-TR" sz="2200"/>
              <a:t>Oyuncuya, sadece 6 reklâma izin verildiğini ve formasını değiştirmesi gerektiğini söyleyin. Eğer oyuncu bunu reddederse, başhakemi çağırın. (ITTF Oyun kuralları 3.2.5.10.2)</a:t>
            </a:r>
          </a:p>
          <a:p>
            <a:pPr marL="457200" lvl="0" indent="-457200" algn="just" hangingPunct="1">
              <a:lnSpc>
                <a:spcPct val="80000"/>
              </a:lnSpc>
              <a:spcBef>
                <a:spcPts val="500"/>
              </a:spcBef>
              <a:buClr>
                <a:srgbClr val="FF0000"/>
              </a:buClr>
              <a:buFont typeface="Calibri"/>
              <a:buAutoNum type="arabicPeriod"/>
            </a:pPr>
            <a:r>
              <a:rPr lang="tr-TR" sz="2200"/>
              <a:t>Normal. Oyun alanının içindeki reklâmların tüm şekliyle ilgili olarak kurallar vardır. Sorudaki pankart ise çevre panoların dışındadır.(ITTF Oyun kuralları 3.2.5.1)</a:t>
            </a:r>
          </a:p>
          <a:p>
            <a:pPr marL="457200" lvl="0" indent="-457200" algn="just" hangingPunct="1">
              <a:lnSpc>
                <a:spcPct val="80000"/>
              </a:lnSpc>
              <a:spcBef>
                <a:spcPts val="500"/>
              </a:spcBef>
              <a:buClr>
                <a:srgbClr val="FF0000"/>
              </a:buClr>
              <a:buFont typeface="Calibri"/>
              <a:buAutoNum type="arabicPeriod"/>
            </a:pPr>
            <a:r>
              <a:rPr lang="tr-TR" sz="2200"/>
              <a:t>Başhakemi çağırın. Bu durum hakemin karar yetkisi içinde değildir. (ITTF Oyun kuralları 3.3.1.2.10)</a:t>
            </a:r>
          </a:p>
          <a:p>
            <a:pPr marL="457200" lvl="0" indent="-457200" algn="just" hangingPunct="1">
              <a:lnSpc>
                <a:spcPct val="80000"/>
              </a:lnSpc>
              <a:spcBef>
                <a:spcPts val="500"/>
              </a:spcBef>
              <a:buClr>
                <a:srgbClr val="FF0000"/>
              </a:buClr>
              <a:buFont typeface="Calibri"/>
              <a:buAutoNum type="arabicPeriod"/>
            </a:pPr>
            <a:r>
              <a:rPr lang="tr-TR" sz="2200"/>
              <a:t>Maç bir kez başlatıldığında, oyun koşulları değiştirilmemelidir. Bununla beraber, bu konu hakemin karar yetkisi içinde olmadığı için başhakem çağrılmalıdır. (ITTF Oyun kuralları 3.3.1.2.10)</a:t>
            </a:r>
          </a:p>
          <a:p>
            <a:pPr lvl="0" hangingPunct="1">
              <a:lnSpc>
                <a:spcPct val="80000"/>
              </a:lnSpc>
              <a:spcBef>
                <a:spcPts val="500"/>
              </a:spcBef>
            </a:pPr>
            <a:endParaRPr lang="tr-TR" sz="220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7CA839-D017-4062-9E5E-379C8D1A082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47</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DONATIM</a:t>
            </a:r>
          </a:p>
        </p:txBody>
      </p:sp>
      <p:sp>
        <p:nvSpPr>
          <p:cNvPr id="3" name="Rectangle 3"/>
          <p:cNvSpPr txBox="1">
            <a:spLocks noGrp="1"/>
          </p:cNvSpPr>
          <p:nvPr>
            <p:ph idx="1"/>
          </p:nvPr>
        </p:nvSpPr>
        <p:spPr>
          <a:xfrm>
            <a:off x="2182791" y="1142981"/>
            <a:ext cx="5472117" cy="604839"/>
          </a:xfrm>
        </p:spPr>
        <p:txBody>
          <a:bodyPr anchorCtr="1"/>
          <a:lstStyle/>
          <a:p>
            <a:pPr lvl="0" algn="ctr" hangingPunct="1">
              <a:spcBef>
                <a:spcPts val="700"/>
              </a:spcBef>
              <a:buNone/>
            </a:pPr>
            <a:r>
              <a:rPr lang="tr-TR" sz="2800" u="sng">
                <a:solidFill>
                  <a:srgbClr val="FF0000"/>
                </a:solidFill>
              </a:rPr>
              <a:t>Hakemin kararı ne olmalıdır ?</a:t>
            </a:r>
          </a:p>
        </p:txBody>
      </p:sp>
      <p:pic>
        <p:nvPicPr>
          <p:cNvPr id="4" name="Picture 5" descr="Class 8 Player 01"/>
          <p:cNvPicPr>
            <a:picLocks noChangeAspect="1"/>
          </p:cNvPicPr>
          <p:nvPr/>
        </p:nvPicPr>
        <p:blipFill>
          <a:blip r:embed="rId2" cstate="print"/>
          <a:srcRect/>
          <a:stretch>
            <a:fillRect/>
          </a:stretch>
        </p:blipFill>
        <p:spPr>
          <a:xfrm>
            <a:off x="684218" y="2133596"/>
            <a:ext cx="2492114" cy="3438537"/>
          </a:xfrm>
          <a:prstGeom prst="rect">
            <a:avLst/>
          </a:prstGeom>
          <a:noFill/>
          <a:ln>
            <a:noFill/>
          </a:ln>
        </p:spPr>
      </p:pic>
      <p:sp>
        <p:nvSpPr>
          <p:cNvPr id="5" name="Rectangle 6"/>
          <p:cNvSpPr/>
          <p:nvPr/>
        </p:nvSpPr>
        <p:spPr>
          <a:xfrm>
            <a:off x="3357557" y="2000240"/>
            <a:ext cx="5246699" cy="3654427"/>
          </a:xfrm>
          <a:prstGeom prst="rect">
            <a:avLst/>
          </a:prstGeom>
          <a:noFill/>
          <a:ln>
            <a:noFill/>
            <a:prstDash val="solid"/>
          </a:ln>
        </p:spPr>
        <p:txBody>
          <a:bodyPr vert="horz" wrap="square" lIns="91440" tIns="45720" rIns="91440" bIns="45720" anchor="t" anchorCtr="0" compatLnSpc="1"/>
          <a:lstStyle/>
          <a:p>
            <a:pPr marL="182559" marR="0" lvl="0" indent="-182559" algn="l" defTabSz="914400" rtl="0" fontAlgn="auto" hangingPunct="1">
              <a:lnSpc>
                <a:spcPct val="100000"/>
              </a:lnSpc>
              <a:spcBef>
                <a:spcPts val="700"/>
              </a:spcBef>
              <a:spcAft>
                <a:spcPts val="0"/>
              </a:spcAft>
              <a:buClr>
                <a:srgbClr val="FF0000"/>
              </a:buClr>
              <a:buSzPct val="100000"/>
              <a:buChar char="•"/>
              <a:tabLst/>
              <a:defRPr sz="1800" b="0" i="0" u="none" strike="noStrike" kern="0" cap="none" spc="0" baseline="0">
                <a:solidFill>
                  <a:srgbClr val="000000"/>
                </a:solidFill>
                <a:uFillTx/>
              </a:defRPr>
            </a:pPr>
            <a:r>
              <a:rPr lang="tr-TR" sz="3200" b="0" i="0" u="none" strike="noStrike" kern="1200" cap="none" spc="0" baseline="0">
                <a:solidFill>
                  <a:srgbClr val="000000"/>
                </a:solidFill>
                <a:uFillTx/>
                <a:latin typeface="Arial"/>
              </a:rPr>
              <a:t>Sayılar 8-3 iken, Ahmet servis karşılamak üzeredir. Hakeme rakibinin maça başladığı raketle oynamadığını söyler. Gerçekten, hakem aynı raket olmadığını anlar.</a:t>
            </a:r>
          </a:p>
        </p:txBody>
      </p:sp>
      <p:pic>
        <p:nvPicPr>
          <p:cNvPr id="6" name="Picture 7"/>
          <p:cNvPicPr>
            <a:picLocks noChangeAspect="1"/>
          </p:cNvPicPr>
          <p:nvPr/>
        </p:nvPicPr>
        <p:blipFill>
          <a:blip r:embed="rId3" cstate="print"/>
          <a:srcRect/>
          <a:stretch>
            <a:fillRect/>
          </a:stretch>
        </p:blipFill>
        <p:spPr>
          <a:xfrm>
            <a:off x="1479864" y="806135"/>
            <a:ext cx="830266" cy="1019171"/>
          </a:xfrm>
          <a:prstGeom prst="rect">
            <a:avLst/>
          </a:prstGeom>
          <a:noFill/>
          <a:ln>
            <a:noFill/>
          </a:ln>
        </p:spPr>
      </p:pic>
      <p:sp>
        <p:nvSpPr>
          <p:cNvPr id="7" name="6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8AEF483-F096-42E6-854E-2A6DCBACC1D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48</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DONATIM</a:t>
            </a:r>
          </a:p>
        </p:txBody>
      </p:sp>
      <p:sp>
        <p:nvSpPr>
          <p:cNvPr id="3" name="Rectangle 3"/>
          <p:cNvSpPr txBox="1">
            <a:spLocks noGrp="1"/>
          </p:cNvSpPr>
          <p:nvPr>
            <p:ph idx="1"/>
          </p:nvPr>
        </p:nvSpPr>
        <p:spPr>
          <a:xfrm>
            <a:off x="457200" y="1219196"/>
            <a:ext cx="8153403" cy="2362196"/>
          </a:xfrm>
        </p:spPr>
        <p:txBody>
          <a:bodyPr/>
          <a:lstStyle/>
          <a:p>
            <a:pPr marL="263520" lvl="0" indent="-263520" hangingPunct="1">
              <a:buClr>
                <a:srgbClr val="FF0000"/>
              </a:buClr>
              <a:buFont typeface="Arial" pitchFamily="34"/>
              <a:tabLst>
                <a:tab pos="0" algn="l"/>
              </a:tabLst>
            </a:pPr>
            <a:r>
              <a:rPr lang="tr-TR" sz="3400"/>
              <a:t>Oyunu durdurun ve başhakeme bildirin. Başhakem oyuncuyu diskalifiye edebilir.</a:t>
            </a:r>
          </a:p>
          <a:p>
            <a:pPr marL="263520" lvl="0" indent="-263520" hangingPunct="1">
              <a:buNone/>
            </a:pPr>
            <a:r>
              <a:rPr lang="tr-TR" sz="3400"/>
              <a:t>	(ITTF Maç Görevlileri Elkitabı 7.3.3 )</a:t>
            </a:r>
          </a:p>
          <a:p>
            <a:pPr lvl="0" hangingPunct="1">
              <a:buNone/>
            </a:pPr>
            <a:endParaRPr lang="tr-TR"/>
          </a:p>
        </p:txBody>
      </p:sp>
      <p:pic>
        <p:nvPicPr>
          <p:cNvPr id="4" name="Picture 4"/>
          <p:cNvPicPr>
            <a:picLocks noChangeAspect="1"/>
          </p:cNvPicPr>
          <p:nvPr/>
        </p:nvPicPr>
        <p:blipFill>
          <a:blip r:embed="rId3" cstate="print"/>
          <a:srcRect/>
          <a:stretch>
            <a:fillRect/>
          </a:stretch>
        </p:blipFill>
        <p:spPr>
          <a:xfrm>
            <a:off x="914400" y="3047996"/>
            <a:ext cx="2438403" cy="3352803"/>
          </a:xfrm>
          <a:prstGeom prst="rect">
            <a:avLst/>
          </a:prstGeom>
          <a:noFill/>
          <a:ln>
            <a:noFill/>
          </a:ln>
        </p:spPr>
      </p:pic>
      <p:sp>
        <p:nvSpPr>
          <p:cNvPr id="5" name="AutoShape 5"/>
          <p:cNvSpPr/>
          <p:nvPr/>
        </p:nvSpPr>
        <p:spPr>
          <a:xfrm>
            <a:off x="4800600" y="3352803"/>
            <a:ext cx="3505196" cy="2133596"/>
          </a:xfrm>
          <a:custGeom>
            <a:avLst>
              <a:gd name="f0" fmla="val -11503"/>
              <a:gd name="f1" fmla="val 6186"/>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12701">
            <a:solidFill>
              <a:srgbClr val="000000"/>
            </a:solidFill>
            <a:prstDash val="solid"/>
            <a:miter/>
            <a:tailEnd type="arrow"/>
          </a:ln>
        </p:spPr>
        <p:txBody>
          <a:bodyPr vert="horz" wrap="square" lIns="91440" tIns="45720" rIns="91440" bIns="45720" anchor="t" anchorCtr="1" compatLnSpc="1"/>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endParaRPr lang="tr-TR" sz="100" b="0" i="0" u="none" strike="noStrike" kern="0" cap="none" spc="0" baseline="0">
              <a:solidFill>
                <a:srgbClr val="000000"/>
              </a:solidFill>
              <a:uFillTx/>
              <a:latin typeface="Arial"/>
            </a:endParaRP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endParaRPr lang="tr-TR" sz="100" b="0" i="0" u="none" strike="noStrike" kern="1200" cap="none" spc="0" baseline="0">
              <a:solidFill>
                <a:srgbClr val="000000"/>
              </a:solidFill>
              <a:uFillTx/>
              <a:latin typeface="Arial"/>
            </a:endParaRP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2000" b="0" i="0" u="none" strike="noStrike" kern="1200" cap="none" spc="0" baseline="0">
                <a:solidFill>
                  <a:srgbClr val="000000"/>
                </a:solidFill>
                <a:uFillTx/>
                <a:latin typeface="Arial"/>
              </a:rPr>
              <a:t>BAŞHAKEMİM, BENİM OYUNCUYU DİSKALİFİYE ETMİŞSİN.</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2000" b="0" i="0" u="none" strike="noStrike" kern="1200" cap="none" spc="0" baseline="0">
                <a:solidFill>
                  <a:srgbClr val="000000"/>
                </a:solidFill>
                <a:uFillTx/>
                <a:latin typeface="Arial"/>
              </a:rPr>
              <a:t>YAA, LÜTFEN BİR DAHA OLMAYACAK.</a:t>
            </a:r>
          </a:p>
        </p:txBody>
      </p:sp>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04B13DB-E5CA-4381-A15F-B125D6A2CB5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49</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a:solidFill>
                  <a:srgbClr val="FF0000"/>
                </a:solidFill>
              </a:rPr>
              <a:t>SINIFLANDIRMA</a:t>
            </a:r>
          </a:p>
        </p:txBody>
      </p:sp>
      <p:sp>
        <p:nvSpPr>
          <p:cNvPr id="3" name="2 İçerik Yer Tutucusu"/>
          <p:cNvSpPr txBox="1">
            <a:spLocks noGrp="1"/>
          </p:cNvSpPr>
          <p:nvPr>
            <p:ph idx="1"/>
          </p:nvPr>
        </p:nvSpPr>
        <p:spPr>
          <a:xfrm>
            <a:off x="457200" y="1447796"/>
            <a:ext cx="8229600" cy="4953003"/>
          </a:xfrm>
        </p:spPr>
        <p:txBody>
          <a:bodyPr/>
          <a:lstStyle/>
          <a:p>
            <a:pPr lvl="0" algn="just">
              <a:spcBef>
                <a:spcPts val="400"/>
              </a:spcBef>
              <a:buClr>
                <a:srgbClr val="FF0000"/>
              </a:buClr>
              <a:buFont typeface="Wingdings" pitchFamily="2"/>
              <a:buChar char="Ø"/>
            </a:pPr>
            <a:r>
              <a:rPr lang="tr-TR" sz="2300"/>
              <a:t>Sporcular uluslararası bir seviyede sınıflandırıldıktan sonra, kendilerine spor sınıfını ve spor sınıf statüsünü belirten Uluslararası Sınıflandırma Kartı (ICC) verilir. ICC, herhangi bir kısıtlamayı (Örn. kurallara uygun servis kullanmadaki) veya tıbbi sebeplerden dolayı kalıcı gerekleri (bandajlama, sarma, korse, değişiklik yapılmış tekerlekli sandalye) gösteren bölümlere sahiptir.</a:t>
            </a:r>
          </a:p>
          <a:p>
            <a:pPr lvl="0" algn="just">
              <a:spcBef>
                <a:spcPts val="400"/>
              </a:spcBef>
              <a:buNone/>
            </a:pPr>
            <a:r>
              <a:rPr lang="tr-TR" sz="2300"/>
              <a:t>	Eğer bir oyuncu uluslararası bir şampiyonada ilk kez oynuyorsa ve ICC’ye sahip değilse, ülkesi kendisine geçici bir sınıflandırma verecektir. Sporcu daha sonra şampiyonada sınıflandırılacak ve kendisi için bir spor sınıfı ve spor sınıf statüsü belirlenecektir. Bazen, zaman içinde sporcuların ilerleyen engelden ötürü tekrar sınıflandırılması gerekir.</a:t>
            </a: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7E041F-7EFE-4DFD-B266-64FFF764E44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a:t>
            </a:fld>
            <a:endParaRPr lang="tr-TR" sz="1400" b="0" i="0" u="none" strike="noStrike" kern="1200" cap="none" spc="0" baseline="0">
              <a:solidFill>
                <a:srgbClr val="000000"/>
              </a:solidFill>
              <a:uFillTx/>
              <a:latin typeface="Arial"/>
            </a:endParaRPr>
          </a:p>
        </p:txBody>
      </p:sp>
      <p:pic>
        <p:nvPicPr>
          <p:cNvPr id="5" name="Picture 4" descr="ITTC Logo"/>
          <p:cNvPicPr>
            <a:picLocks noChangeAspect="1"/>
          </p:cNvPicPr>
          <p:nvPr/>
        </p:nvPicPr>
        <p:blipFill>
          <a:blip r:embed="rId2" cstate="print"/>
          <a:srcRect/>
          <a:stretch>
            <a:fillRect/>
          </a:stretch>
        </p:blipFill>
        <p:spPr>
          <a:xfrm>
            <a:off x="1261039" y="428606"/>
            <a:ext cx="1079504" cy="993779"/>
          </a:xfrm>
          <a:prstGeom prst="rect">
            <a:avLst/>
          </a:prstGeom>
          <a:noFill/>
          <a:ln>
            <a:noFill/>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MAÇ İÇİ POZİSYONLARI</a:t>
            </a:r>
          </a:p>
        </p:txBody>
      </p:sp>
      <p:sp>
        <p:nvSpPr>
          <p:cNvPr id="3" name="Rectangle 3"/>
          <p:cNvSpPr txBox="1">
            <a:spLocks noGrp="1"/>
          </p:cNvSpPr>
          <p:nvPr>
            <p:ph idx="1"/>
          </p:nvPr>
        </p:nvSpPr>
        <p:spPr>
          <a:xfrm>
            <a:off x="457200" y="1371600"/>
            <a:ext cx="8077196" cy="2362196"/>
          </a:xfrm>
        </p:spPr>
        <p:txBody>
          <a:bodyPr/>
          <a:lstStyle/>
          <a:p>
            <a:pPr marL="630241" lvl="0" indent="-539752" hangingPunct="1">
              <a:lnSpc>
                <a:spcPct val="80000"/>
              </a:lnSpc>
              <a:spcBef>
                <a:spcPts val="500"/>
              </a:spcBef>
              <a:buClr>
                <a:srgbClr val="FF0000"/>
              </a:buClr>
              <a:buFont typeface="Wingdings" pitchFamily="2"/>
              <a:buChar char="q"/>
            </a:pPr>
            <a:r>
              <a:rPr lang="tr-TR" sz="2800"/>
              <a:t>Bu bölüm, ITTF Elkitabı ve Maç Görevlileri Elkitabının ilgili yerlerinde anlatılan olaylara     (durumlara) dikkat çeker. Anlatılan olaylar, çoğunlukla kurallar ve yönetmeliklerin uygulanmasında </a:t>
            </a:r>
            <a:r>
              <a:rPr lang="tr-TR" sz="2800" u="sng"/>
              <a:t>çok çabuk(anlık) </a:t>
            </a:r>
            <a:r>
              <a:rPr lang="tr-TR" sz="2800"/>
              <a:t>karar vermeyi gerektiren olaylardır.</a:t>
            </a:r>
          </a:p>
          <a:p>
            <a:pPr marL="263520" lvl="0" indent="-171450" hangingPunct="1">
              <a:lnSpc>
                <a:spcPct val="80000"/>
              </a:lnSpc>
              <a:spcBef>
                <a:spcPts val="500"/>
              </a:spcBef>
              <a:buNone/>
            </a:pPr>
            <a:endParaRPr lang="tr-TR" sz="2000"/>
          </a:p>
          <a:p>
            <a:pPr marL="447671" lvl="0" indent="-355601" hangingPunct="1">
              <a:lnSpc>
                <a:spcPct val="80000"/>
              </a:lnSpc>
              <a:spcBef>
                <a:spcPts val="500"/>
              </a:spcBef>
              <a:buClr>
                <a:srgbClr val="FF0000"/>
              </a:buClr>
              <a:buFont typeface="Wingdings" pitchFamily="2"/>
              <a:buChar char="q"/>
            </a:pPr>
            <a:endParaRPr lang="tr-TR" sz="2000"/>
          </a:p>
        </p:txBody>
      </p:sp>
      <p:pic>
        <p:nvPicPr>
          <p:cNvPr id="4" name="Picture 4"/>
          <p:cNvPicPr>
            <a:picLocks noChangeAspect="1"/>
          </p:cNvPicPr>
          <p:nvPr/>
        </p:nvPicPr>
        <p:blipFill>
          <a:blip r:embed="rId2" cstate="print"/>
          <a:srcRect/>
          <a:stretch>
            <a:fillRect/>
          </a:stretch>
        </p:blipFill>
        <p:spPr>
          <a:xfrm>
            <a:off x="1447796" y="3657600"/>
            <a:ext cx="1904996" cy="2667003"/>
          </a:xfrm>
          <a:prstGeom prst="rect">
            <a:avLst/>
          </a:prstGeom>
          <a:noFill/>
          <a:ln>
            <a:noFill/>
          </a:ln>
        </p:spPr>
      </p:pic>
      <p:sp>
        <p:nvSpPr>
          <p:cNvPr id="5" name="AutoShape 5"/>
          <p:cNvSpPr/>
          <p:nvPr/>
        </p:nvSpPr>
        <p:spPr>
          <a:xfrm>
            <a:off x="4724403" y="4190996"/>
            <a:ext cx="3429000" cy="1752603"/>
          </a:xfrm>
          <a:custGeom>
            <a:avLst>
              <a:gd name="f0" fmla="val -6335"/>
              <a:gd name="f1" fmla="val 2597"/>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12701">
            <a:solidFill>
              <a:srgbClr val="000000"/>
            </a:solidFill>
            <a:prstDash val="solid"/>
            <a:miter/>
            <a:tailEnd type="arrow"/>
          </a:ln>
        </p:spPr>
        <p:txBody>
          <a:bodyPr vert="horz" wrap="square" lIns="91440" tIns="45720" rIns="91440" bIns="45720" anchor="t" anchorCtr="1" compatLnSpc="1"/>
          <a:lstStyle/>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tr-TR" sz="100" b="0" i="0" u="none" strike="noStrike" kern="1200" cap="none" spc="0" baseline="0">
              <a:solidFill>
                <a:srgbClr val="000000"/>
              </a:solidFill>
              <a:uFillTx/>
              <a:latin typeface="Arial"/>
            </a:endParaRPr>
          </a:p>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tr-TR" sz="2000" b="0" i="0" u="none" strike="noStrike" kern="1200" cap="none" spc="0" baseline="0">
                <a:solidFill>
                  <a:srgbClr val="000000"/>
                </a:solidFill>
                <a:uFillTx/>
                <a:latin typeface="Arial"/>
              </a:rPr>
              <a:t>HIMM! NE YAPACAĞIMA KENDİM Mİ KARAR VERSEM YOKSA YARDIM MI İSTESEM?</a:t>
            </a:r>
          </a:p>
        </p:txBody>
      </p:sp>
      <p:sp>
        <p:nvSpPr>
          <p:cNvPr id="6" name="7 Slayt Numarası Yer Tutucusu"/>
          <p:cNvSpPr txBox="1"/>
          <p:nvPr/>
        </p:nvSpPr>
        <p:spPr>
          <a:xfrm>
            <a:off x="6553203" y="6248396"/>
            <a:ext cx="2057400" cy="473064"/>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8F389A-9C68-4810-B932-01F4B472EE8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50</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a:t>MAÇ İÇİ POZİSYONLARI</a:t>
            </a:r>
          </a:p>
        </p:txBody>
      </p:sp>
      <p:sp>
        <p:nvSpPr>
          <p:cNvPr id="3" name="2 İçerik Yer Tutucusu"/>
          <p:cNvSpPr txBox="1">
            <a:spLocks noGrp="1"/>
          </p:cNvSpPr>
          <p:nvPr>
            <p:ph idx="1"/>
          </p:nvPr>
        </p:nvSpPr>
        <p:spPr>
          <a:xfrm>
            <a:off x="533396" y="1295403"/>
            <a:ext cx="8229600" cy="2133596"/>
          </a:xfrm>
        </p:spPr>
        <p:txBody>
          <a:bodyPr/>
          <a:lstStyle/>
          <a:p>
            <a:pPr marL="539752" lvl="0" indent="-539752" algn="just">
              <a:buClr>
                <a:srgbClr val="FF0000"/>
              </a:buClr>
              <a:buFont typeface="Wingdings" pitchFamily="2"/>
              <a:buChar char="q"/>
            </a:pPr>
            <a:r>
              <a:rPr lang="tr-TR" sz="2800"/>
              <a:t>Bu bölüme genellikle mevcut yazılı dokümanlara çalışarak hazırlanılmaz,aksine hakemler, maç durumları için yoğun olarak masada kazandıkları engin     deneyimlerine güvenmelidirler</a:t>
            </a:r>
          </a:p>
        </p:txBody>
      </p:sp>
      <p:sp>
        <p:nvSpPr>
          <p:cNvPr id="4" name="AutoShape 7"/>
          <p:cNvSpPr/>
          <p:nvPr/>
        </p:nvSpPr>
        <p:spPr>
          <a:xfrm>
            <a:off x="1219196" y="3657600"/>
            <a:ext cx="3352803" cy="2286000"/>
          </a:xfrm>
          <a:custGeom>
            <a:avLst>
              <a:gd name="f0" fmla="val 29493"/>
              <a:gd name="f1" fmla="val 8053"/>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12701">
            <a:solidFill>
              <a:srgbClr val="000000"/>
            </a:solidFill>
            <a:prstDash val="solid"/>
            <a:miter/>
            <a:tailEnd type="arrow"/>
          </a:ln>
        </p:spPr>
        <p:txBody>
          <a:bodyPr vert="horz" wrap="square" lIns="91440" tIns="45720" rIns="91440" bIns="45720" anchor="t" anchorCtr="1" compatLnSpc="1"/>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2000" b="0" i="0" u="none" strike="noStrike" kern="1200" cap="none" spc="0" baseline="0">
                <a:solidFill>
                  <a:srgbClr val="000000"/>
                </a:solidFill>
                <a:uFillTx/>
                <a:latin typeface="Arial"/>
              </a:rPr>
              <a:t>ARTIK DAHA FAZLA OKUMAMA GEREK YOK SANIRIM.</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2000" b="0" i="0" u="none" strike="noStrike" kern="1200" cap="none" spc="0" baseline="0">
                <a:solidFill>
                  <a:srgbClr val="000000"/>
                </a:solidFill>
                <a:uFillTx/>
                <a:latin typeface="Arial"/>
              </a:rPr>
              <a:t>BU BİLGİ BİRİKİMİM İLE ÇOK RAHAT İDARE EDEBİLİRİM.</a:t>
            </a:r>
          </a:p>
        </p:txBody>
      </p:sp>
      <p:pic>
        <p:nvPicPr>
          <p:cNvPr id="5" name="Picture 6"/>
          <p:cNvPicPr>
            <a:picLocks noChangeAspect="1"/>
          </p:cNvPicPr>
          <p:nvPr/>
        </p:nvPicPr>
        <p:blipFill>
          <a:blip r:embed="rId2" cstate="print"/>
          <a:srcRect/>
          <a:stretch>
            <a:fillRect/>
          </a:stretch>
        </p:blipFill>
        <p:spPr>
          <a:xfrm>
            <a:off x="5867403" y="3352803"/>
            <a:ext cx="2133596" cy="2857500"/>
          </a:xfrm>
          <a:prstGeom prst="rect">
            <a:avLst/>
          </a:prstGeom>
          <a:noFill/>
          <a:ln>
            <a:noFill/>
          </a:ln>
        </p:spPr>
      </p:pic>
      <p:sp>
        <p:nvSpPr>
          <p:cNvPr id="6" name="7 Slayt Numarası Yer Tutucusu"/>
          <p:cNvSpPr txBox="1"/>
          <p:nvPr/>
        </p:nvSpPr>
        <p:spPr>
          <a:xfrm>
            <a:off x="6553203" y="6248396"/>
            <a:ext cx="2057400" cy="473064"/>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57AE1D4-8B99-462A-BA83-EA8C3AFF707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51</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3200"/>
              <a:t>GİYİLENLER VEYA TAŞINANLAR</a:t>
            </a:r>
          </a:p>
        </p:txBody>
      </p:sp>
      <p:sp>
        <p:nvSpPr>
          <p:cNvPr id="3" name="Rectangle 3"/>
          <p:cNvSpPr txBox="1">
            <a:spLocks noGrp="1"/>
          </p:cNvSpPr>
          <p:nvPr>
            <p:ph idx="1"/>
          </p:nvPr>
        </p:nvSpPr>
        <p:spPr>
          <a:xfrm>
            <a:off x="1828800" y="1295403"/>
            <a:ext cx="5554659" cy="604839"/>
          </a:xfrm>
        </p:spPr>
        <p:txBody>
          <a:bodyPr anchorCtr="1"/>
          <a:lstStyle/>
          <a:p>
            <a:pPr lvl="0" algn="ctr" hangingPunct="1">
              <a:spcBef>
                <a:spcPts val="700"/>
              </a:spcBef>
              <a:buNone/>
            </a:pPr>
            <a:r>
              <a:rPr lang="tr-TR" sz="2800"/>
              <a:t>     </a:t>
            </a:r>
            <a:r>
              <a:rPr lang="tr-TR" sz="2800" u="sng">
                <a:solidFill>
                  <a:srgbClr val="FF0000"/>
                </a:solidFill>
              </a:rPr>
              <a:t>Hakemin kararı ne olmalıdır ?</a:t>
            </a:r>
          </a:p>
        </p:txBody>
      </p:sp>
      <p:sp>
        <p:nvSpPr>
          <p:cNvPr id="4" name="Rectangle 4"/>
          <p:cNvSpPr/>
          <p:nvPr/>
        </p:nvSpPr>
        <p:spPr>
          <a:xfrm>
            <a:off x="529647" y="2046189"/>
            <a:ext cx="6051554" cy="4507013"/>
          </a:xfrm>
          <a:prstGeom prst="rect">
            <a:avLst/>
          </a:prstGeom>
          <a:noFill/>
          <a:ln>
            <a:noFill/>
            <a:prstDash val="solid"/>
          </a:ln>
        </p:spPr>
        <p:txBody>
          <a:bodyPr vert="horz" wrap="square" lIns="91440" tIns="45720" rIns="91440" bIns="45720" anchor="t" anchorCtr="0" compatLnSpc="1"/>
          <a:lstStyle/>
          <a:p>
            <a:pPr marL="179386" marR="0" lvl="0" indent="-179386" algn="just" defTabSz="914400" rtl="0" fontAlgn="auto" hangingPunct="1">
              <a:lnSpc>
                <a:spcPct val="100000"/>
              </a:lnSpc>
              <a:spcBef>
                <a:spcPts val="500"/>
              </a:spcBef>
              <a:spcAft>
                <a:spcPts val="0"/>
              </a:spcAft>
              <a:buClr>
                <a:srgbClr val="FF0000"/>
              </a:buClr>
              <a:buSzPct val="100000"/>
              <a:buChar char="•"/>
              <a:tabLst/>
              <a:defRPr sz="1800" b="0" i="0" u="none" strike="noStrike" kern="0" cap="none" spc="0" baseline="0">
                <a:solidFill>
                  <a:srgbClr val="000000"/>
                </a:solidFill>
                <a:uFillTx/>
              </a:defRPr>
            </a:pPr>
            <a:r>
              <a:rPr lang="tr-TR" sz="2800" b="0" i="0" u="none" strike="noStrike" kern="1200" cap="none" spc="0" baseline="0">
                <a:solidFill>
                  <a:srgbClr val="000000"/>
                </a:solidFill>
                <a:uFillTx/>
                <a:latin typeface="Arial"/>
              </a:rPr>
              <a:t>Oyuncunun sol bileğinde büyük bir gümüş bilezik vardır. Oyuncu sağ elini kullanmaktadır.</a:t>
            </a:r>
          </a:p>
          <a:p>
            <a:pPr marL="179386" marR="0" lvl="0" indent="-179386" algn="just" defTabSz="914400" rtl="0" fontAlgn="auto" hangingPunct="1">
              <a:lnSpc>
                <a:spcPct val="100000"/>
              </a:lnSpc>
              <a:spcBef>
                <a:spcPts val="500"/>
              </a:spcBef>
              <a:spcAft>
                <a:spcPts val="0"/>
              </a:spcAft>
              <a:buClr>
                <a:srgbClr val="FF0000"/>
              </a:buClr>
              <a:buSzPct val="100000"/>
              <a:buChar char="•"/>
              <a:tabLst/>
              <a:defRPr sz="1800" b="0" i="0" u="none" strike="noStrike" kern="0" cap="none" spc="0" baseline="0">
                <a:solidFill>
                  <a:srgbClr val="000000"/>
                </a:solidFill>
                <a:uFillTx/>
              </a:defRPr>
            </a:pPr>
            <a:r>
              <a:rPr lang="tr-TR" sz="2800" b="0" i="0" u="none" strike="noStrike" kern="1200" cap="none" spc="0" baseline="0">
                <a:solidFill>
                  <a:srgbClr val="000000"/>
                </a:solidFill>
                <a:uFillTx/>
                <a:latin typeface="Arial"/>
              </a:rPr>
              <a:t>Hintli bir sporcu maça başlamak üzeredir ve başında bir çeşit türban vardır.</a:t>
            </a:r>
          </a:p>
          <a:p>
            <a:pPr marL="179386" marR="0" lvl="0" indent="-179386" algn="just" defTabSz="914400" rtl="0" fontAlgn="auto" hangingPunct="1">
              <a:lnSpc>
                <a:spcPct val="100000"/>
              </a:lnSpc>
              <a:spcBef>
                <a:spcPts val="500"/>
              </a:spcBef>
              <a:spcAft>
                <a:spcPts val="0"/>
              </a:spcAft>
              <a:buClr>
                <a:srgbClr val="FF0000"/>
              </a:buClr>
              <a:buSzPct val="100000"/>
              <a:buChar char="•"/>
              <a:tabLst/>
              <a:defRPr sz="1800" b="0" i="0" u="none" strike="noStrike" kern="0" cap="none" spc="0" baseline="0">
                <a:solidFill>
                  <a:srgbClr val="000000"/>
                </a:solidFill>
                <a:uFillTx/>
              </a:defRPr>
            </a:pPr>
            <a:r>
              <a:rPr lang="tr-TR" sz="2800" b="0" i="0" u="none" strike="noStrike" kern="1200" cap="none" spc="0" baseline="0">
                <a:solidFill>
                  <a:srgbClr val="000000"/>
                </a:solidFill>
                <a:uFillTx/>
                <a:latin typeface="Arial"/>
              </a:rPr>
              <a:t>9.sınıf bacak ampüte (bir bacak yok) bir oyuncu ısınırken eşofman giyer, maç başlamak üzereyken eşofmanı çıkarmak istemez.</a:t>
            </a:r>
          </a:p>
          <a:p>
            <a:pPr marL="342900" marR="0" lvl="0" indent="-342900" algn="l" defTabSz="914400" rtl="0" fontAlgn="auto" hangingPunct="1">
              <a:lnSpc>
                <a:spcPct val="100000"/>
              </a:lnSpc>
              <a:spcBef>
                <a:spcPts val="600"/>
              </a:spcBef>
              <a:spcAft>
                <a:spcPts val="0"/>
              </a:spcAft>
              <a:buSzPct val="100000"/>
              <a:buChar char="•"/>
              <a:tabLst/>
              <a:defRPr sz="1800" b="0" i="0" u="none" strike="noStrike" kern="0" cap="none" spc="0" baseline="0">
                <a:solidFill>
                  <a:srgbClr val="000000"/>
                </a:solidFill>
                <a:uFillTx/>
              </a:defRPr>
            </a:pPr>
            <a:endParaRPr lang="tr-TR" sz="2400" b="0" i="0" u="none" strike="noStrike" kern="1200" cap="none" spc="0" baseline="0">
              <a:solidFill>
                <a:srgbClr val="000000"/>
              </a:solidFill>
              <a:uFillTx/>
              <a:latin typeface="Arial"/>
            </a:endParaRPr>
          </a:p>
        </p:txBody>
      </p:sp>
      <p:pic>
        <p:nvPicPr>
          <p:cNvPr id="5" name="Picture 5"/>
          <p:cNvPicPr>
            <a:picLocks noChangeAspect="1"/>
          </p:cNvPicPr>
          <p:nvPr/>
        </p:nvPicPr>
        <p:blipFill>
          <a:blip r:embed="rId2" cstate="print"/>
          <a:srcRect/>
          <a:stretch>
            <a:fillRect/>
          </a:stretch>
        </p:blipFill>
        <p:spPr>
          <a:xfrm>
            <a:off x="6876425" y="1965749"/>
            <a:ext cx="1429371" cy="1136242"/>
          </a:xfrm>
          <a:prstGeom prst="rect">
            <a:avLst/>
          </a:prstGeom>
          <a:noFill/>
          <a:ln>
            <a:noFill/>
          </a:ln>
        </p:spPr>
      </p:pic>
      <p:pic>
        <p:nvPicPr>
          <p:cNvPr id="6" name="Picture 8"/>
          <p:cNvPicPr>
            <a:picLocks noChangeAspect="1"/>
          </p:cNvPicPr>
          <p:nvPr/>
        </p:nvPicPr>
        <p:blipFill>
          <a:blip r:embed="rId3" cstate="print"/>
          <a:srcRect/>
          <a:stretch>
            <a:fillRect/>
          </a:stretch>
        </p:blipFill>
        <p:spPr>
          <a:xfrm>
            <a:off x="6934196" y="3200482"/>
            <a:ext cx="1371600" cy="1519394"/>
          </a:xfrm>
          <a:prstGeom prst="rect">
            <a:avLst/>
          </a:prstGeom>
          <a:noFill/>
          <a:ln>
            <a:noFill/>
          </a:ln>
        </p:spPr>
      </p:pic>
      <p:pic>
        <p:nvPicPr>
          <p:cNvPr id="7" name="Picture 9"/>
          <p:cNvPicPr>
            <a:picLocks noChangeAspect="1"/>
          </p:cNvPicPr>
          <p:nvPr/>
        </p:nvPicPr>
        <p:blipFill>
          <a:blip r:embed="rId4" cstate="print"/>
          <a:srcRect/>
          <a:stretch>
            <a:fillRect/>
          </a:stretch>
        </p:blipFill>
        <p:spPr>
          <a:xfrm>
            <a:off x="7162796" y="4953003"/>
            <a:ext cx="914400" cy="1523984"/>
          </a:xfrm>
          <a:prstGeom prst="rect">
            <a:avLst/>
          </a:prstGeom>
          <a:noFill/>
          <a:ln>
            <a:noFill/>
          </a:ln>
        </p:spPr>
      </p:pic>
      <p:pic>
        <p:nvPicPr>
          <p:cNvPr id="8" name="Picture 10"/>
          <p:cNvPicPr>
            <a:picLocks noChangeAspect="1"/>
          </p:cNvPicPr>
          <p:nvPr/>
        </p:nvPicPr>
        <p:blipFill>
          <a:blip r:embed="rId5" cstate="print"/>
          <a:srcRect/>
          <a:stretch>
            <a:fillRect/>
          </a:stretch>
        </p:blipFill>
        <p:spPr>
          <a:xfrm>
            <a:off x="1143000" y="1035567"/>
            <a:ext cx="830266" cy="1019171"/>
          </a:xfrm>
          <a:prstGeom prst="rect">
            <a:avLst/>
          </a:prstGeom>
          <a:noFill/>
          <a:ln>
            <a:noFill/>
          </a:ln>
        </p:spPr>
      </p:pic>
      <p:sp>
        <p:nvSpPr>
          <p:cNvPr id="9" name="8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63ABAF-F92F-4D12-90BB-474259BBAF1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52</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name="Slide53">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3200"/>
              <a:t>GİYİLENLER VEYA TAŞINANLAR</a:t>
            </a:r>
          </a:p>
        </p:txBody>
      </p:sp>
      <p:sp>
        <p:nvSpPr>
          <p:cNvPr id="3" name="Rectangle 3"/>
          <p:cNvSpPr txBox="1">
            <a:spLocks noGrp="1"/>
          </p:cNvSpPr>
          <p:nvPr>
            <p:ph idx="1"/>
          </p:nvPr>
        </p:nvSpPr>
        <p:spPr>
          <a:xfrm>
            <a:off x="381003" y="1219196"/>
            <a:ext cx="8305796" cy="5181603"/>
          </a:xfrm>
        </p:spPr>
        <p:txBody>
          <a:bodyPr/>
          <a:lstStyle/>
          <a:p>
            <a:pPr marL="179386" lvl="0" indent="-179386" algn="just" hangingPunct="1">
              <a:lnSpc>
                <a:spcPct val="80000"/>
              </a:lnSpc>
              <a:spcBef>
                <a:spcPts val="500"/>
              </a:spcBef>
              <a:buClr>
                <a:srgbClr val="FF0000"/>
              </a:buClr>
            </a:pPr>
            <a:r>
              <a:rPr lang="tr-TR" sz="2400" dirty="0"/>
              <a:t>Parlak ve yansıma yapan takılar rakibin görüşünü etkileyebileceğinden, oyuncuya bileziğini çıkarmasını söyleyin. Maç Görevlileri El Kitabı (8.4.7); rakip şikâyet ederse, hakemin takıların mutlaka örtülmesini veya çıkarılmasını sağlaması önerilir. Bununla beraber, sorunlardan kaçınmak için ITTF El Kitabının 3.2.2.5 bölümünde belirtildiği gibi oyunculardan parlak ve yansıma yapabilecek takıları maça başlamadan önce çıkarmalarını söyleyin.</a:t>
            </a:r>
          </a:p>
          <a:p>
            <a:pPr marL="179386" lvl="0" indent="-179386" algn="just" hangingPunct="1">
              <a:lnSpc>
                <a:spcPct val="80000"/>
              </a:lnSpc>
              <a:spcBef>
                <a:spcPts val="500"/>
              </a:spcBef>
              <a:buClr>
                <a:srgbClr val="FF0000"/>
              </a:buClr>
            </a:pPr>
            <a:r>
              <a:rPr lang="tr-TR" sz="2400" dirty="0"/>
              <a:t>Dini sebeplerden dolayı giyilen başlığa izin verilir. Yönetmelik, “normal giysi”yi tanımlar, ama başlık gibi nesnelerin giyilmesine özellikle engel olmaz.  Dini sebeplerden dolayı giyilen nesnelere normal olarak başhakemler izin verir.</a:t>
            </a:r>
          </a:p>
          <a:p>
            <a:pPr marL="179386" lvl="0" indent="-179386" algn="just" hangingPunct="1">
              <a:lnSpc>
                <a:spcPct val="80000"/>
              </a:lnSpc>
              <a:spcBef>
                <a:spcPts val="500"/>
              </a:spcBef>
              <a:buClr>
                <a:srgbClr val="FF0000"/>
              </a:buClr>
            </a:pPr>
            <a:r>
              <a:rPr lang="tr-TR" sz="2400" dirty="0"/>
              <a:t>Eşofmanın alt kısmı (pantolon) oyun sırasında giyilebilir, ancak oyun sırasında kot pantolon giyilmeyecektir </a:t>
            </a:r>
            <a:r>
              <a:rPr sz="2400" smtClean="0"/>
              <a:t>(Maç Görevlileri Elkitabı- Ek H)</a:t>
            </a:r>
            <a:endParaRPr lang="tr-TR" sz="2400" dirty="0"/>
          </a:p>
          <a:p>
            <a:pPr lvl="0" hangingPunct="1">
              <a:lnSpc>
                <a:spcPct val="80000"/>
              </a:lnSpc>
              <a:spcBef>
                <a:spcPts val="500"/>
              </a:spcBef>
              <a:buClr>
                <a:srgbClr val="FF0000"/>
              </a:buClr>
            </a:pPr>
            <a:endParaRPr lang="tr-TR" sz="2200"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9B0BB1F-3349-4C78-AD2C-20D7DB1219C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53</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name="Slide54">
    <p:spTree>
      <p:nvGrpSpPr>
        <p:cNvPr id="1" name=""/>
        <p:cNvGrpSpPr/>
        <p:nvPr/>
      </p:nvGrpSpPr>
      <p:grpSpPr>
        <a:xfrm>
          <a:off x="0" y="0"/>
          <a:ext cx="0" cy="0"/>
          <a:chOff x="0" y="0"/>
          <a:chExt cx="0" cy="0"/>
        </a:xfrm>
      </p:grpSpPr>
      <p:sp>
        <p:nvSpPr>
          <p:cNvPr id="2" name="Rectangle 2"/>
          <p:cNvSpPr txBox="1">
            <a:spLocks noGrp="1"/>
          </p:cNvSpPr>
          <p:nvPr>
            <p:ph type="title"/>
          </p:nvPr>
        </p:nvSpPr>
        <p:spPr>
          <a:xfrm>
            <a:off x="619121" y="301623"/>
            <a:ext cx="7956551" cy="985842"/>
          </a:xfrm>
        </p:spPr>
        <p:txBody>
          <a:bodyPr/>
          <a:lstStyle/>
          <a:p>
            <a:pPr lvl="0" hangingPunct="1"/>
            <a:r>
              <a:rPr lang="tr-TR" sz="2800"/>
              <a:t>SIRA DIŞI SERVİS ATMA, KARŞILAMA VE  HATALI SAHA DEĞİŞİMİ</a:t>
            </a:r>
          </a:p>
        </p:txBody>
      </p:sp>
      <p:sp>
        <p:nvSpPr>
          <p:cNvPr id="3" name="Rectangle 3"/>
          <p:cNvSpPr txBox="1">
            <a:spLocks noGrp="1"/>
          </p:cNvSpPr>
          <p:nvPr>
            <p:ph idx="1"/>
          </p:nvPr>
        </p:nvSpPr>
        <p:spPr>
          <a:xfrm>
            <a:off x="539752" y="2273298"/>
            <a:ext cx="8229600" cy="4279904"/>
          </a:xfrm>
        </p:spPr>
        <p:txBody>
          <a:bodyPr/>
          <a:lstStyle/>
          <a:p>
            <a:pPr lvl="0" algn="ctr" hangingPunct="1">
              <a:spcBef>
                <a:spcPts val="700"/>
              </a:spcBef>
              <a:buNone/>
            </a:pPr>
            <a:r>
              <a:rPr lang="tr-TR" sz="2800" dirty="0">
                <a:solidFill>
                  <a:srgbClr val="333399"/>
                </a:solidFill>
              </a:rPr>
              <a:t>Çiftler</a:t>
            </a:r>
            <a:r>
              <a:rPr lang="tr-TR" sz="2800" dirty="0" smtClean="0">
                <a:solidFill>
                  <a:srgbClr val="333399"/>
                </a:solidFill>
              </a:rPr>
              <a:t>: A-B </a:t>
            </a:r>
            <a:r>
              <a:rPr lang="tr-TR" sz="2800" dirty="0">
                <a:solidFill>
                  <a:srgbClr val="FF0000"/>
                </a:solidFill>
              </a:rPr>
              <a:t>/</a:t>
            </a:r>
            <a:r>
              <a:rPr lang="tr-TR" sz="2800" dirty="0">
                <a:solidFill>
                  <a:srgbClr val="333399"/>
                </a:solidFill>
              </a:rPr>
              <a:t> X-Y</a:t>
            </a:r>
            <a:endParaRPr lang="tr-TR" sz="900" dirty="0"/>
          </a:p>
          <a:p>
            <a:pPr lvl="0" algn="just" hangingPunct="1">
              <a:spcBef>
                <a:spcPts val="600"/>
              </a:spcBef>
              <a:buClr>
                <a:srgbClr val="FF0000"/>
              </a:buClr>
            </a:pPr>
            <a:r>
              <a:rPr lang="tr-TR" sz="2800" dirty="0"/>
              <a:t>İkinci sette ilk olarak A, </a:t>
            </a:r>
            <a:r>
              <a:rPr lang="tr-TR" sz="2800" dirty="0" err="1"/>
              <a:t>X’e</a:t>
            </a:r>
            <a:r>
              <a:rPr lang="tr-TR" sz="2800" dirty="0"/>
              <a:t> servis atar. Sayılar 8–5 iken, B, </a:t>
            </a:r>
            <a:r>
              <a:rPr lang="tr-TR" sz="2800" dirty="0" err="1"/>
              <a:t>Y’ye</a:t>
            </a:r>
            <a:r>
              <a:rPr lang="tr-TR" sz="2800" dirty="0"/>
              <a:t> servis atar. A, servis atma  / karşılama sırasında bir hata olduğu gerekçesiyle itiraz eder.</a:t>
            </a:r>
          </a:p>
          <a:p>
            <a:pPr lvl="0" algn="just" hangingPunct="1">
              <a:buClr>
                <a:srgbClr val="FF0000"/>
              </a:buClr>
            </a:pPr>
            <a:r>
              <a:rPr lang="tr-TR" sz="2800" dirty="0"/>
              <a:t>Beşinci ve son sette, Y, </a:t>
            </a:r>
            <a:r>
              <a:rPr lang="tr-TR" sz="2800" dirty="0" err="1"/>
              <a:t>B’ye</a:t>
            </a:r>
            <a:r>
              <a:rPr lang="tr-TR" sz="2800" dirty="0"/>
              <a:t> servis atmaya başlar. Sayılar 8–5 olduğunda, Y, </a:t>
            </a:r>
            <a:r>
              <a:rPr lang="tr-TR" sz="2800" dirty="0" err="1"/>
              <a:t>B’ye</a:t>
            </a:r>
            <a:r>
              <a:rPr lang="tr-TR" sz="2800" dirty="0"/>
              <a:t> servis atacaktır.  A, servis atma  / karşılama sırasında bir hata olduğu gerekçesiyle itiraz eder.</a:t>
            </a:r>
          </a:p>
        </p:txBody>
      </p:sp>
      <p:pic>
        <p:nvPicPr>
          <p:cNvPr id="4" name="Picture 4"/>
          <p:cNvPicPr>
            <a:picLocks noChangeAspect="1"/>
          </p:cNvPicPr>
          <p:nvPr/>
        </p:nvPicPr>
        <p:blipFill>
          <a:blip r:embed="rId2" cstate="print"/>
          <a:srcRect/>
          <a:stretch>
            <a:fillRect/>
          </a:stretch>
        </p:blipFill>
        <p:spPr>
          <a:xfrm>
            <a:off x="1258891" y="1196977"/>
            <a:ext cx="830266" cy="1019171"/>
          </a:xfrm>
          <a:prstGeom prst="rect">
            <a:avLst/>
          </a:prstGeom>
          <a:noFill/>
          <a:ln>
            <a:noFill/>
          </a:ln>
        </p:spPr>
      </p:pic>
      <p:sp>
        <p:nvSpPr>
          <p:cNvPr id="5" name="Rectangle 5"/>
          <p:cNvSpPr/>
          <p:nvPr/>
        </p:nvSpPr>
        <p:spPr>
          <a:xfrm>
            <a:off x="1835145" y="1484308"/>
            <a:ext cx="5554659" cy="604839"/>
          </a:xfrm>
          <a:prstGeom prst="rect">
            <a:avLst/>
          </a:prstGeom>
          <a:noFill/>
          <a:ln>
            <a:noFill/>
            <a:prstDash val="solid"/>
          </a:ln>
        </p:spPr>
        <p:txBody>
          <a:bodyPr vert="horz" wrap="square" lIns="91440" tIns="45720" rIns="91440" bIns="45720" anchor="t" anchorCtr="0" compatLnSpc="1"/>
          <a:lstStyle/>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r>
              <a:rPr lang="tr-TR" sz="2800" b="0" i="0" u="none" strike="noStrike" kern="1200" cap="none" spc="0" baseline="0">
                <a:solidFill>
                  <a:srgbClr val="FF0000"/>
                </a:solidFill>
                <a:uFillTx/>
                <a:latin typeface="Arial"/>
              </a:rPr>
              <a:t>     </a:t>
            </a:r>
            <a:r>
              <a:rPr lang="tr-TR" sz="2800" b="0" i="0" u="sng" strike="noStrike" kern="1200" cap="none" spc="0" baseline="0">
                <a:solidFill>
                  <a:srgbClr val="FF0000"/>
                </a:solidFill>
                <a:uFillTx/>
                <a:latin typeface="Arial"/>
              </a:rPr>
              <a:t>Hakemin kararı ne olmalıdır ?</a:t>
            </a:r>
          </a:p>
        </p:txBody>
      </p:sp>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91EE082-DBAA-4661-900A-DF69567DB49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54</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39752" y="457200"/>
            <a:ext cx="8247065" cy="1981203"/>
          </a:xfrm>
        </p:spPr>
        <p:txBody>
          <a:bodyPr/>
          <a:lstStyle/>
          <a:p>
            <a:pPr lvl="0" hangingPunct="1">
              <a:tabLst>
                <a:tab pos="179386" algn="l"/>
              </a:tabLst>
            </a:pPr>
            <a:r>
              <a:rPr lang="tr-TR" sz="2800"/>
              <a:t>SIRA DIŞI SERVİS ATMA, KARŞILAMA VE  HATALI SAHA DEĞİŞİMİ</a:t>
            </a:r>
            <a:br>
              <a:rPr lang="tr-TR" sz="2800"/>
            </a:br>
            <a:r>
              <a:rPr lang="tr-TR" sz="100"/>
              <a:t/>
            </a:r>
            <a:br>
              <a:rPr lang="tr-TR" sz="100"/>
            </a:br>
            <a:r>
              <a:rPr lang="tr-TR" sz="100"/>
              <a:t/>
            </a:r>
            <a:br>
              <a:rPr lang="tr-TR" sz="100"/>
            </a:br>
            <a:r>
              <a:rPr lang="tr-TR" sz="100"/>
              <a:t/>
            </a:r>
            <a:br>
              <a:rPr lang="tr-TR" sz="100"/>
            </a:br>
            <a:r>
              <a:rPr lang="tr-TR" sz="100"/>
              <a:t/>
            </a:r>
            <a:br>
              <a:rPr lang="tr-TR" sz="100"/>
            </a:br>
            <a:r>
              <a:rPr lang="tr-TR" sz="1900"/>
              <a:t/>
            </a:r>
            <a:br>
              <a:rPr lang="tr-TR" sz="1900"/>
            </a:br>
            <a:r>
              <a:rPr lang="tr-TR" sz="1900"/>
              <a:t/>
            </a:r>
            <a:br>
              <a:rPr lang="tr-TR" sz="1900"/>
            </a:br>
            <a:endParaRPr lang="tr-TR" sz="1900"/>
          </a:p>
        </p:txBody>
      </p:sp>
      <p:sp>
        <p:nvSpPr>
          <p:cNvPr id="3" name="Rectangle 7"/>
          <p:cNvSpPr/>
          <p:nvPr/>
        </p:nvSpPr>
        <p:spPr>
          <a:xfrm>
            <a:off x="285750" y="1143000"/>
            <a:ext cx="8135938" cy="5303840"/>
          </a:xfrm>
          <a:prstGeom prst="rect">
            <a:avLst/>
          </a:prstGeom>
          <a:noFill/>
          <a:ln>
            <a:noFill/>
            <a:prstDash val="solid"/>
          </a:ln>
        </p:spPr>
        <p:txBody>
          <a:bodyPr vert="horz" wrap="square" lIns="91440" tIns="45720" rIns="91440" bIns="45720" anchor="t" anchorCtr="0" compatLnSpc="1"/>
          <a:lstStyle/>
          <a:p>
            <a:pPr marL="274640" marR="0" lvl="0" indent="-274640" algn="l" defTabSz="914400" rtl="0" fontAlgn="auto" hangingPunct="1">
              <a:lnSpc>
                <a:spcPct val="80000"/>
              </a:lnSpc>
              <a:spcBef>
                <a:spcPts val="400"/>
              </a:spcBef>
              <a:spcAft>
                <a:spcPts val="0"/>
              </a:spcAft>
              <a:buNone/>
              <a:tabLst/>
              <a:defRPr sz="1800" b="0" i="0" u="none" strike="noStrike" kern="0" cap="none" spc="0" baseline="0">
                <a:solidFill>
                  <a:srgbClr val="000000"/>
                </a:solidFill>
                <a:uFillTx/>
              </a:defRPr>
            </a:pPr>
            <a:endParaRPr lang="tr-TR" sz="1500" b="0" i="0" u="none" strike="noStrike" kern="1200" cap="none" spc="0" baseline="0">
              <a:solidFill>
                <a:srgbClr val="000000"/>
              </a:solidFill>
              <a:uFillTx/>
              <a:latin typeface="Arial"/>
            </a:endParaRPr>
          </a:p>
          <a:p>
            <a:pPr marL="274640" marR="0" lvl="0" indent="-274640" algn="l" defTabSz="914400" rtl="0" fontAlgn="auto" hangingPunct="1">
              <a:lnSpc>
                <a:spcPct val="80000"/>
              </a:lnSpc>
              <a:spcBef>
                <a:spcPts val="400"/>
              </a:spcBef>
              <a:spcAft>
                <a:spcPts val="0"/>
              </a:spcAft>
              <a:buNone/>
              <a:tabLst/>
              <a:defRPr sz="1800" b="0" i="0" u="none" strike="noStrike" kern="0" cap="none" spc="0" baseline="0">
                <a:solidFill>
                  <a:srgbClr val="000000"/>
                </a:solidFill>
                <a:uFillTx/>
              </a:defRPr>
            </a:pPr>
            <a:r>
              <a:rPr lang="tr-TR" sz="1500" b="0" i="0" u="none" strike="noStrike" kern="1200" cap="none" spc="0" baseline="0">
                <a:solidFill>
                  <a:srgbClr val="000000"/>
                </a:solidFill>
                <a:uFillTx/>
                <a:latin typeface="Arial"/>
              </a:rPr>
              <a:t>     </a:t>
            </a:r>
          </a:p>
        </p:txBody>
      </p:sp>
      <p:sp>
        <p:nvSpPr>
          <p:cNvPr id="4" name="Rectangle 12"/>
          <p:cNvSpPr/>
          <p:nvPr/>
        </p:nvSpPr>
        <p:spPr>
          <a:xfrm>
            <a:off x="336554" y="5770714"/>
            <a:ext cx="8229600" cy="638178"/>
          </a:xfrm>
          <a:prstGeom prst="rect">
            <a:avLst/>
          </a:prstGeom>
          <a:no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FF0000"/>
              </a:solidFill>
              <a:uFillTx/>
              <a:latin typeface="Arial"/>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tr-TR" sz="1800" b="1" i="0" u="none" strike="noStrike" kern="1200" cap="none" spc="0" baseline="0">
                <a:solidFill>
                  <a:srgbClr val="FF0000"/>
                </a:solidFill>
                <a:uFillTx/>
                <a:latin typeface="Arial"/>
              </a:rPr>
              <a:t>ÇİFTLER MAÇI SERVİS SIRASI BELİRLEME ÇİZELGESİ</a:t>
            </a:r>
          </a:p>
        </p:txBody>
      </p:sp>
      <p:sp>
        <p:nvSpPr>
          <p:cNvPr id="5" name="Rectangle 16"/>
          <p:cNvSpPr/>
          <p:nvPr/>
        </p:nvSpPr>
        <p:spPr>
          <a:xfrm>
            <a:off x="785817" y="1285875"/>
            <a:ext cx="7993063" cy="936629"/>
          </a:xfrm>
          <a:prstGeom prst="rect">
            <a:avLst/>
          </a:prstGeom>
          <a:noFill/>
          <a:ln>
            <a:noFill/>
            <a:prstDash val="solid"/>
          </a:ln>
        </p:spPr>
        <p:txBody>
          <a:bodyPr vert="horz" wrap="square" lIns="91440" tIns="45720" rIns="91440" bIns="45720" anchor="ctr" anchorCtr="0" compatLnSpc="1"/>
          <a:lstStyle/>
          <a:p>
            <a:pPr marL="0" marR="0" lvl="0" indent="0" algn="just"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tr-TR" sz="1700" b="1" i="0" u="none" strike="noStrike" kern="1200" cap="none" spc="0" baseline="0">
                <a:solidFill>
                  <a:srgbClr val="000000"/>
                </a:solidFill>
                <a:uFillTx/>
                <a:latin typeface="Arial"/>
              </a:rPr>
              <a:t/>
            </a:r>
            <a:br>
              <a:rPr lang="tr-TR" sz="1700" b="1" i="0" u="none" strike="noStrike" kern="1200" cap="none" spc="0" baseline="0">
                <a:solidFill>
                  <a:srgbClr val="000000"/>
                </a:solidFill>
                <a:uFillTx/>
                <a:latin typeface="Arial"/>
              </a:rPr>
            </a:br>
            <a:r>
              <a:rPr lang="tr-TR" sz="2000" b="1" i="0" u="none" strike="noStrike" kern="1200" cap="none" spc="0" baseline="0">
                <a:solidFill>
                  <a:srgbClr val="000000"/>
                </a:solidFill>
                <a:uFillTx/>
                <a:latin typeface="Arial"/>
              </a:rPr>
              <a:t>Önceki slayttaki iki soruya yanıt vermeden önce aşağıdaki “servis sırası belirleme çizelgesi” ni incelemek ve sonraki slayttaki açıklamaları okumak yararlı olacaktır</a:t>
            </a:r>
          </a:p>
        </p:txBody>
      </p:sp>
      <p:sp>
        <p:nvSpPr>
          <p:cNvPr id="6" name="Oval 161"/>
          <p:cNvSpPr/>
          <p:nvPr/>
        </p:nvSpPr>
        <p:spPr>
          <a:xfrm>
            <a:off x="3923928" y="3595464"/>
            <a:ext cx="936107" cy="899147"/>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28575">
            <a:solidFill>
              <a:srgbClr val="333399"/>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1800" b="0" i="0" u="none" strike="noStrike" kern="0" cap="none" spc="0" baseline="0" dirty="0">
              <a:solidFill>
                <a:srgbClr val="000000"/>
              </a:solidFill>
              <a:uFillTx/>
              <a:latin typeface="Calibri"/>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100" b="0" i="0" u="none" strike="noStrike" kern="0" cap="none" spc="0" baseline="0" dirty="0">
              <a:solidFill>
                <a:srgbClr val="333399"/>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100" b="1" i="0" u="none" strike="noStrike" kern="1200" cap="none" spc="0" baseline="0" dirty="0">
              <a:solidFill>
                <a:srgbClr val="333399"/>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100" b="1" i="0" u="none" strike="noStrike" kern="0" cap="none" spc="0" baseline="0" dirty="0">
              <a:solidFill>
                <a:srgbClr val="333399"/>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r>
              <a:rPr lang="tr-TR" sz="100" b="1" i="0" u="none" strike="noStrike" kern="1200" cap="none" spc="0" baseline="0" dirty="0">
                <a:solidFill>
                  <a:srgbClr val="333399"/>
                </a:solidFill>
                <a:uFillTx/>
                <a:latin typeface="Arial"/>
              </a:rPr>
              <a:t>     </a:t>
            </a:r>
            <a:r>
              <a:rPr lang="tr-TR" sz="900" b="1" i="0" u="none" strike="noStrike" kern="1200" cap="none" spc="0" baseline="0" dirty="0">
                <a:solidFill>
                  <a:srgbClr val="FF0000"/>
                </a:solidFill>
                <a:uFillTx/>
                <a:latin typeface="Arial"/>
              </a:rPr>
              <a:t> 1.SET</a:t>
            </a:r>
          </a:p>
        </p:txBody>
      </p:sp>
      <p:sp>
        <p:nvSpPr>
          <p:cNvPr id="7" name="Oval 162"/>
          <p:cNvSpPr/>
          <p:nvPr/>
        </p:nvSpPr>
        <p:spPr>
          <a:xfrm>
            <a:off x="3584082" y="3317900"/>
            <a:ext cx="1607414" cy="161999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28575">
            <a:solidFill>
              <a:srgbClr val="2D2D8A"/>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r>
              <a:rPr lang="tr-TR" sz="900" b="0" i="0" u="none" strike="noStrike" kern="1200" cap="none" spc="0" baseline="0">
                <a:solidFill>
                  <a:srgbClr val="000000"/>
                </a:solidFill>
                <a:uFillTx/>
                <a:latin typeface="Arial"/>
              </a:rPr>
              <a:t>                    </a:t>
            </a:r>
            <a:r>
              <a:rPr lang="tr-TR" sz="900" b="1" i="0" u="none" strike="noStrike" kern="1200" cap="none" spc="0" baseline="0">
                <a:solidFill>
                  <a:srgbClr val="FF0000"/>
                </a:solidFill>
                <a:uFillTx/>
                <a:latin typeface="Arial"/>
              </a:rPr>
              <a:t>2.SET</a:t>
            </a:r>
          </a:p>
        </p:txBody>
      </p:sp>
      <p:sp>
        <p:nvSpPr>
          <p:cNvPr id="8" name="Oval 163"/>
          <p:cNvSpPr/>
          <p:nvPr/>
        </p:nvSpPr>
        <p:spPr>
          <a:xfrm>
            <a:off x="3204990" y="3076379"/>
            <a:ext cx="2375126" cy="2275685"/>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28575">
            <a:solidFill>
              <a:srgbClr val="2D2D8A"/>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r>
              <a:rPr lang="tr-TR" sz="900" b="0" i="0" u="none" strike="noStrike" kern="1200" cap="none" spc="0" baseline="0">
                <a:solidFill>
                  <a:srgbClr val="000000"/>
                </a:solidFill>
                <a:uFillTx/>
                <a:latin typeface="Arial"/>
              </a:rPr>
              <a:t>                                     </a:t>
            </a:r>
            <a:r>
              <a:rPr lang="tr-TR" sz="900" b="1" i="0" u="none" strike="noStrike" kern="1200" cap="none" spc="0" baseline="0">
                <a:solidFill>
                  <a:srgbClr val="FF0000"/>
                </a:solidFill>
                <a:uFillTx/>
                <a:latin typeface="Arial"/>
              </a:rPr>
              <a:t>3.SET</a:t>
            </a:r>
          </a:p>
        </p:txBody>
      </p:sp>
      <p:sp>
        <p:nvSpPr>
          <p:cNvPr id="9" name="Oval 164"/>
          <p:cNvSpPr/>
          <p:nvPr/>
        </p:nvSpPr>
        <p:spPr>
          <a:xfrm>
            <a:off x="2868189" y="2763838"/>
            <a:ext cx="3071963" cy="2933276"/>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28575">
            <a:solidFill>
              <a:srgbClr val="2D2D8A"/>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r>
              <a:rPr lang="tr-TR" sz="900" b="0" i="0" u="none" strike="noStrike" kern="1200" cap="none" spc="0" baseline="0">
                <a:solidFill>
                  <a:srgbClr val="000000"/>
                </a:solidFill>
                <a:uFillTx/>
                <a:latin typeface="Arial"/>
              </a:rPr>
              <a:t>                                                    </a:t>
            </a:r>
            <a:r>
              <a:rPr lang="tr-TR" sz="900" b="1" i="0" u="none" strike="noStrike" kern="1200" cap="none" spc="0" baseline="0">
                <a:solidFill>
                  <a:srgbClr val="FF0000"/>
                </a:solidFill>
                <a:uFillTx/>
                <a:latin typeface="Arial"/>
              </a:rPr>
              <a:t>4.SET</a:t>
            </a:r>
          </a:p>
        </p:txBody>
      </p:sp>
      <p:sp>
        <p:nvSpPr>
          <p:cNvPr id="10" name="Oval 165"/>
          <p:cNvSpPr/>
          <p:nvPr/>
        </p:nvSpPr>
        <p:spPr>
          <a:xfrm>
            <a:off x="2555775" y="2486738"/>
            <a:ext cx="3744413" cy="3528395"/>
          </a:xfrm>
          <a:custGeom>
            <a:avLst/>
            <a:gdLst>
              <a:gd name="f0" fmla="val 10800000"/>
              <a:gd name="f1" fmla="val 5400000"/>
              <a:gd name="f2" fmla="val 162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1 0"/>
              <a:gd name="f15" fmla="*/ f9 f0 1"/>
              <a:gd name="f16" fmla="*/ f10 f0 1"/>
              <a:gd name="f17" fmla="?: f11 f4 1"/>
              <a:gd name="f18" fmla="?: f12 f5 1"/>
              <a:gd name="f19" fmla="?: f13 f6 1"/>
              <a:gd name="f20" fmla="+- f14 0 f1"/>
              <a:gd name="f21" fmla="*/ f15 1 f3"/>
              <a:gd name="f22" fmla="*/ f16 1 f3"/>
              <a:gd name="f23" fmla="*/ f17 1 21600"/>
              <a:gd name="f24" fmla="*/ f18 1 21600"/>
              <a:gd name="f25" fmla="*/ 21600 f17 1"/>
              <a:gd name="f26" fmla="*/ 21600 f18 1"/>
              <a:gd name="f27" fmla="+- f20 f1 0"/>
              <a:gd name="f28" fmla="+- f21 0 f1"/>
              <a:gd name="f29" fmla="+- f22 0 f1"/>
              <a:gd name="f30" fmla="min f24 f23"/>
              <a:gd name="f31" fmla="*/ f25 1 f19"/>
              <a:gd name="f32" fmla="*/ f26 1 f19"/>
              <a:gd name="f33" fmla="*/ f27 f8 1"/>
              <a:gd name="f34" fmla="val f31"/>
              <a:gd name="f35" fmla="val f32"/>
              <a:gd name="f36" fmla="*/ f33 1 f0"/>
              <a:gd name="f37" fmla="*/ f7 f30 1"/>
              <a:gd name="f38" fmla="+- f35 0 f7"/>
              <a:gd name="f39" fmla="+- f34 0 f7"/>
              <a:gd name="f40" fmla="+- 0 0 f36"/>
              <a:gd name="f41" fmla="*/ f38 1 2"/>
              <a:gd name="f42" fmla="*/ f39 1 2"/>
              <a:gd name="f43" fmla="+- 0 0 f40"/>
              <a:gd name="f44" fmla="+- f7 f41 0"/>
              <a:gd name="f45" fmla="+- f7 f42 0"/>
              <a:gd name="f46" fmla="*/ f43 f0 1"/>
              <a:gd name="f47" fmla="*/ f42 f30 1"/>
              <a:gd name="f48" fmla="*/ f41 f30 1"/>
              <a:gd name="f49" fmla="*/ f46 1 f8"/>
              <a:gd name="f50" fmla="*/ f44 f30 1"/>
              <a:gd name="f51" fmla="+- f49 0 f1"/>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0" swAng="f1"/>
                <a:arcTo wR="f47" hR="f48" stAng="f2" swAng="f1"/>
                <a:arcTo wR="f47" hR="f48" stAng="f7" swAng="f1"/>
                <a:arcTo wR="f47" hR="f48" stAng="f1" swAng="f1"/>
                <a:close/>
              </a:path>
            </a:pathLst>
          </a:custGeom>
          <a:noFill/>
          <a:ln w="28575">
            <a:solidFill>
              <a:srgbClr val="2D2D8A"/>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r>
              <a:rPr lang="tr-TR" sz="900" b="0" i="0" u="none" strike="noStrike" kern="1200" cap="none" spc="0" baseline="0">
                <a:solidFill>
                  <a:srgbClr val="000000"/>
                </a:solidFill>
                <a:uFillTx/>
                <a:latin typeface="Arial"/>
              </a:rPr>
              <a:t>                                                                   </a:t>
            </a:r>
            <a:r>
              <a:rPr lang="tr-TR" sz="900" b="1" i="0" u="none" strike="noStrike" kern="1200" cap="none" spc="0" baseline="0">
                <a:solidFill>
                  <a:srgbClr val="FF0000"/>
                </a:solidFill>
                <a:uFillTx/>
                <a:latin typeface="Arial"/>
              </a:rPr>
              <a:t>5.SET</a:t>
            </a:r>
          </a:p>
        </p:txBody>
      </p:sp>
      <p:sp>
        <p:nvSpPr>
          <p:cNvPr id="11" name="Rectangle 167"/>
          <p:cNvSpPr/>
          <p:nvPr/>
        </p:nvSpPr>
        <p:spPr>
          <a:xfrm>
            <a:off x="4352928" y="2282827"/>
            <a:ext cx="241301" cy="292095"/>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2" name="Rectangle 169"/>
          <p:cNvSpPr/>
          <p:nvPr/>
        </p:nvSpPr>
        <p:spPr>
          <a:xfrm>
            <a:off x="4305296" y="5033964"/>
            <a:ext cx="288922" cy="255583"/>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3" name="Rectangle 170"/>
          <p:cNvSpPr/>
          <p:nvPr/>
        </p:nvSpPr>
        <p:spPr>
          <a:xfrm>
            <a:off x="4352928" y="5099051"/>
            <a:ext cx="225427"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4" name="Rectangle 171"/>
          <p:cNvSpPr/>
          <p:nvPr/>
        </p:nvSpPr>
        <p:spPr>
          <a:xfrm>
            <a:off x="4352928" y="5703718"/>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a:rPr>
              <a:t>B</a:t>
            </a:r>
            <a:endParaRPr lang="tr-TR" sz="1600" b="0" i="0" u="none" strike="noStrike" kern="1200" cap="none" spc="0" baseline="0" dirty="0">
              <a:solidFill>
                <a:srgbClr val="000000"/>
              </a:solidFill>
              <a:uFillTx/>
              <a:latin typeface="Arial"/>
            </a:endParaRPr>
          </a:p>
        </p:txBody>
      </p:sp>
      <p:sp>
        <p:nvSpPr>
          <p:cNvPr id="15" name="Rectangle 172"/>
          <p:cNvSpPr/>
          <p:nvPr/>
        </p:nvSpPr>
        <p:spPr>
          <a:xfrm>
            <a:off x="4305296" y="4792663"/>
            <a:ext cx="288922" cy="255583"/>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6" name="Rectangle 173"/>
          <p:cNvSpPr/>
          <p:nvPr/>
        </p:nvSpPr>
        <p:spPr>
          <a:xfrm>
            <a:off x="4352928" y="4857749"/>
            <a:ext cx="225427"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7" name="Rectangle 174"/>
          <p:cNvSpPr/>
          <p:nvPr/>
        </p:nvSpPr>
        <p:spPr>
          <a:xfrm>
            <a:off x="4352928" y="5350190"/>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B</a:t>
            </a:r>
            <a:endParaRPr lang="tr-TR" sz="1600" b="0" i="0" u="none" strike="noStrike" kern="1200" cap="none" spc="0" baseline="0">
              <a:solidFill>
                <a:srgbClr val="000000"/>
              </a:solidFill>
              <a:uFillTx/>
              <a:latin typeface="Arial"/>
            </a:endParaRPr>
          </a:p>
        </p:txBody>
      </p:sp>
      <p:sp>
        <p:nvSpPr>
          <p:cNvPr id="18" name="Rectangle 175"/>
          <p:cNvSpPr/>
          <p:nvPr/>
        </p:nvSpPr>
        <p:spPr>
          <a:xfrm>
            <a:off x="2854327" y="3787773"/>
            <a:ext cx="209553" cy="250829"/>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9" name="Rectangle 176"/>
          <p:cNvSpPr/>
          <p:nvPr/>
        </p:nvSpPr>
        <p:spPr>
          <a:xfrm>
            <a:off x="2905121" y="3851279"/>
            <a:ext cx="238128"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0" name="Rectangle 177"/>
          <p:cNvSpPr/>
          <p:nvPr/>
        </p:nvSpPr>
        <p:spPr>
          <a:xfrm>
            <a:off x="2665594" y="3857625"/>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X</a:t>
            </a:r>
            <a:endParaRPr lang="tr-TR" sz="1600" b="0" i="0" u="none" strike="noStrike" kern="1200" cap="none" spc="0" baseline="0">
              <a:solidFill>
                <a:srgbClr val="000000"/>
              </a:solidFill>
              <a:uFillTx/>
              <a:latin typeface="Arial"/>
            </a:endParaRPr>
          </a:p>
        </p:txBody>
      </p:sp>
      <p:sp>
        <p:nvSpPr>
          <p:cNvPr id="21" name="Rectangle 178"/>
          <p:cNvSpPr/>
          <p:nvPr/>
        </p:nvSpPr>
        <p:spPr>
          <a:xfrm>
            <a:off x="5794379" y="3746497"/>
            <a:ext cx="252410" cy="252410"/>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2" name="Rectangle 179"/>
          <p:cNvSpPr/>
          <p:nvPr/>
        </p:nvSpPr>
        <p:spPr>
          <a:xfrm>
            <a:off x="6058887" y="3811584"/>
            <a:ext cx="241301"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3" name="Rectangle 180"/>
          <p:cNvSpPr/>
          <p:nvPr/>
        </p:nvSpPr>
        <p:spPr>
          <a:xfrm>
            <a:off x="6026152" y="3846515"/>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Y</a:t>
            </a:r>
            <a:endParaRPr lang="tr-TR" sz="1600" b="0" i="0" u="none" strike="noStrike" kern="1200" cap="none" spc="0" baseline="0">
              <a:solidFill>
                <a:srgbClr val="000000"/>
              </a:solidFill>
              <a:uFillTx/>
              <a:latin typeface="Arial"/>
            </a:endParaRPr>
          </a:p>
        </p:txBody>
      </p:sp>
      <p:sp>
        <p:nvSpPr>
          <p:cNvPr id="24" name="Rectangle 181"/>
          <p:cNvSpPr/>
          <p:nvPr/>
        </p:nvSpPr>
        <p:spPr>
          <a:xfrm>
            <a:off x="4305296" y="2862264"/>
            <a:ext cx="288922" cy="254002"/>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5" name="Rectangle 182"/>
          <p:cNvSpPr/>
          <p:nvPr/>
        </p:nvSpPr>
        <p:spPr>
          <a:xfrm>
            <a:off x="4352928" y="2925759"/>
            <a:ext cx="241301"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6" name="Rectangle 183"/>
          <p:cNvSpPr/>
          <p:nvPr/>
        </p:nvSpPr>
        <p:spPr>
          <a:xfrm>
            <a:off x="4352928" y="3070198"/>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A</a:t>
            </a:r>
            <a:endParaRPr lang="tr-TR" sz="1600" b="0" i="0" u="none" strike="noStrike" kern="1200" cap="none" spc="0" baseline="0">
              <a:solidFill>
                <a:srgbClr val="000000"/>
              </a:solidFill>
              <a:uFillTx/>
              <a:latin typeface="Arial"/>
            </a:endParaRPr>
          </a:p>
        </p:txBody>
      </p:sp>
      <p:sp>
        <p:nvSpPr>
          <p:cNvPr id="27" name="Rectangle 184"/>
          <p:cNvSpPr/>
          <p:nvPr/>
        </p:nvSpPr>
        <p:spPr>
          <a:xfrm>
            <a:off x="4305296" y="4310060"/>
            <a:ext cx="249238" cy="255583"/>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8" name="Rectangle 185"/>
          <p:cNvSpPr/>
          <p:nvPr/>
        </p:nvSpPr>
        <p:spPr>
          <a:xfrm>
            <a:off x="4352928" y="4375147"/>
            <a:ext cx="225427"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9" name="Rectangle 186"/>
          <p:cNvSpPr/>
          <p:nvPr/>
        </p:nvSpPr>
        <p:spPr>
          <a:xfrm>
            <a:off x="4352928" y="4607268"/>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B</a:t>
            </a:r>
            <a:endParaRPr lang="tr-TR" sz="1600" b="0" i="0" u="none" strike="noStrike" kern="1200" cap="none" spc="0" baseline="0">
              <a:solidFill>
                <a:srgbClr val="000000"/>
              </a:solidFill>
              <a:uFillTx/>
              <a:latin typeface="Arial"/>
            </a:endParaRPr>
          </a:p>
        </p:txBody>
      </p:sp>
      <p:sp>
        <p:nvSpPr>
          <p:cNvPr id="30" name="Rectangle 187"/>
          <p:cNvSpPr/>
          <p:nvPr/>
        </p:nvSpPr>
        <p:spPr>
          <a:xfrm>
            <a:off x="3457575" y="3787773"/>
            <a:ext cx="209553" cy="250829"/>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1" name="Rectangle 188"/>
          <p:cNvSpPr/>
          <p:nvPr/>
        </p:nvSpPr>
        <p:spPr>
          <a:xfrm>
            <a:off x="3508379" y="3851279"/>
            <a:ext cx="239709"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2" name="Rectangle 189"/>
          <p:cNvSpPr/>
          <p:nvPr/>
        </p:nvSpPr>
        <p:spPr>
          <a:xfrm>
            <a:off x="3394079" y="3857625"/>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X</a:t>
            </a:r>
            <a:endParaRPr lang="tr-TR" sz="1600" b="0" i="0" u="none" strike="noStrike" kern="1200" cap="none" spc="0" baseline="0">
              <a:solidFill>
                <a:srgbClr val="000000"/>
              </a:solidFill>
              <a:uFillTx/>
              <a:latin typeface="Arial"/>
            </a:endParaRPr>
          </a:p>
        </p:txBody>
      </p:sp>
      <p:sp>
        <p:nvSpPr>
          <p:cNvPr id="33" name="Rectangle 190"/>
          <p:cNvSpPr/>
          <p:nvPr/>
        </p:nvSpPr>
        <p:spPr>
          <a:xfrm>
            <a:off x="5191121" y="3746497"/>
            <a:ext cx="207961" cy="252410"/>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4" name="Rectangle 191"/>
          <p:cNvSpPr/>
          <p:nvPr/>
        </p:nvSpPr>
        <p:spPr>
          <a:xfrm>
            <a:off x="5241926" y="3811584"/>
            <a:ext cx="238128"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5" name="Rectangle 192"/>
          <p:cNvSpPr/>
          <p:nvPr/>
        </p:nvSpPr>
        <p:spPr>
          <a:xfrm>
            <a:off x="5270501" y="3846515"/>
            <a:ext cx="203197" cy="276221"/>
          </a:xfrm>
          <a:prstGeom prst="rect">
            <a:avLst/>
          </a:prstGeom>
          <a:noFill/>
          <a:ln>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Y</a:t>
            </a:r>
            <a:endParaRPr lang="tr-TR" sz="1600" b="0" i="0" u="none" strike="noStrike" kern="1200" cap="none" spc="0" baseline="0">
              <a:solidFill>
                <a:srgbClr val="000000"/>
              </a:solidFill>
              <a:uFillTx/>
              <a:latin typeface="Arial"/>
            </a:endParaRPr>
          </a:p>
        </p:txBody>
      </p:sp>
      <p:sp>
        <p:nvSpPr>
          <p:cNvPr id="36" name="Rectangle 193"/>
          <p:cNvSpPr/>
          <p:nvPr/>
        </p:nvSpPr>
        <p:spPr>
          <a:xfrm>
            <a:off x="4305296" y="3384551"/>
            <a:ext cx="330198" cy="252410"/>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7" name="Rectangle 194"/>
          <p:cNvSpPr/>
          <p:nvPr/>
        </p:nvSpPr>
        <p:spPr>
          <a:xfrm>
            <a:off x="4324353" y="3497259"/>
            <a:ext cx="241301"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8" name="Rectangle 195"/>
          <p:cNvSpPr/>
          <p:nvPr/>
        </p:nvSpPr>
        <p:spPr>
          <a:xfrm>
            <a:off x="4352928" y="3630616"/>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A</a:t>
            </a:r>
            <a:endParaRPr lang="tr-TR" sz="1600" b="0" i="0" u="none" strike="noStrike" kern="1200" cap="none" spc="0" baseline="0">
              <a:solidFill>
                <a:srgbClr val="000000"/>
              </a:solidFill>
              <a:uFillTx/>
              <a:latin typeface="Arial"/>
            </a:endParaRPr>
          </a:p>
        </p:txBody>
      </p:sp>
      <p:sp>
        <p:nvSpPr>
          <p:cNvPr id="39" name="Rectangle 196"/>
          <p:cNvSpPr/>
          <p:nvPr/>
        </p:nvSpPr>
        <p:spPr>
          <a:xfrm>
            <a:off x="4305296" y="3141658"/>
            <a:ext cx="288922" cy="254002"/>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40" name="Rectangle 197"/>
          <p:cNvSpPr/>
          <p:nvPr/>
        </p:nvSpPr>
        <p:spPr>
          <a:xfrm>
            <a:off x="4352928" y="3197227"/>
            <a:ext cx="241301"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41" name="Rectangle 198"/>
          <p:cNvSpPr/>
          <p:nvPr/>
        </p:nvSpPr>
        <p:spPr>
          <a:xfrm>
            <a:off x="4352928" y="3309935"/>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A</a:t>
            </a:r>
            <a:endParaRPr lang="tr-TR" sz="1600" b="0" i="0" u="none" strike="noStrike" kern="1200" cap="none" spc="0" baseline="0">
              <a:solidFill>
                <a:srgbClr val="000000"/>
              </a:solidFill>
              <a:uFillTx/>
              <a:latin typeface="Arial"/>
            </a:endParaRPr>
          </a:p>
        </p:txBody>
      </p:sp>
      <p:sp>
        <p:nvSpPr>
          <p:cNvPr id="42" name="Rectangle 199"/>
          <p:cNvSpPr/>
          <p:nvPr/>
        </p:nvSpPr>
        <p:spPr>
          <a:xfrm>
            <a:off x="4305296" y="2497134"/>
            <a:ext cx="330198" cy="255583"/>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43" name="Rectangle 200"/>
          <p:cNvSpPr/>
          <p:nvPr/>
        </p:nvSpPr>
        <p:spPr>
          <a:xfrm>
            <a:off x="4352928" y="2563813"/>
            <a:ext cx="241301"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44" name="Rectangle 201"/>
          <p:cNvSpPr/>
          <p:nvPr/>
        </p:nvSpPr>
        <p:spPr>
          <a:xfrm>
            <a:off x="4352928" y="2777919"/>
            <a:ext cx="147639" cy="276221"/>
          </a:xfrm>
          <a:prstGeom prst="rect">
            <a:avLst/>
          </a:prstGeom>
          <a:noFill/>
          <a:ln>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A</a:t>
            </a:r>
            <a:endParaRPr lang="tr-TR" sz="1600" b="0" i="0" u="none" strike="noStrike" kern="1200" cap="none" spc="0" baseline="0">
              <a:solidFill>
                <a:srgbClr val="000000"/>
              </a:solidFill>
              <a:uFillTx/>
              <a:latin typeface="Arial"/>
            </a:endParaRPr>
          </a:p>
        </p:txBody>
      </p:sp>
      <p:sp>
        <p:nvSpPr>
          <p:cNvPr id="45" name="Rectangle 202"/>
          <p:cNvSpPr/>
          <p:nvPr/>
        </p:nvSpPr>
        <p:spPr>
          <a:xfrm>
            <a:off x="4305296" y="4108454"/>
            <a:ext cx="209553" cy="255583"/>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46" name="Rectangle 204"/>
          <p:cNvSpPr/>
          <p:nvPr/>
        </p:nvSpPr>
        <p:spPr>
          <a:xfrm>
            <a:off x="4352928" y="4252237"/>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a:rPr>
              <a:t>B</a:t>
            </a:r>
            <a:endParaRPr lang="tr-TR" sz="1600" b="0" i="0" u="none" strike="noStrike" kern="1200" cap="none" spc="0" baseline="0" dirty="0">
              <a:solidFill>
                <a:srgbClr val="000000"/>
              </a:solidFill>
              <a:uFillTx/>
              <a:latin typeface="Arial"/>
            </a:endParaRPr>
          </a:p>
        </p:txBody>
      </p:sp>
      <p:sp>
        <p:nvSpPr>
          <p:cNvPr id="47" name="Rectangle 205"/>
          <p:cNvSpPr/>
          <p:nvPr/>
        </p:nvSpPr>
        <p:spPr>
          <a:xfrm>
            <a:off x="4619621" y="4551361"/>
            <a:ext cx="209553" cy="255583"/>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48" name="Rectangle 206"/>
          <p:cNvSpPr/>
          <p:nvPr/>
        </p:nvSpPr>
        <p:spPr>
          <a:xfrm>
            <a:off x="4352928" y="4616448"/>
            <a:ext cx="225427"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49" name="Rectangle 207"/>
          <p:cNvSpPr/>
          <p:nvPr/>
        </p:nvSpPr>
        <p:spPr>
          <a:xfrm>
            <a:off x="4352928" y="4978782"/>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dirty="0">
                <a:solidFill>
                  <a:srgbClr val="000000"/>
                </a:solidFill>
                <a:uFillTx/>
                <a:latin typeface="Arial"/>
              </a:rPr>
              <a:t>B</a:t>
            </a:r>
            <a:endParaRPr lang="tr-TR" sz="1600" b="0" i="0" u="none" strike="noStrike" kern="1200" cap="none" spc="0" baseline="0" dirty="0">
              <a:solidFill>
                <a:srgbClr val="000000"/>
              </a:solidFill>
              <a:uFillTx/>
              <a:latin typeface="Arial"/>
            </a:endParaRPr>
          </a:p>
        </p:txBody>
      </p:sp>
      <p:sp>
        <p:nvSpPr>
          <p:cNvPr id="50" name="Rectangle 208"/>
          <p:cNvSpPr/>
          <p:nvPr/>
        </p:nvSpPr>
        <p:spPr>
          <a:xfrm>
            <a:off x="3174997" y="3787773"/>
            <a:ext cx="209553" cy="250829"/>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51" name="Rectangle 209"/>
          <p:cNvSpPr/>
          <p:nvPr/>
        </p:nvSpPr>
        <p:spPr>
          <a:xfrm>
            <a:off x="3227383" y="3851279"/>
            <a:ext cx="238128"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52" name="Rectangle 210"/>
          <p:cNvSpPr/>
          <p:nvPr/>
        </p:nvSpPr>
        <p:spPr>
          <a:xfrm>
            <a:off x="2997202" y="3857625"/>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X</a:t>
            </a:r>
            <a:endParaRPr lang="tr-TR" sz="1600" b="0" i="0" u="none" strike="noStrike" kern="1200" cap="none" spc="0" baseline="0">
              <a:solidFill>
                <a:srgbClr val="000000"/>
              </a:solidFill>
              <a:uFillTx/>
              <a:latin typeface="Arial"/>
            </a:endParaRPr>
          </a:p>
        </p:txBody>
      </p:sp>
      <p:sp>
        <p:nvSpPr>
          <p:cNvPr id="53" name="Rectangle 211"/>
          <p:cNvSpPr/>
          <p:nvPr/>
        </p:nvSpPr>
        <p:spPr>
          <a:xfrm>
            <a:off x="3738560" y="3787773"/>
            <a:ext cx="290514" cy="250829"/>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54" name="Rectangle 212"/>
          <p:cNvSpPr/>
          <p:nvPr/>
        </p:nvSpPr>
        <p:spPr>
          <a:xfrm>
            <a:off x="3789365" y="3851279"/>
            <a:ext cx="239709"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55" name="Rectangle 213"/>
          <p:cNvSpPr/>
          <p:nvPr/>
        </p:nvSpPr>
        <p:spPr>
          <a:xfrm>
            <a:off x="3721278" y="3857625"/>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X</a:t>
            </a:r>
            <a:endParaRPr lang="tr-TR" sz="1600" b="0" i="0" u="none" strike="noStrike" kern="1200" cap="none" spc="0" baseline="0">
              <a:solidFill>
                <a:srgbClr val="000000"/>
              </a:solidFill>
              <a:uFillTx/>
              <a:latin typeface="Arial"/>
            </a:endParaRPr>
          </a:p>
        </p:txBody>
      </p:sp>
      <p:sp>
        <p:nvSpPr>
          <p:cNvPr id="56" name="Rectangle 214"/>
          <p:cNvSpPr/>
          <p:nvPr/>
        </p:nvSpPr>
        <p:spPr>
          <a:xfrm>
            <a:off x="4021138" y="3787773"/>
            <a:ext cx="209553" cy="250829"/>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57" name="Rectangle 215"/>
          <p:cNvSpPr/>
          <p:nvPr/>
        </p:nvSpPr>
        <p:spPr>
          <a:xfrm>
            <a:off x="4067946" y="3861044"/>
            <a:ext cx="239709"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58" name="Rectangle 216"/>
          <p:cNvSpPr/>
          <p:nvPr/>
        </p:nvSpPr>
        <p:spPr>
          <a:xfrm>
            <a:off x="4063995" y="3857625"/>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X</a:t>
            </a:r>
            <a:endParaRPr lang="tr-TR" sz="1600" b="0" i="0" u="none" strike="noStrike" kern="1200" cap="none" spc="0" baseline="0">
              <a:solidFill>
                <a:srgbClr val="000000"/>
              </a:solidFill>
              <a:uFillTx/>
              <a:latin typeface="Arial"/>
            </a:endParaRPr>
          </a:p>
        </p:txBody>
      </p:sp>
      <p:sp>
        <p:nvSpPr>
          <p:cNvPr id="59" name="Rectangle 217"/>
          <p:cNvSpPr/>
          <p:nvPr/>
        </p:nvSpPr>
        <p:spPr>
          <a:xfrm>
            <a:off x="4627558" y="3746497"/>
            <a:ext cx="207961" cy="252410"/>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60" name="Rectangle 218"/>
          <p:cNvSpPr/>
          <p:nvPr/>
        </p:nvSpPr>
        <p:spPr>
          <a:xfrm>
            <a:off x="4678363" y="3811584"/>
            <a:ext cx="238128"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61" name="Rectangle 219"/>
          <p:cNvSpPr/>
          <p:nvPr/>
        </p:nvSpPr>
        <p:spPr>
          <a:xfrm>
            <a:off x="4602166" y="3852860"/>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Y</a:t>
            </a:r>
            <a:endParaRPr lang="tr-TR" sz="1600" b="0" i="0" u="none" strike="noStrike" kern="1200" cap="none" spc="0" baseline="0">
              <a:solidFill>
                <a:srgbClr val="000000"/>
              </a:solidFill>
              <a:uFillTx/>
              <a:latin typeface="Arial"/>
            </a:endParaRPr>
          </a:p>
        </p:txBody>
      </p:sp>
      <p:sp>
        <p:nvSpPr>
          <p:cNvPr id="62" name="Rectangle 220"/>
          <p:cNvSpPr/>
          <p:nvPr/>
        </p:nvSpPr>
        <p:spPr>
          <a:xfrm>
            <a:off x="4908554" y="3746497"/>
            <a:ext cx="249238" cy="252410"/>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63" name="Rectangle 221"/>
          <p:cNvSpPr/>
          <p:nvPr/>
        </p:nvSpPr>
        <p:spPr>
          <a:xfrm>
            <a:off x="4959348" y="3811584"/>
            <a:ext cx="239709"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64" name="Rectangle 222"/>
          <p:cNvSpPr/>
          <p:nvPr/>
        </p:nvSpPr>
        <p:spPr>
          <a:xfrm>
            <a:off x="4959348" y="3852860"/>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Y</a:t>
            </a:r>
            <a:endParaRPr lang="tr-TR" sz="1600" b="0" i="0" u="none" strike="noStrike" kern="1200" cap="none" spc="0" baseline="0">
              <a:solidFill>
                <a:srgbClr val="000000"/>
              </a:solidFill>
              <a:uFillTx/>
              <a:latin typeface="Arial"/>
            </a:endParaRPr>
          </a:p>
        </p:txBody>
      </p:sp>
      <p:sp>
        <p:nvSpPr>
          <p:cNvPr id="65" name="Rectangle 223"/>
          <p:cNvSpPr/>
          <p:nvPr/>
        </p:nvSpPr>
        <p:spPr>
          <a:xfrm>
            <a:off x="5472117" y="3746497"/>
            <a:ext cx="249238" cy="252410"/>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66" name="Rectangle 224"/>
          <p:cNvSpPr/>
          <p:nvPr/>
        </p:nvSpPr>
        <p:spPr>
          <a:xfrm>
            <a:off x="5522911" y="3811584"/>
            <a:ext cx="238128" cy="295278"/>
          </a:xfrm>
          <a:prstGeom prst="rect">
            <a:avLst/>
          </a:prstGeom>
          <a:noFill/>
          <a:ln>
            <a:noFill/>
            <a:prstDash val="solid"/>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67" name="Rectangle 225"/>
          <p:cNvSpPr/>
          <p:nvPr/>
        </p:nvSpPr>
        <p:spPr>
          <a:xfrm>
            <a:off x="5627683" y="3846515"/>
            <a:ext cx="153984" cy="276221"/>
          </a:xfrm>
          <a:prstGeom prst="rect">
            <a:avLst/>
          </a:prstGeom>
          <a:noFill/>
          <a:ln>
            <a:noFill/>
            <a:prstDash val="solid"/>
          </a:ln>
        </p:spPr>
        <p:txBody>
          <a:bodyPr vert="horz" wrap="non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Y</a:t>
            </a:r>
            <a:endParaRPr lang="tr-TR" sz="1600" b="0" i="0" u="none" strike="noStrike" kern="1200" cap="none" spc="0" baseline="0">
              <a:solidFill>
                <a:srgbClr val="000000"/>
              </a:solidFill>
              <a:uFillTx/>
              <a:latin typeface="Arial"/>
            </a:endParaRPr>
          </a:p>
        </p:txBody>
      </p:sp>
      <p:sp>
        <p:nvSpPr>
          <p:cNvPr id="68" name="Freeform 234"/>
          <p:cNvSpPr/>
          <p:nvPr/>
        </p:nvSpPr>
        <p:spPr>
          <a:xfrm rot="20613727">
            <a:off x="4570584" y="4099054"/>
            <a:ext cx="224978" cy="230968"/>
          </a:xfrm>
          <a:custGeom>
            <a:avLst/>
            <a:gdLst>
              <a:gd name="f0" fmla="val 10800000"/>
              <a:gd name="f1" fmla="val 5400000"/>
              <a:gd name="f2" fmla="val 180"/>
              <a:gd name="f3" fmla="val w"/>
              <a:gd name="f4" fmla="val h"/>
              <a:gd name="f5" fmla="val 0"/>
              <a:gd name="f6" fmla="val 14296"/>
              <a:gd name="f7" fmla="val 14926"/>
              <a:gd name="f8" fmla="val 10960"/>
              <a:gd name="f9" fmla="val 1416"/>
              <a:gd name="f10" fmla="val 11150"/>
              <a:gd name="f11" fmla="val 1326"/>
              <a:gd name="f12" fmla="val 11228"/>
              <a:gd name="f13" fmla="val 11623"/>
              <a:gd name="f14" fmla="val 972"/>
              <a:gd name="f15" fmla="val 12018"/>
              <a:gd name="f16" fmla="val 1944"/>
              <a:gd name="f17" fmla="val 5086"/>
              <a:gd name="f18" fmla="val 13330"/>
              <a:gd name="f19" fmla="val 7246"/>
              <a:gd name="f20" fmla="val 12364"/>
              <a:gd name="f21" fmla="val 9406"/>
              <a:gd name="f22" fmla="val 8050"/>
              <a:gd name="f23" fmla="val 12936"/>
              <a:gd name="f24" fmla="val 5828"/>
              <a:gd name="f25" fmla="val 13931"/>
              <a:gd name="f26" fmla="val 3606"/>
              <a:gd name="f27" fmla="val 1207"/>
              <a:gd name="f28" fmla="val 13350"/>
              <a:gd name="f29" fmla="val 13216"/>
              <a:gd name="f30" fmla="+- 0 0 -90"/>
              <a:gd name="f31" fmla="*/ f3 1 14296"/>
              <a:gd name="f32" fmla="*/ f4 1 14926"/>
              <a:gd name="f33" fmla="+- f7 0 f5"/>
              <a:gd name="f34" fmla="+- f6 0 f5"/>
              <a:gd name="f35" fmla="*/ f30 f0 1"/>
              <a:gd name="f36" fmla="*/ f34 1 14296"/>
              <a:gd name="f37" fmla="*/ f33 1 14926"/>
              <a:gd name="f38" fmla="*/ 10960 f34 1"/>
              <a:gd name="f39" fmla="*/ 1416 f33 1"/>
              <a:gd name="f40" fmla="*/ 11623 f34 1"/>
              <a:gd name="f41" fmla="*/ 972 f33 1"/>
              <a:gd name="f42" fmla="*/ 13330 f34 1"/>
              <a:gd name="f43" fmla="*/ 7246 f33 1"/>
              <a:gd name="f44" fmla="*/ 5828 f34 1"/>
              <a:gd name="f45" fmla="*/ 13931 f33 1"/>
              <a:gd name="f46" fmla="*/ 0 f34 1"/>
              <a:gd name="f47" fmla="*/ 13216 f33 1"/>
              <a:gd name="f48" fmla="*/ f35 1 f2"/>
              <a:gd name="f49" fmla="*/ f38 1 14296"/>
              <a:gd name="f50" fmla="*/ f39 1 14926"/>
              <a:gd name="f51" fmla="*/ f40 1 14296"/>
              <a:gd name="f52" fmla="*/ f41 1 14926"/>
              <a:gd name="f53" fmla="*/ f42 1 14296"/>
              <a:gd name="f54" fmla="*/ f43 1 14926"/>
              <a:gd name="f55" fmla="*/ f44 1 14296"/>
              <a:gd name="f56" fmla="*/ f45 1 14926"/>
              <a:gd name="f57" fmla="*/ f46 1 14296"/>
              <a:gd name="f58" fmla="*/ f47 1 14926"/>
              <a:gd name="f59" fmla="*/ f5 1 f36"/>
              <a:gd name="f60" fmla="*/ f6 1 f36"/>
              <a:gd name="f61" fmla="*/ f5 1 f37"/>
              <a:gd name="f62" fmla="*/ f7 1 f37"/>
              <a:gd name="f63" fmla="+- f48 0 f1"/>
              <a:gd name="f64" fmla="*/ f49 1 f36"/>
              <a:gd name="f65" fmla="*/ f50 1 f37"/>
              <a:gd name="f66" fmla="*/ f51 1 f36"/>
              <a:gd name="f67" fmla="*/ f52 1 f37"/>
              <a:gd name="f68" fmla="*/ f53 1 f36"/>
              <a:gd name="f69" fmla="*/ f54 1 f37"/>
              <a:gd name="f70" fmla="*/ f55 1 f36"/>
              <a:gd name="f71" fmla="*/ f56 1 f37"/>
              <a:gd name="f72" fmla="*/ f57 1 f36"/>
              <a:gd name="f73" fmla="*/ f58 1 f37"/>
              <a:gd name="f74" fmla="*/ f59 f31 1"/>
              <a:gd name="f75" fmla="*/ f60 f31 1"/>
              <a:gd name="f76" fmla="*/ f62 f32 1"/>
              <a:gd name="f77" fmla="*/ f61 f32 1"/>
              <a:gd name="f78" fmla="*/ f64 f31 1"/>
              <a:gd name="f79" fmla="*/ f65 f32 1"/>
              <a:gd name="f80" fmla="*/ f66 f31 1"/>
              <a:gd name="f81" fmla="*/ f67 f32 1"/>
              <a:gd name="f82" fmla="*/ f68 f31 1"/>
              <a:gd name="f83" fmla="*/ f69 f32 1"/>
              <a:gd name="f84" fmla="*/ f70 f31 1"/>
              <a:gd name="f85" fmla="*/ f71 f32 1"/>
              <a:gd name="f86" fmla="*/ f72 f31 1"/>
              <a:gd name="f87" fmla="*/ f73 f32 1"/>
            </a:gdLst>
            <a:ahLst/>
            <a:cxnLst>
              <a:cxn ang="3cd4">
                <a:pos x="hc" y="t"/>
              </a:cxn>
              <a:cxn ang="0">
                <a:pos x="r" y="vc"/>
              </a:cxn>
              <a:cxn ang="cd4">
                <a:pos x="hc" y="b"/>
              </a:cxn>
              <a:cxn ang="cd2">
                <a:pos x="l" y="vc"/>
              </a:cxn>
              <a:cxn ang="f63">
                <a:pos x="f78" y="f79"/>
              </a:cxn>
              <a:cxn ang="f63">
                <a:pos x="f80" y="f81"/>
              </a:cxn>
              <a:cxn ang="f63">
                <a:pos x="f82" y="f83"/>
              </a:cxn>
              <a:cxn ang="f63">
                <a:pos x="f84" y="f85"/>
              </a:cxn>
              <a:cxn ang="f63">
                <a:pos x="f86" y="f87"/>
              </a:cxn>
            </a:cxnLst>
            <a:rect l="f74" t="f77" r="f75" b="f76"/>
            <a:pathLst>
              <a:path w="14296" h="14926">
                <a:moveTo>
                  <a:pt x="f8" y="f9"/>
                </a:moveTo>
                <a:cubicBezTo>
                  <a:pt x="f10" y="f11"/>
                  <a:pt x="f12" y="f5"/>
                  <a:pt x="f13" y="f14"/>
                </a:cubicBezTo>
                <a:cubicBezTo>
                  <a:pt x="f15" y="f16"/>
                  <a:pt x="f6" y="f17"/>
                  <a:pt x="f18" y="f19"/>
                </a:cubicBezTo>
                <a:cubicBezTo>
                  <a:pt x="f20" y="f21"/>
                  <a:pt x="f22" y="f23"/>
                  <a:pt x="f24" y="f25"/>
                </a:cubicBezTo>
                <a:cubicBezTo>
                  <a:pt x="f26" y="f7"/>
                  <a:pt x="f27" y="f28"/>
                  <a:pt x="f5" y="f29"/>
                </a:cubicBezTo>
              </a:path>
            </a:pathLst>
          </a:custGeom>
          <a:noFill/>
          <a:ln w="6345">
            <a:solidFill>
              <a:srgbClr val="FF0000"/>
            </a:solidFill>
            <a:prstDash val="solid"/>
            <a:round/>
            <a:tailEnd type="arrow"/>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69" name="71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B55BA9F-A6D0-496E-9E47-9CF3E338B03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55</a:t>
            </a:fld>
            <a:endParaRPr lang="tr-TR" sz="1400" b="0" i="0" u="none" strike="noStrike" kern="1200" cap="none" spc="0" baseline="0">
              <a:solidFill>
                <a:srgbClr val="000000"/>
              </a:solidFill>
              <a:uFillTx/>
              <a:latin typeface="Arial"/>
            </a:endParaRPr>
          </a:p>
        </p:txBody>
      </p:sp>
      <p:sp>
        <p:nvSpPr>
          <p:cNvPr id="70" name="Rectangle 201"/>
          <p:cNvSpPr/>
          <p:nvPr/>
        </p:nvSpPr>
        <p:spPr>
          <a:xfrm>
            <a:off x="4346893" y="2470635"/>
            <a:ext cx="147639" cy="276221"/>
          </a:xfrm>
          <a:prstGeom prst="rect">
            <a:avLst/>
          </a:prstGeom>
          <a:noFill/>
          <a:ln>
            <a:noFill/>
            <a:prstDash val="solid"/>
          </a:ln>
        </p:spPr>
        <p:txBody>
          <a:bodyPr vert="horz" wrap="square" lIns="0" tIns="0" rIns="0" bIns="0" anchor="t" anchorCtr="0" compatLnSpc="1">
            <a:spAutoFit/>
          </a:bodyPr>
          <a:lstStyle/>
          <a:p>
            <a:pPr marL="0" marR="0" lvl="0" indent="0" algn="l" defTabSz="914400" rtl="0" fontAlgn="auto" hangingPunct="1">
              <a:lnSpc>
                <a:spcPct val="100000"/>
              </a:lnSpc>
              <a:spcBef>
                <a:spcPts val="400"/>
              </a:spcBef>
              <a:spcAft>
                <a:spcPts val="0"/>
              </a:spcAft>
              <a:buNone/>
              <a:tabLst>
                <a:tab pos="0" algn="l"/>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Arial"/>
              </a:rPr>
              <a:t>A</a:t>
            </a:r>
            <a:endParaRPr lang="tr-TR" sz="16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name="Slide56">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2800"/>
              <a:t>SIRA DIŞI SERVİS ATMA, KARŞILAMA VE  HATALI SAHA DEĞİŞİMİ</a:t>
            </a:r>
          </a:p>
        </p:txBody>
      </p:sp>
      <p:sp>
        <p:nvSpPr>
          <p:cNvPr id="3" name="Rectangle 5"/>
          <p:cNvSpPr/>
          <p:nvPr/>
        </p:nvSpPr>
        <p:spPr>
          <a:xfrm>
            <a:off x="483296" y="1459748"/>
            <a:ext cx="8135938" cy="5016005"/>
          </a:xfrm>
          <a:prstGeom prst="rect">
            <a:avLst/>
          </a:prstGeom>
          <a:noFill/>
          <a:ln>
            <a:noFill/>
            <a:prstDash val="solid"/>
          </a:ln>
        </p:spPr>
        <p:txBody>
          <a:bodyPr vert="horz" wrap="square" lIns="91440" tIns="45720" rIns="91440" bIns="45720" anchor="t" anchorCtr="0" compatLnSpc="1"/>
          <a:lstStyle/>
          <a:p>
            <a:pPr marL="274640" marR="0" lvl="0" indent="-274640" algn="l" defTabSz="914400" rtl="0" fontAlgn="auto" hangingPunct="1">
              <a:lnSpc>
                <a:spcPct val="80000"/>
              </a:lnSpc>
              <a:spcBef>
                <a:spcPts val="400"/>
              </a:spcBef>
              <a:spcAft>
                <a:spcPts val="0"/>
              </a:spcAft>
              <a:buNone/>
              <a:tabLst/>
              <a:defRPr sz="1800" b="0" i="0" u="none" strike="noStrike" kern="0" cap="none" spc="0" baseline="0">
                <a:solidFill>
                  <a:srgbClr val="000000"/>
                </a:solidFill>
                <a:uFillTx/>
              </a:defRPr>
            </a:pPr>
            <a:endParaRPr lang="tr-TR" sz="1500" b="0" i="0" u="none" strike="noStrike" kern="1200" cap="none" spc="0" baseline="0" dirty="0">
              <a:solidFill>
                <a:srgbClr val="000000"/>
              </a:solidFill>
              <a:uFillTx/>
              <a:latin typeface="Arial"/>
            </a:endParaRPr>
          </a:p>
          <a:p>
            <a:pPr marL="274640" marR="0" lvl="0" indent="-274640" algn="just" defTabSz="914400" rtl="0" fontAlgn="auto" hangingPunct="1">
              <a:lnSpc>
                <a:spcPct val="80000"/>
              </a:lnSpc>
              <a:spcBef>
                <a:spcPts val="400"/>
              </a:spcBef>
              <a:spcAft>
                <a:spcPts val="0"/>
              </a:spcAft>
              <a:buClr>
                <a:srgbClr val="FF0000"/>
              </a:buClr>
              <a:buSzPct val="200000"/>
              <a:buChar char="•"/>
              <a:tabLst/>
              <a:defRPr sz="1800" b="0" i="0" u="none" strike="noStrike" kern="0" cap="none" spc="0" baseline="0">
                <a:solidFill>
                  <a:srgbClr val="000000"/>
                </a:solidFill>
                <a:uFillTx/>
              </a:defRPr>
            </a:pPr>
            <a:r>
              <a:rPr lang="tr-TR" sz="2200" b="0" i="0" u="none" strike="noStrike" kern="1200" cap="none" spc="0" baseline="0" dirty="0">
                <a:solidFill>
                  <a:srgbClr val="000000"/>
                </a:solidFill>
                <a:uFillTx/>
                <a:latin typeface="Arial"/>
              </a:rPr>
              <a:t>Önceki sayfadaki çizelgenin, çiftler maçı yönetirken birçok hakem için yararlı olduğu kanıtlanmıştır. Farz edelim ki, maç 5 set üzerinden oynanacaktır.</a:t>
            </a:r>
          </a:p>
          <a:p>
            <a:pPr marL="274640" marR="0" lvl="0" indent="-274640" algn="just" defTabSz="914400" rtl="0" fontAlgn="auto" hangingPunct="1">
              <a:lnSpc>
                <a:spcPct val="80000"/>
              </a:lnSpc>
              <a:spcBef>
                <a:spcPts val="400"/>
              </a:spcBef>
              <a:spcAft>
                <a:spcPts val="0"/>
              </a:spcAft>
              <a:buClr>
                <a:srgbClr val="FF0000"/>
              </a:buClr>
              <a:buSzPct val="200000"/>
              <a:buChar char="•"/>
              <a:tabLst/>
              <a:defRPr sz="1800" b="0" i="0" u="none" strike="noStrike" kern="0" cap="none" spc="0" baseline="0">
                <a:solidFill>
                  <a:srgbClr val="000000"/>
                </a:solidFill>
                <a:uFillTx/>
              </a:defRPr>
            </a:pPr>
            <a:r>
              <a:rPr lang="tr-TR" sz="2200" b="0" i="0" u="none" strike="noStrike" kern="1200" cap="none" spc="0" baseline="0" dirty="0">
                <a:solidFill>
                  <a:srgbClr val="000000"/>
                </a:solidFill>
                <a:uFillTx/>
                <a:latin typeface="Arial"/>
              </a:rPr>
              <a:t>En içteki daire maçın ilk seti için kullanılır. Öncelikle, ilk servis atanı ve ilk karşılayanı kaydedin. Diyelim ki, ilk olarak Y B’ ye servis atıyor. Bunu gösteren bir ok çizin </a:t>
            </a:r>
            <a:r>
              <a:rPr lang="tr-TR" sz="2200" b="0" i="0" u="none" strike="noStrike" kern="1200" cap="none" spc="0" baseline="0" dirty="0" smtClean="0">
                <a:solidFill>
                  <a:srgbClr val="000000"/>
                </a:solidFill>
                <a:uFillTx/>
                <a:latin typeface="Arial"/>
              </a:rPr>
              <a:t>( Y     B ).  </a:t>
            </a:r>
            <a:r>
              <a:rPr lang="tr-TR" sz="2200" b="0" i="0" u="none" strike="noStrike" kern="1200" cap="none" spc="0" baseline="0" dirty="0">
                <a:solidFill>
                  <a:srgbClr val="000000"/>
                </a:solidFill>
                <a:uFillTx/>
                <a:latin typeface="Arial"/>
              </a:rPr>
              <a:t>2 sayı kazanıldıktan sonra, B, </a:t>
            </a:r>
            <a:r>
              <a:rPr lang="tr-TR" sz="2200" b="0" i="0" u="none" strike="noStrike" kern="1200" cap="none" spc="0" baseline="0" dirty="0" err="1">
                <a:solidFill>
                  <a:srgbClr val="000000"/>
                </a:solidFill>
                <a:uFillTx/>
                <a:latin typeface="Arial"/>
              </a:rPr>
              <a:t>X’e</a:t>
            </a:r>
            <a:r>
              <a:rPr lang="tr-TR" sz="2200" b="0" i="0" u="none" strike="noStrike" kern="1200" cap="none" spc="0" baseline="0" dirty="0">
                <a:solidFill>
                  <a:srgbClr val="000000"/>
                </a:solidFill>
                <a:uFillTx/>
                <a:latin typeface="Arial"/>
              </a:rPr>
              <a:t> servis atacak. 4 sayı kazanıldıktan sonra X, </a:t>
            </a:r>
            <a:r>
              <a:rPr lang="tr-TR" sz="2200" b="0" i="0" u="none" strike="noStrike" kern="1200" cap="none" spc="0" baseline="0" dirty="0" err="1">
                <a:solidFill>
                  <a:srgbClr val="000000"/>
                </a:solidFill>
                <a:uFillTx/>
                <a:latin typeface="Arial"/>
              </a:rPr>
              <a:t>A’ya</a:t>
            </a:r>
            <a:r>
              <a:rPr lang="tr-TR" sz="2200" b="0" i="0" u="none" strike="noStrike" kern="1200" cap="none" spc="0" baseline="0" dirty="0">
                <a:solidFill>
                  <a:srgbClr val="000000"/>
                </a:solidFill>
                <a:uFillTx/>
                <a:latin typeface="Arial"/>
              </a:rPr>
              <a:t>, 6 sayı kazanıldıktan sonra A, </a:t>
            </a:r>
            <a:r>
              <a:rPr lang="tr-TR" sz="2200" b="0" i="0" u="none" strike="noStrike" kern="1200" cap="none" spc="0" baseline="0" dirty="0" err="1">
                <a:solidFill>
                  <a:srgbClr val="000000"/>
                </a:solidFill>
                <a:uFillTx/>
                <a:latin typeface="Arial"/>
              </a:rPr>
              <a:t>Y’ye</a:t>
            </a:r>
            <a:r>
              <a:rPr lang="tr-TR" sz="2200" b="0" i="0" u="none" strike="noStrike" kern="1200" cap="none" spc="0" baseline="0" dirty="0">
                <a:solidFill>
                  <a:srgbClr val="000000"/>
                </a:solidFill>
                <a:uFillTx/>
                <a:latin typeface="Arial"/>
              </a:rPr>
              <a:t> servis atacak. Bu dönüş, ilk set sona erene kadar servis atan ve karşılayan değişerek tekrarlanacaktır.</a:t>
            </a:r>
          </a:p>
          <a:p>
            <a:pPr marL="274640" marR="0" lvl="0" indent="-274640" algn="just" defTabSz="914400" rtl="0" fontAlgn="auto" hangingPunct="1">
              <a:lnSpc>
                <a:spcPct val="80000"/>
              </a:lnSpc>
              <a:spcBef>
                <a:spcPts val="400"/>
              </a:spcBef>
              <a:spcAft>
                <a:spcPts val="0"/>
              </a:spcAft>
              <a:buClr>
                <a:srgbClr val="FF0000"/>
              </a:buClr>
              <a:buSzPct val="200000"/>
              <a:buChar char="•"/>
              <a:tabLst/>
              <a:defRPr sz="1800" b="0" i="0" u="none" strike="noStrike" kern="0" cap="none" spc="0" baseline="0">
                <a:solidFill>
                  <a:srgbClr val="000000"/>
                </a:solidFill>
                <a:uFillTx/>
              </a:defRPr>
            </a:pPr>
            <a:r>
              <a:rPr lang="tr-TR" sz="2200" b="0" i="0" u="none" strike="noStrike" kern="1200" cap="none" spc="0" baseline="0" dirty="0">
                <a:solidFill>
                  <a:srgbClr val="000000"/>
                </a:solidFill>
                <a:uFillTx/>
                <a:latin typeface="Arial"/>
              </a:rPr>
              <a:t>İkinci setin başında, A ve B ilk servis atanın kim olacağını belirleyeceklerdir. İlk servisi </a:t>
            </a:r>
            <a:r>
              <a:rPr lang="tr-TR" sz="2200" b="0" i="0" u="none" strike="noStrike" kern="1200" cap="none" spc="0" baseline="0" dirty="0" err="1">
                <a:solidFill>
                  <a:srgbClr val="000000"/>
                </a:solidFill>
                <a:uFillTx/>
                <a:latin typeface="Arial"/>
              </a:rPr>
              <a:t>A’nın</a:t>
            </a:r>
            <a:r>
              <a:rPr lang="tr-TR" sz="2200" b="0" i="0" u="none" strike="noStrike" kern="1200" cap="none" spc="0" baseline="0" dirty="0">
                <a:solidFill>
                  <a:srgbClr val="000000"/>
                </a:solidFill>
                <a:uFillTx/>
                <a:latin typeface="Arial"/>
              </a:rPr>
              <a:t> atacağını varsayalım. Buna göre ilk karşılayan mutlaka X olmalıdır. 2 sayı kazanıldıktan sonra X, </a:t>
            </a:r>
            <a:r>
              <a:rPr lang="tr-TR" sz="2200" b="0" i="0" u="none" strike="noStrike" kern="1200" cap="none" spc="0" baseline="0" dirty="0" err="1">
                <a:solidFill>
                  <a:srgbClr val="000000"/>
                </a:solidFill>
                <a:uFillTx/>
                <a:latin typeface="Arial"/>
              </a:rPr>
              <a:t>B’ye</a:t>
            </a:r>
            <a:r>
              <a:rPr lang="tr-TR" sz="2200" b="0" i="0" u="none" strike="noStrike" kern="1200" cap="none" spc="0" baseline="0" dirty="0">
                <a:solidFill>
                  <a:srgbClr val="000000"/>
                </a:solidFill>
                <a:uFillTx/>
                <a:latin typeface="Arial"/>
              </a:rPr>
              <a:t> servis atacak ve set sonuna kadar bu şekilde devam edecektir.</a:t>
            </a:r>
          </a:p>
        </p:txBody>
      </p:sp>
      <p:sp>
        <p:nvSpPr>
          <p:cNvPr id="4"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4926FA8-5188-4EAD-BBF7-D193DBE53E0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56</a:t>
            </a:fld>
            <a:endParaRPr lang="tr-TR" sz="1400" b="0" i="0" u="none" strike="noStrike" kern="1200" cap="none" spc="0" baseline="0">
              <a:solidFill>
                <a:srgbClr val="000000"/>
              </a:solidFill>
              <a:uFillTx/>
              <a:latin typeface="Arial"/>
            </a:endParaRPr>
          </a:p>
        </p:txBody>
      </p:sp>
      <p:cxnSp>
        <p:nvCxnSpPr>
          <p:cNvPr id="5" name="6 Düz Ok Bağlayıcısı"/>
          <p:cNvCxnSpPr/>
          <p:nvPr/>
        </p:nvCxnSpPr>
        <p:spPr>
          <a:xfrm>
            <a:off x="6493240" y="3230380"/>
            <a:ext cx="533404" cy="0"/>
          </a:xfrm>
          <a:prstGeom prst="straightConnector1">
            <a:avLst/>
          </a:prstGeom>
          <a:noFill/>
          <a:ln w="9528">
            <a:solidFill>
              <a:srgbClr val="FF0000"/>
            </a:solidFill>
            <a:prstDash val="solid"/>
            <a:tailEnd type="arrow"/>
          </a:ln>
        </p:spPr>
      </p:cxn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2800"/>
              <a:t>SIRA DIŞI SERVİS ATMA, KARŞILAMA VE  HATALI SAHA DEĞİŞİMİ</a:t>
            </a:r>
          </a:p>
        </p:txBody>
      </p:sp>
      <p:sp>
        <p:nvSpPr>
          <p:cNvPr id="3" name="2 İçerik Yer Tutucusu"/>
          <p:cNvSpPr txBox="1">
            <a:spLocks noGrp="1"/>
          </p:cNvSpPr>
          <p:nvPr>
            <p:ph idx="1"/>
          </p:nvPr>
        </p:nvSpPr>
        <p:spPr>
          <a:xfrm>
            <a:off x="458452" y="1371600"/>
            <a:ext cx="8229600" cy="5181603"/>
          </a:xfrm>
        </p:spPr>
        <p:txBody>
          <a:bodyPr/>
          <a:lstStyle/>
          <a:p>
            <a:pPr marL="274640" lvl="0" indent="-274640" algn="just" hangingPunct="1">
              <a:lnSpc>
                <a:spcPct val="80000"/>
              </a:lnSpc>
              <a:spcBef>
                <a:spcPts val="400"/>
              </a:spcBef>
              <a:buClr>
                <a:srgbClr val="FF0000"/>
              </a:buClr>
              <a:buSzPct val="200000"/>
            </a:pPr>
            <a:r>
              <a:rPr lang="tr-TR" sz="2000" kern="1200" dirty="0"/>
              <a:t>Üçüncü set X ve </a:t>
            </a:r>
            <a:r>
              <a:rPr lang="tr-TR" sz="2000" kern="1200" dirty="0" err="1"/>
              <a:t>Y’nin</a:t>
            </a:r>
            <a:r>
              <a:rPr lang="tr-TR" sz="2000" kern="1200" dirty="0"/>
              <a:t> ilk kimin servis atacağına karar vermesiyle başlayacak, karşılayan daha önce tespit edilmiş olan sıraya göre belirlenecektir.</a:t>
            </a:r>
          </a:p>
          <a:p>
            <a:pPr marL="274640" lvl="0" indent="-274640" algn="just" hangingPunct="1">
              <a:lnSpc>
                <a:spcPct val="80000"/>
              </a:lnSpc>
              <a:spcBef>
                <a:spcPts val="400"/>
              </a:spcBef>
              <a:buClr>
                <a:srgbClr val="FF0000"/>
              </a:buClr>
              <a:buSzPct val="200000"/>
            </a:pPr>
            <a:r>
              <a:rPr lang="tr-TR" sz="2000" kern="1200" dirty="0"/>
              <a:t>Dördüncü set, keza  A ve </a:t>
            </a:r>
            <a:r>
              <a:rPr lang="tr-TR" sz="2000" kern="1200" dirty="0" err="1"/>
              <a:t>B’nin</a:t>
            </a:r>
            <a:r>
              <a:rPr lang="tr-TR" sz="2000" kern="1200" dirty="0"/>
              <a:t> kimin servis atacağına karar vermesiyle başlayacaktır.</a:t>
            </a:r>
          </a:p>
          <a:p>
            <a:pPr marL="274640" lvl="0" indent="-274640" algn="just" hangingPunct="1">
              <a:lnSpc>
                <a:spcPct val="80000"/>
              </a:lnSpc>
              <a:spcBef>
                <a:spcPts val="400"/>
              </a:spcBef>
              <a:buClr>
                <a:srgbClr val="FF0000"/>
              </a:buClr>
              <a:buSzPct val="200000"/>
            </a:pPr>
            <a:r>
              <a:rPr lang="tr-TR" sz="2000" kern="1200" dirty="0"/>
              <a:t>Beşinci set, tekrar aynı şekilde başlayacaktır. Bununla beraber, bir çift veya oyuncu 5 sayıya ulaştığında çiftler veya oyuncular sahaları değiştireceklerdir. Servis atma ve karşılama sırasının önceki setteki gibi olması için karşılayan da değişecektir.</a:t>
            </a:r>
          </a:p>
          <a:p>
            <a:pPr marL="274640" lvl="0" indent="-274640" algn="just" hangingPunct="1">
              <a:lnSpc>
                <a:spcPct val="80000"/>
              </a:lnSpc>
              <a:spcBef>
                <a:spcPts val="400"/>
              </a:spcBef>
              <a:buNone/>
            </a:pPr>
            <a:r>
              <a:rPr lang="tr-TR" sz="2000" b="1" kern="1200" dirty="0"/>
              <a:t>	(Çevirenin notu:</a:t>
            </a:r>
            <a:r>
              <a:rPr lang="tr-TR" sz="2000" kern="1200" dirty="0"/>
              <a:t> Mümkün olan son sette saha değişiminde, 3 skorda karşılayan oyuncu değişir. Bu skorlar; 5–0, 5–2 ve 5–4 tür. Kalan 2 skorda zaten otomatik olarak servis sırası değiştiğinden karşılayanın değişmesine gerek yoktur. Bu skorlar ise; 5–1 ve 5–3 tür.) Çizelge, aynı zamanda servis atma, karşılama ve sahaların düzeninde bir hata olup olmadığının tespiti için de yararlıdır. Önceki sayfada ilk soruda, ikinci sette ilk servisi A, </a:t>
            </a:r>
            <a:r>
              <a:rPr lang="tr-TR" sz="2000" kern="1200" dirty="0" err="1"/>
              <a:t>X’e</a:t>
            </a:r>
            <a:r>
              <a:rPr lang="tr-TR" sz="2000" kern="1200" dirty="0"/>
              <a:t> atıyor. Bunun anlamı; iki sayı kazanıldıktan sonra </a:t>
            </a:r>
            <a:r>
              <a:rPr lang="tr-TR" sz="2000" kern="1200" dirty="0" err="1"/>
              <a:t>X’in</a:t>
            </a:r>
            <a:r>
              <a:rPr lang="tr-TR" sz="2000" kern="1200" dirty="0"/>
              <a:t> </a:t>
            </a:r>
            <a:r>
              <a:rPr lang="tr-TR" sz="2000" kern="1200" dirty="0" err="1"/>
              <a:t>B’ye</a:t>
            </a:r>
            <a:r>
              <a:rPr lang="tr-TR" sz="2000" kern="1200" dirty="0"/>
              <a:t> servis atması gerekecek. 4 sayı kazanıldıktan sonra B, </a:t>
            </a:r>
            <a:r>
              <a:rPr lang="tr-TR" sz="2000" kern="1200" dirty="0" err="1"/>
              <a:t>Y’ye</a:t>
            </a:r>
            <a:r>
              <a:rPr lang="tr-TR" sz="2000" kern="1200" dirty="0"/>
              <a:t> servis atacak ve böyle sürecek. Bu durumda, sayılar 8–5 ve sayıların toplamı 13 tür. Bu çizelgede sayma işlemine devam ederek, </a:t>
            </a:r>
            <a:r>
              <a:rPr lang="tr-TR" sz="2000" kern="1200" dirty="0" err="1"/>
              <a:t>B’nin</a:t>
            </a:r>
            <a:r>
              <a:rPr lang="tr-TR" sz="2000" kern="1200" dirty="0"/>
              <a:t> </a:t>
            </a:r>
            <a:r>
              <a:rPr lang="tr-TR" sz="2000" kern="1200" dirty="0" err="1"/>
              <a:t>Y’ye</a:t>
            </a:r>
            <a:r>
              <a:rPr lang="tr-TR" sz="2000" kern="1200" dirty="0"/>
              <a:t> servis atacağı tahmin edilebilir.</a:t>
            </a:r>
          </a:p>
          <a:p>
            <a:pPr lvl="0"/>
            <a:endParaRPr lang="tr-TR" dirty="0"/>
          </a:p>
        </p:txBody>
      </p:sp>
      <p:sp>
        <p:nvSpPr>
          <p:cNvPr id="4"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B230640-3FEB-4207-88C9-7BAD5E9AB81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57</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name="Slide58">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3200"/>
              <a:t>SIRA DIŞI SERVİS ATMA, KARŞILAMA VE  HATALI SAHA DEĞİŞİMİ</a:t>
            </a:r>
          </a:p>
        </p:txBody>
      </p:sp>
      <p:sp>
        <p:nvSpPr>
          <p:cNvPr id="3" name="Rectangle 7"/>
          <p:cNvSpPr txBox="1">
            <a:spLocks noGrp="1"/>
          </p:cNvSpPr>
          <p:nvPr>
            <p:ph idx="1"/>
          </p:nvPr>
        </p:nvSpPr>
        <p:spPr>
          <a:xfrm>
            <a:off x="755651" y="2420938"/>
            <a:ext cx="7929567" cy="3757607"/>
          </a:xfrm>
        </p:spPr>
        <p:txBody>
          <a:bodyPr/>
          <a:lstStyle/>
          <a:p>
            <a:pPr lvl="0" hangingPunct="1">
              <a:buClr>
                <a:srgbClr val="333399"/>
              </a:buClr>
              <a:buFont typeface="Wingdings" pitchFamily="2"/>
              <a:buChar char="ü"/>
            </a:pPr>
            <a:r>
              <a:rPr lang="tr-TR"/>
              <a:t>Çizelgeye göre yapılan kontrolde ;</a:t>
            </a:r>
          </a:p>
          <a:p>
            <a:pPr lvl="0" hangingPunct="1">
              <a:buNone/>
            </a:pPr>
            <a:endParaRPr lang="tr-TR"/>
          </a:p>
          <a:p>
            <a:pPr lvl="0" hangingPunct="1">
              <a:buClr>
                <a:srgbClr val="FF0000"/>
              </a:buClr>
            </a:pPr>
            <a:r>
              <a:rPr lang="tr-TR"/>
              <a:t>Hata yok. B’nin Y’ye servis atması doğrudur.</a:t>
            </a:r>
          </a:p>
          <a:p>
            <a:pPr lvl="0" hangingPunct="1">
              <a:buClr>
                <a:srgbClr val="FF0000"/>
              </a:buClr>
            </a:pPr>
            <a:r>
              <a:rPr lang="tr-TR"/>
              <a:t>Bir hata var. X’in B’ye servis atıyor olması</a:t>
            </a:r>
            <a:r>
              <a:rPr lang="tr-TR" b="1"/>
              <a:t> </a:t>
            </a:r>
            <a:r>
              <a:rPr lang="tr-TR"/>
              <a:t>gerekir.</a:t>
            </a:r>
          </a:p>
        </p:txBody>
      </p:sp>
      <p:sp>
        <p:nvSpPr>
          <p:cNvPr id="4" name="Rectangle 8"/>
          <p:cNvSpPr/>
          <p:nvPr/>
        </p:nvSpPr>
        <p:spPr>
          <a:xfrm>
            <a:off x="971550" y="1628775"/>
            <a:ext cx="7416798" cy="647696"/>
          </a:xfrm>
          <a:prstGeom prst="rect">
            <a:avLst/>
          </a:prstGeom>
          <a:noFill/>
          <a:ln>
            <a:noFill/>
            <a:prstDash val="solid"/>
          </a:ln>
        </p:spPr>
        <p:txBody>
          <a:bodyPr vert="horz" wrap="none" lIns="91440" tIns="45720" rIns="91440" bIns="45720" anchor="ctr" anchorCtr="1" compatLnSpc="1"/>
          <a:lstStyle/>
          <a:p>
            <a:pPr marL="0" marR="0" lvl="0" indent="0" algn="ctr" defTabSz="914400" rtl="0" fontAlgn="auto" hangingPunct="1">
              <a:lnSpc>
                <a:spcPct val="100000"/>
              </a:lnSpc>
              <a:spcBef>
                <a:spcPts val="500"/>
              </a:spcBef>
              <a:spcAft>
                <a:spcPts val="0"/>
              </a:spcAft>
              <a:buNone/>
              <a:tabLst>
                <a:tab pos="0" algn="l"/>
              </a:tabLst>
              <a:defRPr sz="1800" b="0" i="0" u="none" strike="noStrike" kern="0" cap="none" spc="0" baseline="0">
                <a:solidFill>
                  <a:srgbClr val="000000"/>
                </a:solidFill>
                <a:uFillTx/>
              </a:defRPr>
            </a:pPr>
            <a:r>
              <a:rPr lang="tr-TR" sz="2400" b="0" i="0" u="none" strike="noStrike" kern="0" cap="none" spc="0" baseline="0">
                <a:solidFill>
                  <a:srgbClr val="000000"/>
                </a:solidFill>
                <a:uFillTx/>
                <a:latin typeface="Arial"/>
              </a:rPr>
              <a:t>54</a:t>
            </a:r>
            <a:r>
              <a:rPr lang="tr-TR" sz="2400" b="0" i="0" u="none" strike="noStrike" kern="1200" cap="none" spc="0" baseline="0">
                <a:solidFill>
                  <a:srgbClr val="000000"/>
                </a:solidFill>
                <a:uFillTx/>
                <a:latin typeface="Arial"/>
              </a:rPr>
              <a:t> nolu slayttaki sorunun yanıtı</a:t>
            </a:r>
          </a:p>
        </p:txBody>
      </p:sp>
      <p:sp>
        <p:nvSpPr>
          <p:cNvPr id="5"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A1B3F82-6D26-4F7C-9134-53E9D2A6281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58</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387348"/>
            <a:ext cx="8229600" cy="941383"/>
          </a:xfrm>
        </p:spPr>
        <p:txBody>
          <a:bodyPr/>
          <a:lstStyle/>
          <a:p>
            <a:pPr lvl="0" hangingPunct="1"/>
            <a:r>
              <a:rPr lang="tr-TR"/>
              <a:t> </a:t>
            </a:r>
            <a:r>
              <a:rPr lang="tr-TR" sz="4000"/>
              <a:t>MAÇ SIRASINDA ÖĞÜT</a:t>
            </a:r>
          </a:p>
        </p:txBody>
      </p:sp>
      <p:sp>
        <p:nvSpPr>
          <p:cNvPr id="3" name="Rectangle 3"/>
          <p:cNvSpPr txBox="1">
            <a:spLocks noGrp="1"/>
          </p:cNvSpPr>
          <p:nvPr>
            <p:ph idx="1"/>
          </p:nvPr>
        </p:nvSpPr>
        <p:spPr>
          <a:xfrm>
            <a:off x="468309" y="1773241"/>
            <a:ext cx="8229600" cy="4525959"/>
          </a:xfrm>
        </p:spPr>
        <p:txBody>
          <a:bodyPr/>
          <a:lstStyle/>
          <a:p>
            <a:pPr marL="609603" lvl="0" indent="-609603" algn="ctr" hangingPunct="1">
              <a:lnSpc>
                <a:spcPct val="80000"/>
              </a:lnSpc>
              <a:spcBef>
                <a:spcPts val="700"/>
              </a:spcBef>
              <a:buNone/>
            </a:pPr>
            <a:r>
              <a:rPr lang="tr-TR" sz="2800" dirty="0">
                <a:solidFill>
                  <a:srgbClr val="FF0000"/>
                </a:solidFill>
              </a:rPr>
              <a:t>     </a:t>
            </a:r>
            <a:r>
              <a:rPr lang="tr-TR" sz="2800" u="sng" dirty="0">
                <a:solidFill>
                  <a:srgbClr val="FF0000"/>
                </a:solidFill>
              </a:rPr>
              <a:t>Hakemin kararı ne olmalıdır ?</a:t>
            </a:r>
          </a:p>
          <a:p>
            <a:pPr marL="609603" lvl="0" indent="-609603" algn="ctr" hangingPunct="1">
              <a:lnSpc>
                <a:spcPct val="80000"/>
              </a:lnSpc>
              <a:spcBef>
                <a:spcPts val="700"/>
              </a:spcBef>
              <a:buNone/>
            </a:pPr>
            <a:endParaRPr lang="tr-TR" sz="2800" dirty="0"/>
          </a:p>
          <a:p>
            <a:pPr marL="609603" lvl="0" indent="-609603" algn="just" hangingPunct="1">
              <a:lnSpc>
                <a:spcPct val="80000"/>
              </a:lnSpc>
              <a:spcBef>
                <a:spcPts val="600"/>
              </a:spcBef>
              <a:buClr>
                <a:srgbClr val="FF0000"/>
              </a:buClr>
              <a:buAutoNum type="arabicPeriod"/>
            </a:pPr>
            <a:r>
              <a:rPr lang="tr-TR" sz="2600" dirty="0"/>
              <a:t>Çiftler maçında; A oyuncusu Kanadalı, B oyuncusu İngiliz’dir. Çift maçına eş olarak çıkacaklardır. Maç için her biri ayrı öğütçü adı belirtir. Öğütçülerin her ikisi de İngilizce konuşmaktadır.</a:t>
            </a:r>
          </a:p>
          <a:p>
            <a:pPr marL="609603" lvl="0" indent="-609603" algn="just" hangingPunct="1">
              <a:lnSpc>
                <a:spcPct val="80000"/>
              </a:lnSpc>
              <a:spcBef>
                <a:spcPts val="600"/>
              </a:spcBef>
              <a:buClr>
                <a:srgbClr val="FF0000"/>
              </a:buClr>
              <a:buAutoNum type="arabicPeriod"/>
            </a:pPr>
            <a:r>
              <a:rPr lang="tr-TR" sz="2600" dirty="0"/>
              <a:t>Tekler maçında, set sonunda, maçın başında belirlenmiş olan öğütçü yoktur. A oyuncusu başka bir arkadaşından öğüt alır.</a:t>
            </a:r>
          </a:p>
          <a:p>
            <a:pPr marL="609603" lvl="0" indent="-609603" algn="just" hangingPunct="1">
              <a:lnSpc>
                <a:spcPct val="80000"/>
              </a:lnSpc>
              <a:spcBef>
                <a:spcPts val="600"/>
              </a:spcBef>
              <a:buClr>
                <a:srgbClr val="FF0000"/>
              </a:buClr>
              <a:buAutoNum type="arabicPeriod"/>
            </a:pPr>
            <a:r>
              <a:rPr lang="tr-TR" sz="2600" dirty="0"/>
              <a:t>Olay yukarıdakinin (2.madde) aynısıdır, fakat bir takım maçındadır.</a:t>
            </a:r>
          </a:p>
        </p:txBody>
      </p:sp>
      <p:pic>
        <p:nvPicPr>
          <p:cNvPr id="4" name="Picture 4"/>
          <p:cNvPicPr>
            <a:picLocks noChangeAspect="1"/>
          </p:cNvPicPr>
          <p:nvPr/>
        </p:nvPicPr>
        <p:blipFill>
          <a:blip r:embed="rId2" cstate="print"/>
          <a:srcRect/>
          <a:stretch>
            <a:fillRect/>
          </a:stretch>
        </p:blipFill>
        <p:spPr>
          <a:xfrm>
            <a:off x="1451289" y="1359539"/>
            <a:ext cx="830266" cy="1019171"/>
          </a:xfrm>
          <a:prstGeom prst="rect">
            <a:avLst/>
          </a:prstGeom>
          <a:noFill/>
          <a:ln>
            <a:noFill/>
          </a:ln>
        </p:spPr>
      </p:pic>
      <p:sp>
        <p:nvSpPr>
          <p:cNvPr id="5"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FABF411-4048-4F81-B47E-40476A7BD91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59</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1 Başlık"/>
          <p:cNvSpPr txBox="1">
            <a:spLocks noGrp="1"/>
          </p:cNvSpPr>
          <p:nvPr>
            <p:ph type="title"/>
          </p:nvPr>
        </p:nvSpPr>
        <p:spPr>
          <a:xfrm>
            <a:off x="1086782" y="274640"/>
            <a:ext cx="7696203" cy="1143000"/>
          </a:xfrm>
        </p:spPr>
        <p:txBody>
          <a:bodyPr/>
          <a:lstStyle/>
          <a:p>
            <a:pPr lvl="0" algn="r"/>
            <a:r>
              <a:rPr lang="tr-TR">
                <a:solidFill>
                  <a:srgbClr val="FF0000"/>
                </a:solidFill>
              </a:rPr>
              <a:t>SINIFLANDIRMA(Devam)</a:t>
            </a:r>
          </a:p>
        </p:txBody>
      </p:sp>
      <p:sp>
        <p:nvSpPr>
          <p:cNvPr id="3" name="2 İçerik Yer Tutucusu"/>
          <p:cNvSpPr txBox="1">
            <a:spLocks noGrp="1"/>
          </p:cNvSpPr>
          <p:nvPr>
            <p:ph idx="1"/>
          </p:nvPr>
        </p:nvSpPr>
        <p:spPr>
          <a:xfrm>
            <a:off x="457200" y="1407947"/>
            <a:ext cx="8229600" cy="5029200"/>
          </a:xfrm>
        </p:spPr>
        <p:txBody>
          <a:bodyPr/>
          <a:lstStyle/>
          <a:p>
            <a:pPr lvl="0" algn="just">
              <a:spcBef>
                <a:spcPts val="400"/>
              </a:spcBef>
              <a:buClr>
                <a:srgbClr val="FF0000"/>
              </a:buClr>
              <a:buFont typeface="Wingdings" pitchFamily="2"/>
              <a:buChar char="Ø"/>
            </a:pPr>
            <a:r>
              <a:rPr lang="tr-TR" sz="2300" dirty="0"/>
              <a:t>Sporcular, ilgili turnuvadan önce seçilmiş olan Sınıflandırıcıya, Başhakeme ve Organizasyon Komitesine bildirilen bir listede yer alırlar. Oyuncuların sınıflandırmasında olabilecek değişikliklerin başhakem tarafından göz önüne alınarak takım ve sınıf yarışmalarının fikstürünün hazırlanmasına fırsat tanımak için belirlenmiş olan oyuncuların sınıflandırması veya yeniden incelenmesi sınıflandırıcılar tarafından turnuva başlangıcından önceki gün organize edilir ve en geç Açık yarışmaları sırasında bitirilir.</a:t>
            </a:r>
          </a:p>
          <a:p>
            <a:pPr lvl="0" algn="just">
              <a:spcBef>
                <a:spcPts val="400"/>
              </a:spcBef>
              <a:buNone/>
            </a:pPr>
            <a:r>
              <a:rPr lang="tr-TR" sz="2300" dirty="0"/>
              <a:t>	Eğer bir oyuncu sınıflandırıcıyı kasten yanlış yönlendirirse, o oyuncuya Başhakemin takdiriyle yarışma izni verilmeyebilir ve </a:t>
            </a:r>
            <a:r>
              <a:rPr lang="tr-TR" sz="2300" dirty="0" err="1"/>
              <a:t>ITTF’in</a:t>
            </a:r>
            <a:r>
              <a:rPr lang="tr-TR" sz="2300" dirty="0"/>
              <a:t> daha fazla yaptırımı ile karşı karşıya kalabilir.</a:t>
            </a:r>
          </a:p>
        </p:txBody>
      </p:sp>
      <p:pic>
        <p:nvPicPr>
          <p:cNvPr id="4" name="Picture 4" descr="ITTC Logo"/>
          <p:cNvPicPr>
            <a:picLocks noChangeAspect="1"/>
          </p:cNvPicPr>
          <p:nvPr/>
        </p:nvPicPr>
        <p:blipFill>
          <a:blip r:embed="rId2" cstate="print"/>
          <a:srcRect/>
          <a:stretch>
            <a:fillRect/>
          </a:stretch>
        </p:blipFill>
        <p:spPr>
          <a:xfrm>
            <a:off x="609600" y="383636"/>
            <a:ext cx="1079504" cy="993779"/>
          </a:xfrm>
          <a:prstGeom prst="rect">
            <a:avLst/>
          </a:prstGeom>
          <a:noFill/>
          <a:ln>
            <a:noFill/>
          </a:ln>
        </p:spPr>
      </p:pic>
      <p:sp>
        <p:nvSpPr>
          <p:cNvPr id="5"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BBDB9A0-D78A-4E84-B855-ECBFBDA7C13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MAÇ SIRASINDA ÖĞÜT</a:t>
            </a:r>
          </a:p>
        </p:txBody>
      </p:sp>
      <p:sp>
        <p:nvSpPr>
          <p:cNvPr id="3" name="Rectangle 3"/>
          <p:cNvSpPr txBox="1">
            <a:spLocks noGrp="1"/>
          </p:cNvSpPr>
          <p:nvPr>
            <p:ph idx="1"/>
          </p:nvPr>
        </p:nvSpPr>
        <p:spPr/>
        <p:txBody>
          <a:bodyPr/>
          <a:lstStyle/>
          <a:p>
            <a:pPr marL="609603" lvl="0" indent="-427033" algn="just" hangingPunct="1">
              <a:lnSpc>
                <a:spcPct val="90000"/>
              </a:lnSpc>
              <a:spcBef>
                <a:spcPts val="700"/>
              </a:spcBef>
              <a:buClr>
                <a:srgbClr val="FF0000"/>
              </a:buClr>
              <a:buAutoNum type="arabicPeriod"/>
            </a:pPr>
            <a:r>
              <a:rPr lang="tr-TR" sz="2800" dirty="0"/>
              <a:t>Normal. A ve B oyuncuları farklı federasyonlardan oldukları için dil durumuna bakmaksızın her ikisi de ayrı öğütçü adı bildirebilir (ITTF Oyun kuralları 3.5.1.2).</a:t>
            </a:r>
          </a:p>
          <a:p>
            <a:pPr marL="609603" lvl="0" indent="-609603" algn="just" hangingPunct="1">
              <a:lnSpc>
                <a:spcPct val="90000"/>
              </a:lnSpc>
              <a:spcBef>
                <a:spcPts val="200"/>
              </a:spcBef>
              <a:buNone/>
            </a:pPr>
            <a:endParaRPr lang="tr-TR" sz="800" b="1" u="sng" dirty="0"/>
          </a:p>
          <a:p>
            <a:pPr marL="609603" lvl="0" indent="-609603" algn="just" hangingPunct="1">
              <a:lnSpc>
                <a:spcPct val="90000"/>
              </a:lnSpc>
              <a:spcBef>
                <a:spcPts val="600"/>
              </a:spcBef>
              <a:buNone/>
            </a:pPr>
            <a:r>
              <a:rPr lang="tr-TR" sz="2400" b="1" dirty="0"/>
              <a:t>	</a:t>
            </a:r>
            <a:r>
              <a:rPr lang="tr-TR" sz="2400" u="sng" dirty="0">
                <a:solidFill>
                  <a:srgbClr val="FF0000"/>
                </a:solidFill>
              </a:rPr>
              <a:t>NOT:</a:t>
            </a:r>
            <a:r>
              <a:rPr lang="tr-TR" sz="2400" b="1" dirty="0"/>
              <a:t> </a:t>
            </a:r>
            <a:r>
              <a:rPr lang="tr-TR" sz="2400" dirty="0"/>
              <a:t>ITTF Oyun kuralları 3.5.1, 3.5.2 ve Maç Görevlileri Elkitabı 16.2 de belirtildiği gibi,  bu iki öğütçü tek bir kişi gibi düşünülecek ve disiplin cezası uygulanması gerektiğinde o şekilde hareket edilecektir. Bu öğütçülerden herhangi birine gösterilen sarı karttan sonra yine herhangi birine kırmızı kart gösterilirse, her iki öğütçü oyun alanından uzaklaştırılacaktır.</a:t>
            </a: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32934E7-00B5-4F3D-B81B-C235D6B442E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60</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MAÇ SIRASINDA ÖĞÜT</a:t>
            </a:r>
          </a:p>
        </p:txBody>
      </p:sp>
      <p:sp>
        <p:nvSpPr>
          <p:cNvPr id="3" name="Rectangle 3"/>
          <p:cNvSpPr txBox="1">
            <a:spLocks noGrp="1"/>
          </p:cNvSpPr>
          <p:nvPr>
            <p:ph idx="1"/>
          </p:nvPr>
        </p:nvSpPr>
        <p:spPr>
          <a:xfrm>
            <a:off x="457200" y="1295403"/>
            <a:ext cx="8229600" cy="4525959"/>
          </a:xfrm>
        </p:spPr>
        <p:txBody>
          <a:bodyPr/>
          <a:lstStyle/>
          <a:p>
            <a:pPr marL="609603" lvl="0" indent="-427033" algn="just" hangingPunct="1">
              <a:spcBef>
                <a:spcPts val="700"/>
              </a:spcBef>
              <a:buNone/>
            </a:pPr>
            <a:r>
              <a:rPr lang="tr-TR" sz="3000">
                <a:solidFill>
                  <a:srgbClr val="FF0000"/>
                </a:solidFill>
              </a:rPr>
              <a:t>2.</a:t>
            </a:r>
            <a:r>
              <a:rPr lang="tr-TR" sz="3000"/>
              <a:t>	</a:t>
            </a:r>
            <a:r>
              <a:rPr lang="tr-TR" sz="2800"/>
              <a:t>A’nın arkadaşına kırmızı kart. Tekler maçında, setler arasında veya oyunun izin verilen duraklamalarında yalnızca ismi önceden bildirilmiş olan kişi öğüt verebilir (ITTF Oyun kuralları 3.5.1.2).</a:t>
            </a:r>
          </a:p>
        </p:txBody>
      </p:sp>
      <p:pic>
        <p:nvPicPr>
          <p:cNvPr id="4" name="Picture 4"/>
          <p:cNvPicPr>
            <a:picLocks noChangeAspect="1"/>
          </p:cNvPicPr>
          <p:nvPr/>
        </p:nvPicPr>
        <p:blipFill>
          <a:blip r:embed="rId2" cstate="print"/>
          <a:srcRect/>
          <a:stretch>
            <a:fillRect/>
          </a:stretch>
        </p:blipFill>
        <p:spPr>
          <a:xfrm>
            <a:off x="1524003" y="3581403"/>
            <a:ext cx="1445254" cy="2514600"/>
          </a:xfrm>
          <a:prstGeom prst="rect">
            <a:avLst/>
          </a:prstGeom>
          <a:noFill/>
          <a:ln>
            <a:noFill/>
          </a:ln>
        </p:spPr>
      </p:pic>
      <p:pic>
        <p:nvPicPr>
          <p:cNvPr id="5" name="Picture 5"/>
          <p:cNvPicPr>
            <a:picLocks noChangeAspect="1"/>
          </p:cNvPicPr>
          <p:nvPr/>
        </p:nvPicPr>
        <p:blipFill>
          <a:blip r:embed="rId3" cstate="print"/>
          <a:srcRect/>
          <a:stretch>
            <a:fillRect/>
          </a:stretch>
        </p:blipFill>
        <p:spPr>
          <a:xfrm>
            <a:off x="6096003" y="3657600"/>
            <a:ext cx="2121215" cy="2467599"/>
          </a:xfrm>
          <a:prstGeom prst="rect">
            <a:avLst/>
          </a:prstGeom>
          <a:noFill/>
          <a:ln>
            <a:noFill/>
          </a:ln>
        </p:spPr>
      </p:pic>
      <p:sp>
        <p:nvSpPr>
          <p:cNvPr id="6" name="AutoShape 6"/>
          <p:cNvSpPr/>
          <p:nvPr/>
        </p:nvSpPr>
        <p:spPr>
          <a:xfrm>
            <a:off x="3276596" y="3886200"/>
            <a:ext cx="2590796" cy="1752603"/>
          </a:xfrm>
          <a:custGeom>
            <a:avLst>
              <a:gd name="f0" fmla="val -4399"/>
              <a:gd name="f1" fmla="val 6892"/>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12701">
            <a:solidFill>
              <a:srgbClr val="000000"/>
            </a:solidFill>
            <a:prstDash val="solid"/>
            <a:miter/>
            <a:tailEnd type="arrow"/>
          </a:ln>
        </p:spPr>
        <p:txBody>
          <a:bodyPr vert="horz" wrap="square" lIns="91440" tIns="45720" rIns="91440" bIns="45720" anchor="t" anchorCtr="1" compatLnSpc="1"/>
          <a:lstStyle/>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tr-TR" sz="1800" b="1" i="0" u="none" strike="noStrike" kern="1200" cap="none" spc="0" baseline="0">
                <a:solidFill>
                  <a:srgbClr val="000000"/>
                </a:solidFill>
                <a:uFillTx/>
                <a:latin typeface="Arial"/>
              </a:rPr>
              <a:t>SEN ÖĞÜT VERMEYE YETKİLİ DEĞİLSİN. DERHAL OYUN ALANINI TERKET</a:t>
            </a:r>
            <a:endParaRPr lang="tr-TR" sz="1800" b="0" i="0" u="none" strike="noStrike" kern="1200" cap="none" spc="0" baseline="0">
              <a:solidFill>
                <a:srgbClr val="000000"/>
              </a:solidFill>
              <a:uFillTx/>
              <a:latin typeface="Arial"/>
            </a:endParaRPr>
          </a:p>
        </p:txBody>
      </p:sp>
      <p:sp>
        <p:nvSpPr>
          <p:cNvPr id="7" name="Rectangle 7"/>
          <p:cNvSpPr/>
          <p:nvPr/>
        </p:nvSpPr>
        <p:spPr>
          <a:xfrm>
            <a:off x="990596" y="6248396"/>
            <a:ext cx="7273923" cy="431797"/>
          </a:xfrm>
          <a:prstGeom prst="rect">
            <a:avLst/>
          </a:prstGeom>
          <a:noFill/>
          <a:ln>
            <a:noFill/>
            <a:prstDash val="solid"/>
          </a:ln>
        </p:spPr>
        <p:txBody>
          <a:bodyPr vert="horz" wrap="none" lIns="91440" tIns="45720" rIns="91440" bIns="45720" anchor="ctr" anchorCtr="1" compatLnSpc="1"/>
          <a:lstStyle/>
          <a:p>
            <a:pPr marL="533396" marR="0" lvl="0" indent="-533396"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1400" b="1" i="0" u="none" strike="noStrike" kern="1200" cap="none" spc="0" baseline="0">
                <a:solidFill>
                  <a:srgbClr val="000000"/>
                </a:solidFill>
                <a:uFillTx/>
                <a:latin typeface="Arial"/>
              </a:rPr>
              <a:t>NOT : HAKEM KART GÖSTERİRKEN SANDALYESİNDEN KALKMAYACAKTIR.</a:t>
            </a:r>
          </a:p>
        </p:txBody>
      </p:sp>
      <p:sp>
        <p:nvSpPr>
          <p:cNvPr id="8" name="7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73A246-34B2-450A-AF94-28E217F883D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61</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MAÇ SIRASINDA ÖĞÜT</a:t>
            </a:r>
          </a:p>
        </p:txBody>
      </p:sp>
      <p:sp>
        <p:nvSpPr>
          <p:cNvPr id="3" name="Rectangle 3"/>
          <p:cNvSpPr txBox="1">
            <a:spLocks noGrp="1"/>
          </p:cNvSpPr>
          <p:nvPr>
            <p:ph idx="1"/>
          </p:nvPr>
        </p:nvSpPr>
        <p:spPr/>
        <p:txBody>
          <a:bodyPr/>
          <a:lstStyle/>
          <a:p>
            <a:pPr marL="609603" lvl="0" indent="-427033" algn="just" hangingPunct="1">
              <a:buClr>
                <a:srgbClr val="FF0000"/>
              </a:buClr>
              <a:buAutoNum type="arabicPeriod" startAt="3"/>
            </a:pPr>
            <a:r>
              <a:rPr lang="tr-TR"/>
              <a:t>Normal. Takım maçında, bir oyuncu </a:t>
            </a:r>
            <a:r>
              <a:rPr lang="tr-TR" u="sng"/>
              <a:t>oyun alanında bulunmasına izin verilmiş olan </a:t>
            </a:r>
            <a:r>
              <a:rPr lang="tr-TR"/>
              <a:t>herhangi bir kişiden öğüt alabilir</a:t>
            </a:r>
          </a:p>
          <a:p>
            <a:pPr marL="609603" lvl="0" indent="-609603" algn="just" hangingPunct="1">
              <a:buNone/>
            </a:pPr>
            <a:r>
              <a:rPr lang="tr-TR"/>
              <a:t>     	(ITTF Oyun kuralları 3.5.1.1).</a:t>
            </a:r>
          </a:p>
        </p:txBody>
      </p:sp>
      <p:pic>
        <p:nvPicPr>
          <p:cNvPr id="4" name="Picture 4" descr="PE02097_"/>
          <p:cNvPicPr>
            <a:picLocks noChangeAspect="1"/>
          </p:cNvPicPr>
          <p:nvPr/>
        </p:nvPicPr>
        <p:blipFill>
          <a:blip r:embed="rId2" cstate="print"/>
          <a:srcRect/>
          <a:stretch>
            <a:fillRect/>
          </a:stretch>
        </p:blipFill>
        <p:spPr>
          <a:xfrm>
            <a:off x="2514600" y="3810003"/>
            <a:ext cx="4031022" cy="2563813"/>
          </a:xfrm>
          <a:prstGeom prst="rect">
            <a:avLst/>
          </a:prstGeom>
          <a:noFill/>
          <a:ln>
            <a:noFill/>
          </a:ln>
        </p:spPr>
      </p:pic>
      <p:sp>
        <p:nvSpPr>
          <p:cNvPr id="5"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F27CE87-2354-408C-B233-BF9126ACA05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62</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name="Slide63">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4000"/>
              <a:t>MAÇ SIRASINDA ÖĞÜT</a:t>
            </a:r>
          </a:p>
        </p:txBody>
      </p:sp>
      <p:sp>
        <p:nvSpPr>
          <p:cNvPr id="3" name="2 İçerik Yer Tutucusu"/>
          <p:cNvSpPr txBox="1">
            <a:spLocks noGrp="1"/>
          </p:cNvSpPr>
          <p:nvPr>
            <p:ph idx="1"/>
          </p:nvPr>
        </p:nvSpPr>
        <p:spPr>
          <a:xfrm>
            <a:off x="428597" y="1142981"/>
            <a:ext cx="8229600" cy="1524021"/>
          </a:xfrm>
        </p:spPr>
        <p:txBody>
          <a:bodyPr/>
          <a:lstStyle/>
          <a:p>
            <a:pPr lvl="0" algn="just">
              <a:spcBef>
                <a:spcPts val="600"/>
              </a:spcBef>
              <a:buClr>
                <a:srgbClr val="0070C0"/>
              </a:buClr>
              <a:buFont typeface="Wingdings" pitchFamily="2"/>
              <a:buChar char="Ø"/>
            </a:pPr>
            <a:r>
              <a:rPr lang="tr-TR" sz="2400" b="1">
                <a:solidFill>
                  <a:srgbClr val="0070C0"/>
                </a:solidFill>
              </a:rPr>
              <a:t>Tekler maçında; </a:t>
            </a:r>
            <a:r>
              <a:rPr lang="tr-TR" sz="2400" b="1" u="sng">
                <a:solidFill>
                  <a:srgbClr val="0070C0"/>
                </a:solidFill>
              </a:rPr>
              <a:t>setler arasında veya oyunun izin verilen duraklamalarında</a:t>
            </a:r>
            <a:r>
              <a:rPr lang="tr-TR" sz="2400" b="1">
                <a:solidFill>
                  <a:srgbClr val="0070C0"/>
                </a:solidFill>
              </a:rPr>
              <a:t> yalnızca </a:t>
            </a:r>
            <a:r>
              <a:rPr lang="tr-TR" sz="2400" b="1" u="sng">
                <a:solidFill>
                  <a:srgbClr val="0070C0"/>
                </a:solidFill>
              </a:rPr>
              <a:t>ismi önceden hakeme bildirilmiş</a:t>
            </a:r>
            <a:r>
              <a:rPr lang="tr-TR" sz="2400" b="1">
                <a:solidFill>
                  <a:srgbClr val="0070C0"/>
                </a:solidFill>
              </a:rPr>
              <a:t> olan kişi öğüt verebilir (ITTF Oyun kuralları 3.5.1.2).</a:t>
            </a: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9C3E364-7F31-4030-8F63-8E1F3FA13D0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63</a:t>
            </a:fld>
            <a:endParaRPr lang="tr-TR" sz="1400" b="0" i="0" u="none" strike="noStrike" kern="1200" cap="none" spc="0" baseline="0">
              <a:solidFill>
                <a:srgbClr val="000000"/>
              </a:solidFill>
              <a:uFillTx/>
              <a:latin typeface="Arial"/>
            </a:endParaRPr>
          </a:p>
        </p:txBody>
      </p:sp>
      <p:pic>
        <p:nvPicPr>
          <p:cNvPr id="5" name="Picture 2" descr="D:\DaTa\Belgelerim 4\Resimlerim\cenap.jpg"/>
          <p:cNvPicPr>
            <a:picLocks noChangeAspect="1"/>
          </p:cNvPicPr>
          <p:nvPr/>
        </p:nvPicPr>
        <p:blipFill>
          <a:blip r:embed="rId2" cstate="print"/>
          <a:srcRect/>
          <a:stretch>
            <a:fillRect/>
          </a:stretch>
        </p:blipFill>
        <p:spPr>
          <a:xfrm>
            <a:off x="1839233" y="2755480"/>
            <a:ext cx="5465542" cy="3449738"/>
          </a:xfrm>
          <a:prstGeom prst="rect">
            <a:avLst/>
          </a:prstGeom>
          <a:noFill/>
          <a:ln>
            <a:noFill/>
          </a:ln>
        </p:spPr>
      </p:pic>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 </a:t>
            </a:r>
            <a:r>
              <a:rPr lang="tr-TR" sz="3600"/>
              <a:t>OYUN VE MOLALARIN SÜREKLİLİĞİ</a:t>
            </a:r>
          </a:p>
        </p:txBody>
      </p:sp>
      <p:sp>
        <p:nvSpPr>
          <p:cNvPr id="3" name="Rectangle 3"/>
          <p:cNvSpPr txBox="1">
            <a:spLocks noGrp="1"/>
          </p:cNvSpPr>
          <p:nvPr>
            <p:ph idx="1"/>
          </p:nvPr>
        </p:nvSpPr>
        <p:spPr>
          <a:xfrm>
            <a:off x="609603" y="3581403"/>
            <a:ext cx="5000661" cy="2805123"/>
          </a:xfrm>
        </p:spPr>
        <p:txBody>
          <a:bodyPr/>
          <a:lstStyle/>
          <a:p>
            <a:pPr marL="180978" lvl="0" indent="-180978" algn="just" hangingPunct="1">
              <a:lnSpc>
                <a:spcPct val="80000"/>
              </a:lnSpc>
              <a:spcBef>
                <a:spcPts val="700"/>
              </a:spcBef>
              <a:buClr>
                <a:srgbClr val="FF0000"/>
              </a:buClr>
            </a:pPr>
            <a:r>
              <a:rPr lang="tr-TR" sz="2800"/>
              <a:t>Ayşe gözlük takmaktadır. Spor salonu içinde hava sıcak ve rutubetlidir. Gözlüğü tamamen buğulanır ve ter ile sık sık ıslanır. Ayşe çok sık olarak havlu ile gözlüğünü kurulamak ister.</a:t>
            </a:r>
          </a:p>
        </p:txBody>
      </p:sp>
      <p:pic>
        <p:nvPicPr>
          <p:cNvPr id="4" name="Picture 4"/>
          <p:cNvPicPr>
            <a:picLocks noChangeAspect="1"/>
          </p:cNvPicPr>
          <p:nvPr/>
        </p:nvPicPr>
        <p:blipFill>
          <a:blip r:embed="rId2" cstate="print"/>
          <a:srcRect/>
          <a:stretch>
            <a:fillRect/>
          </a:stretch>
        </p:blipFill>
        <p:spPr>
          <a:xfrm>
            <a:off x="2286000" y="1981203"/>
            <a:ext cx="1539877" cy="1584326"/>
          </a:xfrm>
          <a:prstGeom prst="rect">
            <a:avLst/>
          </a:prstGeom>
          <a:noFill/>
          <a:ln>
            <a:noFill/>
          </a:ln>
        </p:spPr>
      </p:pic>
      <p:pic>
        <p:nvPicPr>
          <p:cNvPr id="5" name="Picture 5" descr="Wheelchair Player 02"/>
          <p:cNvPicPr>
            <a:picLocks noChangeAspect="1"/>
          </p:cNvPicPr>
          <p:nvPr/>
        </p:nvPicPr>
        <p:blipFill>
          <a:blip r:embed="rId3" cstate="print"/>
          <a:srcRect/>
          <a:stretch>
            <a:fillRect/>
          </a:stretch>
        </p:blipFill>
        <p:spPr>
          <a:xfrm>
            <a:off x="5791196" y="2590796"/>
            <a:ext cx="2855268" cy="3657600"/>
          </a:xfrm>
          <a:prstGeom prst="rect">
            <a:avLst/>
          </a:prstGeom>
          <a:noFill/>
          <a:ln>
            <a:noFill/>
          </a:ln>
        </p:spPr>
      </p:pic>
      <p:sp>
        <p:nvSpPr>
          <p:cNvPr id="6" name="Rectangle 6"/>
          <p:cNvSpPr/>
          <p:nvPr/>
        </p:nvSpPr>
        <p:spPr>
          <a:xfrm>
            <a:off x="755651" y="1341433"/>
            <a:ext cx="8229600" cy="719139"/>
          </a:xfrm>
          <a:prstGeom prst="rect">
            <a:avLst/>
          </a:prstGeom>
          <a:no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800" b="0" i="0" u="none" strike="noStrike" kern="0" cap="none" spc="0" baseline="0">
              <a:solidFill>
                <a:srgbClr val="000000"/>
              </a:solidFill>
              <a:uFillTx/>
              <a:latin typeface="Calibri"/>
            </a:endParaRPr>
          </a:p>
        </p:txBody>
      </p:sp>
      <p:sp>
        <p:nvSpPr>
          <p:cNvPr id="7" name="Rectangle 11"/>
          <p:cNvSpPr/>
          <p:nvPr/>
        </p:nvSpPr>
        <p:spPr>
          <a:xfrm>
            <a:off x="2123282" y="1512883"/>
            <a:ext cx="4897434" cy="479429"/>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90000"/>
              </a:lnSpc>
              <a:spcBef>
                <a:spcPts val="700"/>
              </a:spcBef>
              <a:spcAft>
                <a:spcPts val="0"/>
              </a:spcAft>
              <a:buNone/>
              <a:tabLst/>
              <a:defRPr sz="1800" b="0" i="0" u="none" strike="noStrike" kern="0" cap="none" spc="0" baseline="0">
                <a:solidFill>
                  <a:srgbClr val="000000"/>
                </a:solidFill>
                <a:uFillTx/>
              </a:defRPr>
            </a:pPr>
            <a:r>
              <a:rPr lang="tr-TR" sz="2800" b="0" i="0" u="sng" strike="noStrike" kern="1200" cap="none" spc="0" baseline="0">
                <a:solidFill>
                  <a:srgbClr val="FF0000"/>
                </a:solidFill>
                <a:uFillTx/>
                <a:latin typeface="Arial"/>
              </a:rPr>
              <a:t>Hakemin kararı ne olmalıdır ?</a:t>
            </a:r>
          </a:p>
        </p:txBody>
      </p:sp>
      <p:pic>
        <p:nvPicPr>
          <p:cNvPr id="8" name="Picture 12"/>
          <p:cNvPicPr>
            <a:picLocks noChangeAspect="1"/>
          </p:cNvPicPr>
          <p:nvPr/>
        </p:nvPicPr>
        <p:blipFill>
          <a:blip r:embed="rId4" cstate="print"/>
          <a:srcRect/>
          <a:stretch>
            <a:fillRect/>
          </a:stretch>
        </p:blipFill>
        <p:spPr>
          <a:xfrm>
            <a:off x="1187448" y="1263645"/>
            <a:ext cx="703265" cy="863595"/>
          </a:xfrm>
          <a:prstGeom prst="rect">
            <a:avLst/>
          </a:prstGeom>
          <a:noFill/>
          <a:ln>
            <a:noFill/>
          </a:ln>
        </p:spPr>
      </p:pic>
      <p:sp>
        <p:nvSpPr>
          <p:cNvPr id="9" name="8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166AA8C-3C85-43FE-A560-27CD3D324B6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64</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name="Slide65">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3600"/>
              <a:t>OYUN VE MOLALARIN SÜREKLİLİĞİ</a:t>
            </a:r>
          </a:p>
        </p:txBody>
      </p:sp>
      <p:sp>
        <p:nvSpPr>
          <p:cNvPr id="3" name="Rectangle 6"/>
          <p:cNvSpPr txBox="1">
            <a:spLocks noGrp="1"/>
          </p:cNvSpPr>
          <p:nvPr>
            <p:ph idx="1"/>
          </p:nvPr>
        </p:nvSpPr>
        <p:spPr>
          <a:xfrm>
            <a:off x="457200" y="1447796"/>
            <a:ext cx="8229600" cy="4678363"/>
          </a:xfrm>
        </p:spPr>
        <p:txBody>
          <a:bodyPr/>
          <a:lstStyle/>
          <a:p>
            <a:pPr lvl="0" algn="just" hangingPunct="1">
              <a:buClr>
                <a:srgbClr val="FF0000"/>
              </a:buClr>
            </a:pPr>
            <a:r>
              <a:rPr lang="tr-TR" sz="3400"/>
              <a:t>Gözlüğünü kurulaması için Ayşe’ye izin verilmelidir.</a:t>
            </a:r>
          </a:p>
          <a:p>
            <a:pPr marL="1169983" lvl="0" indent="-1169983" algn="just" hangingPunct="1">
              <a:spcBef>
                <a:spcPts val="600"/>
              </a:spcBef>
              <a:buNone/>
              <a:tabLst>
                <a:tab pos="360355" algn="l"/>
                <a:tab pos="1258880" algn="l"/>
              </a:tabLst>
            </a:pPr>
            <a:r>
              <a:rPr lang="tr-TR" sz="2400"/>
              <a:t>    </a:t>
            </a:r>
            <a:r>
              <a:rPr lang="tr-TR" sz="2400" b="1" u="sng">
                <a:solidFill>
                  <a:srgbClr val="00B050"/>
                </a:solidFill>
              </a:rPr>
              <a:t>	</a:t>
            </a:r>
            <a:r>
              <a:rPr lang="tr-TR" sz="2800" b="1" u="sng">
                <a:solidFill>
                  <a:srgbClr val="00B050"/>
                </a:solidFill>
              </a:rPr>
              <a:t>Not:</a:t>
            </a:r>
            <a:r>
              <a:rPr lang="tr-TR" sz="2800"/>
              <a:t>	Oyuncunun bu durumu bir avantaj olarak      değerlendirmediğinden emin olun.</a:t>
            </a:r>
          </a:p>
        </p:txBody>
      </p:sp>
      <p:pic>
        <p:nvPicPr>
          <p:cNvPr id="4" name="Picture 7" descr="Wheelchair Player 02"/>
          <p:cNvPicPr>
            <a:picLocks noChangeAspect="1"/>
          </p:cNvPicPr>
          <p:nvPr/>
        </p:nvPicPr>
        <p:blipFill>
          <a:blip r:embed="rId2" cstate="print"/>
          <a:srcRect/>
          <a:stretch>
            <a:fillRect/>
          </a:stretch>
        </p:blipFill>
        <p:spPr>
          <a:xfrm>
            <a:off x="1666878" y="3860797"/>
            <a:ext cx="2927351" cy="2122486"/>
          </a:xfrm>
          <a:prstGeom prst="rect">
            <a:avLst/>
          </a:prstGeom>
          <a:noFill/>
          <a:ln>
            <a:noFill/>
          </a:ln>
        </p:spPr>
      </p:pic>
      <p:pic>
        <p:nvPicPr>
          <p:cNvPr id="5" name="Picture 8"/>
          <p:cNvPicPr>
            <a:picLocks noChangeAspect="1"/>
          </p:cNvPicPr>
          <p:nvPr/>
        </p:nvPicPr>
        <p:blipFill>
          <a:blip r:embed="rId3" cstate="print"/>
          <a:srcRect/>
          <a:stretch>
            <a:fillRect/>
          </a:stretch>
        </p:blipFill>
        <p:spPr>
          <a:xfrm>
            <a:off x="5643567" y="3786192"/>
            <a:ext cx="1749420" cy="2005004"/>
          </a:xfrm>
          <a:prstGeom prst="rect">
            <a:avLst/>
          </a:prstGeom>
          <a:noFill/>
          <a:ln>
            <a:noFill/>
          </a:ln>
        </p:spPr>
      </p:pic>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FBFB58E-1EA1-4176-9147-DF878E1AFF3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65</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4000"/>
              <a:t>CEZA SAYISI SİSTEMİ</a:t>
            </a:r>
          </a:p>
        </p:txBody>
      </p:sp>
      <p:sp>
        <p:nvSpPr>
          <p:cNvPr id="3" name="Rectangle 3"/>
          <p:cNvSpPr txBox="1">
            <a:spLocks noGrp="1"/>
          </p:cNvSpPr>
          <p:nvPr>
            <p:ph idx="1"/>
          </p:nvPr>
        </p:nvSpPr>
        <p:spPr>
          <a:xfrm>
            <a:off x="457200" y="1219196"/>
            <a:ext cx="8305796" cy="3200400"/>
          </a:xfrm>
        </p:spPr>
        <p:txBody>
          <a:bodyPr/>
          <a:lstStyle/>
          <a:p>
            <a:pPr marL="365129" lvl="0" indent="-9528" algn="ctr" hangingPunct="1">
              <a:lnSpc>
                <a:spcPct val="80000"/>
              </a:lnSpc>
              <a:spcBef>
                <a:spcPts val="500"/>
              </a:spcBef>
              <a:buNone/>
            </a:pPr>
            <a:endParaRPr lang="tr-TR" sz="100" b="1">
              <a:solidFill>
                <a:srgbClr val="FF0000"/>
              </a:solidFill>
            </a:endParaRPr>
          </a:p>
          <a:p>
            <a:pPr marL="365129" lvl="0" indent="-9528" algn="ctr" hangingPunct="1">
              <a:lnSpc>
                <a:spcPct val="80000"/>
              </a:lnSpc>
              <a:spcBef>
                <a:spcPts val="500"/>
              </a:spcBef>
              <a:buNone/>
            </a:pPr>
            <a:r>
              <a:rPr lang="tr-TR" sz="2800" b="1">
                <a:solidFill>
                  <a:srgbClr val="FF0000"/>
                </a:solidFill>
              </a:rPr>
              <a:t>Aşağıdaki olaylar </a:t>
            </a:r>
            <a:r>
              <a:rPr lang="tr-TR" sz="2800" b="1" u="sng">
                <a:solidFill>
                  <a:srgbClr val="333399"/>
                </a:solidFill>
              </a:rPr>
              <a:t>aynı maç</a:t>
            </a:r>
            <a:r>
              <a:rPr lang="tr-TR" sz="2800" b="1">
                <a:solidFill>
                  <a:srgbClr val="FF0000"/>
                </a:solidFill>
              </a:rPr>
              <a:t> içindedir </a:t>
            </a:r>
            <a:r>
              <a:rPr lang="tr-TR" sz="2000" b="1">
                <a:solidFill>
                  <a:srgbClr val="FF0000"/>
                </a:solidFill>
              </a:rPr>
              <a:t>:</a:t>
            </a: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hangingPunct="1">
              <a:lnSpc>
                <a:spcPct val="80000"/>
              </a:lnSpc>
              <a:spcBef>
                <a:spcPts val="0"/>
              </a:spcBef>
              <a:buNone/>
            </a:pPr>
            <a:endParaRPr lang="tr-TR" sz="100">
              <a:solidFill>
                <a:srgbClr val="FF0000"/>
              </a:solidFill>
            </a:endParaRPr>
          </a:p>
          <a:p>
            <a:pPr marL="365129" lvl="0" indent="-365129" algn="just" hangingPunct="1">
              <a:lnSpc>
                <a:spcPct val="80000"/>
              </a:lnSpc>
              <a:spcBef>
                <a:spcPts val="500"/>
              </a:spcBef>
              <a:buClr>
                <a:srgbClr val="FF0000"/>
              </a:buClr>
              <a:buAutoNum type="arabicPeriod"/>
            </a:pPr>
            <a:r>
              <a:rPr lang="tr-TR" sz="2800"/>
              <a:t>X, bir karşılama vuruşu yapmak üzereyken, A oyuncusu “Yea !” diye yüksek sesle bağırır.</a:t>
            </a:r>
          </a:p>
          <a:p>
            <a:pPr marL="365129" lvl="0" indent="-365129" algn="just" hangingPunct="1">
              <a:lnSpc>
                <a:spcPct val="80000"/>
              </a:lnSpc>
              <a:spcBef>
                <a:spcPts val="500"/>
              </a:spcBef>
              <a:buClr>
                <a:srgbClr val="FF0000"/>
              </a:buClr>
              <a:buAutoNum type="arabicPeriod"/>
            </a:pPr>
            <a:r>
              <a:rPr lang="tr-TR" sz="2800"/>
              <a:t>Bir sayı kaybettikten sonra A oyuncusu masayı tekmeler.</a:t>
            </a:r>
          </a:p>
          <a:p>
            <a:pPr marL="365129" lvl="0" indent="-365129" algn="just" hangingPunct="1">
              <a:lnSpc>
                <a:spcPct val="80000"/>
              </a:lnSpc>
              <a:spcBef>
                <a:spcPts val="500"/>
              </a:spcBef>
              <a:buClr>
                <a:srgbClr val="FF0000"/>
              </a:buClr>
              <a:buAutoNum type="arabicPeriod"/>
            </a:pPr>
            <a:r>
              <a:rPr lang="tr-TR" sz="2800" u="sng"/>
              <a:t>İlk seti kaybettikten sonra</a:t>
            </a:r>
            <a:r>
              <a:rPr lang="tr-TR" sz="2800"/>
              <a:t> A oyuncusu raketini çevre panolarına fırlatır.</a:t>
            </a:r>
          </a:p>
        </p:txBody>
      </p:sp>
      <p:sp>
        <p:nvSpPr>
          <p:cNvPr id="4" name="Rectangle 4"/>
          <p:cNvSpPr/>
          <p:nvPr/>
        </p:nvSpPr>
        <p:spPr>
          <a:xfrm>
            <a:off x="4716466" y="1773241"/>
            <a:ext cx="3683002" cy="4525959"/>
          </a:xfrm>
          <a:prstGeom prst="rect">
            <a:avLst/>
          </a:prstGeom>
          <a:noFill/>
          <a:ln>
            <a:noFill/>
            <a:prstDash val="solid"/>
          </a:ln>
        </p:spPr>
        <p:txBody>
          <a:bodyPr vert="horz" wrap="square" lIns="91440" tIns="45720" rIns="91440" bIns="45720" anchor="t" anchorCtr="0" compatLnSpc="1"/>
          <a:lstStyle/>
          <a:p>
            <a:pPr marL="342900" marR="0" lvl="0" indent="-342900" algn="l" defTabSz="914400" rtl="0" fontAlgn="auto" hangingPunct="1">
              <a:lnSpc>
                <a:spcPct val="90000"/>
              </a:lnSpc>
              <a:spcBef>
                <a:spcPts val="600"/>
              </a:spcBef>
              <a:spcAft>
                <a:spcPts val="0"/>
              </a:spcAft>
              <a:buSzPct val="100000"/>
              <a:buChar char="•"/>
              <a:tabLst/>
              <a:defRPr sz="1800" b="0" i="0" u="none" strike="noStrike" kern="0" cap="none" spc="0" baseline="0">
                <a:solidFill>
                  <a:srgbClr val="000000"/>
                </a:solidFill>
                <a:uFillTx/>
              </a:defRPr>
            </a:pPr>
            <a:endParaRPr lang="tr-TR" sz="2400" b="0" i="0" u="none" strike="noStrike" kern="1200" cap="none" spc="0" baseline="0">
              <a:solidFill>
                <a:srgbClr val="000000"/>
              </a:solidFill>
              <a:uFillTx/>
              <a:latin typeface="Arial"/>
            </a:endParaRPr>
          </a:p>
        </p:txBody>
      </p:sp>
      <p:sp>
        <p:nvSpPr>
          <p:cNvPr id="5" name="Rectangle 5"/>
          <p:cNvSpPr/>
          <p:nvPr/>
        </p:nvSpPr>
        <p:spPr>
          <a:xfrm>
            <a:off x="609603" y="4194633"/>
            <a:ext cx="8001000" cy="2209803"/>
          </a:xfrm>
          <a:prstGeom prst="rect">
            <a:avLst/>
          </a:prstGeom>
          <a:noFill/>
          <a:ln>
            <a:noFill/>
            <a:prstDash val="solid"/>
          </a:ln>
        </p:spPr>
        <p:txBody>
          <a:bodyPr vert="horz" wrap="square" lIns="91440" tIns="45720" rIns="91440" bIns="45720" anchor="t" anchorCtr="0" compatLnSpc="1"/>
          <a:lstStyle/>
          <a:p>
            <a:pPr marL="266703" marR="0" lvl="0" indent="-266703" algn="ctr"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tr-TR" sz="2800" b="0" i="0" u="none" strike="noStrike" kern="1200" cap="none" spc="0" baseline="0" dirty="0">
                <a:solidFill>
                  <a:srgbClr val="333399"/>
                </a:solidFill>
                <a:uFillTx/>
                <a:latin typeface="Arial"/>
              </a:rPr>
              <a:t>     </a:t>
            </a:r>
            <a:r>
              <a:rPr lang="tr-TR" sz="2800" b="1" i="0" u="sng" strike="noStrike" kern="1200" cap="none" spc="0" baseline="0" dirty="0">
                <a:solidFill>
                  <a:srgbClr val="333399"/>
                </a:solidFill>
                <a:uFillTx/>
                <a:latin typeface="Arial"/>
              </a:rPr>
              <a:t>Bir başka maç</a:t>
            </a:r>
            <a:r>
              <a:rPr lang="tr-TR" sz="2800" b="1" i="0" u="none" strike="noStrike" kern="1200" cap="none" spc="0" baseline="0" dirty="0">
                <a:solidFill>
                  <a:srgbClr val="FF0000"/>
                </a:solidFill>
                <a:uFillTx/>
                <a:latin typeface="Arial"/>
              </a:rPr>
              <a:t> içinde…</a:t>
            </a:r>
          </a:p>
          <a:p>
            <a:pPr marL="177795" marR="0" lvl="0" indent="-177795" algn="just" defTabSz="914400" rtl="0" fontAlgn="auto" hangingPunct="1">
              <a:lnSpc>
                <a:spcPct val="100000"/>
              </a:lnSpc>
              <a:spcBef>
                <a:spcPts val="600"/>
              </a:spcBef>
              <a:spcAft>
                <a:spcPts val="0"/>
              </a:spcAft>
              <a:buClr>
                <a:srgbClr val="FF0000"/>
              </a:buClr>
              <a:buSzPct val="100000"/>
              <a:buChar char="•"/>
              <a:tabLst/>
              <a:defRPr sz="1800" b="0" i="0" u="none" strike="noStrike" kern="0" cap="none" spc="0" baseline="0">
                <a:solidFill>
                  <a:srgbClr val="000000"/>
                </a:solidFill>
                <a:uFillTx/>
              </a:defRPr>
            </a:pPr>
            <a:r>
              <a:rPr lang="tr-TR" sz="2800" b="0" i="0" u="none" strike="noStrike" kern="1200" cap="none" spc="0" baseline="0" dirty="0">
                <a:solidFill>
                  <a:srgbClr val="000000"/>
                </a:solidFill>
                <a:uFillTx/>
                <a:latin typeface="Arial"/>
              </a:rPr>
              <a:t>A oyuncusu sayıların doğru olmadığı gerekçesiyle itiraz eder. X oyuncusu  sayılarının doğru olduğunu söyler. Bu arada A oyuncusu skorboard sayılarını kendisi değiştirir</a:t>
            </a:r>
            <a:r>
              <a:rPr lang="tr-TR" sz="2800" b="0" i="0" u="none" strike="noStrike" kern="1200" cap="none" spc="0" baseline="0" dirty="0">
                <a:solidFill>
                  <a:srgbClr val="333399"/>
                </a:solidFill>
                <a:uFillTx/>
                <a:latin typeface="Arial"/>
              </a:rPr>
              <a:t>.</a:t>
            </a:r>
          </a:p>
        </p:txBody>
      </p:sp>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D9A1845-E300-4B3B-8454-93794F8FCA4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66</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name="Slide67">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a:t>CEZA SAYISI SİSTEMİ</a:t>
            </a:r>
          </a:p>
        </p:txBody>
      </p:sp>
      <p:sp>
        <p:nvSpPr>
          <p:cNvPr id="3" name="Rectangle 3"/>
          <p:cNvSpPr txBox="1">
            <a:spLocks noGrp="1"/>
          </p:cNvSpPr>
          <p:nvPr>
            <p:ph idx="1"/>
          </p:nvPr>
        </p:nvSpPr>
        <p:spPr>
          <a:xfrm>
            <a:off x="457200" y="1295403"/>
            <a:ext cx="8229600" cy="4830756"/>
          </a:xfrm>
        </p:spPr>
        <p:txBody>
          <a:bodyPr/>
          <a:lstStyle/>
          <a:p>
            <a:pPr marL="609603" lvl="0" indent="-517522" algn="just" hangingPunct="1">
              <a:buClr>
                <a:srgbClr val="FF0000"/>
              </a:buClr>
              <a:buAutoNum type="arabicPeriod"/>
            </a:pPr>
            <a:r>
              <a:rPr lang="tr-TR" sz="3000"/>
              <a:t>Ralli devam ederken yüksek sesle bağırdığı için </a:t>
            </a:r>
            <a:r>
              <a:rPr lang="tr-TR" sz="3000" u="sng">
                <a:solidFill>
                  <a:srgbClr val="FF0000"/>
                </a:solidFill>
              </a:rPr>
              <a:t>“let”</a:t>
            </a:r>
            <a:r>
              <a:rPr lang="tr-TR" sz="3000">
                <a:solidFill>
                  <a:srgbClr val="FF0000"/>
                </a:solidFill>
              </a:rPr>
              <a:t> </a:t>
            </a:r>
            <a:r>
              <a:rPr lang="tr-TR" sz="3000"/>
              <a:t>deyip oyunu durdurun ve A oyuncusuna </a:t>
            </a:r>
            <a:r>
              <a:rPr lang="tr-TR" sz="3000" u="sng"/>
              <a:t>sarı kart</a:t>
            </a:r>
            <a:r>
              <a:rPr lang="tr-TR" sz="3000"/>
              <a:t> gösterin. Sonra mevcut sayıları tekrar edin.</a:t>
            </a:r>
          </a:p>
        </p:txBody>
      </p:sp>
      <p:pic>
        <p:nvPicPr>
          <p:cNvPr id="4" name="Picture 4"/>
          <p:cNvPicPr>
            <a:picLocks noChangeAspect="1"/>
          </p:cNvPicPr>
          <p:nvPr/>
        </p:nvPicPr>
        <p:blipFill>
          <a:blip r:embed="rId2" cstate="print"/>
          <a:srcRect/>
          <a:stretch>
            <a:fillRect/>
          </a:stretch>
        </p:blipFill>
        <p:spPr>
          <a:xfrm>
            <a:off x="5479898" y="3810003"/>
            <a:ext cx="3227219" cy="2217730"/>
          </a:xfrm>
          <a:prstGeom prst="rect">
            <a:avLst/>
          </a:prstGeom>
          <a:noFill/>
          <a:ln>
            <a:noFill/>
          </a:ln>
        </p:spPr>
      </p:pic>
      <p:sp>
        <p:nvSpPr>
          <p:cNvPr id="5" name="AutoShape 5"/>
          <p:cNvSpPr/>
          <p:nvPr/>
        </p:nvSpPr>
        <p:spPr>
          <a:xfrm>
            <a:off x="4495803" y="3612629"/>
            <a:ext cx="1371600" cy="620703"/>
          </a:xfrm>
          <a:custGeom>
            <a:avLst>
              <a:gd name="f0" fmla="val 19878"/>
              <a:gd name="f1" fmla="val 32336"/>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12701">
            <a:solidFill>
              <a:srgbClr val="000000"/>
            </a:solidFill>
            <a:prstDash val="solid"/>
            <a:miter/>
            <a:tailEnd type="arrow"/>
          </a:ln>
        </p:spPr>
        <p:txBody>
          <a:bodyPr vert="horz" wrap="square" lIns="91440" tIns="45720" rIns="91440" bIns="45720" anchor="t" anchorCtr="1" compatLnSpc="1"/>
          <a:lstStyle/>
          <a:p>
            <a:pPr marL="533396" marR="0" lvl="0" indent="-533396"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tr-TR" sz="100" b="1" dirty="0" smtClean="0">
              <a:solidFill>
                <a:srgbClr val="000000"/>
              </a:solidFill>
              <a:latin typeface="Arial"/>
            </a:endParaRPr>
          </a:p>
          <a:p>
            <a:pPr marL="533396" marR="0" lvl="0" indent="-533396"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tr-TR" sz="1600" b="1" i="0" u="none" strike="noStrike" kern="1200" cap="none" spc="0" baseline="0" dirty="0" smtClean="0">
                <a:solidFill>
                  <a:srgbClr val="000000"/>
                </a:solidFill>
                <a:uFillTx/>
                <a:latin typeface="Arial"/>
              </a:rPr>
              <a:t>YEAAAA </a:t>
            </a:r>
            <a:r>
              <a:rPr lang="tr-TR" sz="1600" b="1" i="0" u="none" strike="noStrike" kern="1200" cap="none" spc="0" baseline="0" dirty="0">
                <a:solidFill>
                  <a:srgbClr val="000000"/>
                </a:solidFill>
                <a:uFillTx/>
                <a:latin typeface="Arial"/>
              </a:rPr>
              <a:t>!!</a:t>
            </a:r>
            <a:endParaRPr lang="tr-TR" sz="1600" b="0" i="0" u="none" strike="noStrike" kern="1200" cap="none" spc="0" baseline="0" dirty="0">
              <a:solidFill>
                <a:srgbClr val="000000"/>
              </a:solidFill>
              <a:uFillTx/>
              <a:latin typeface="Arial"/>
            </a:endParaRPr>
          </a:p>
        </p:txBody>
      </p:sp>
      <p:pic>
        <p:nvPicPr>
          <p:cNvPr id="6" name="Picture 6"/>
          <p:cNvPicPr>
            <a:picLocks noChangeAspect="1"/>
          </p:cNvPicPr>
          <p:nvPr/>
        </p:nvPicPr>
        <p:blipFill>
          <a:blip r:embed="rId3" cstate="print"/>
          <a:srcRect l="44308"/>
          <a:stretch>
            <a:fillRect/>
          </a:stretch>
        </p:blipFill>
        <p:spPr>
          <a:xfrm flipH="1">
            <a:off x="3149595" y="3124203"/>
            <a:ext cx="1135063" cy="2897184"/>
          </a:xfrm>
          <a:prstGeom prst="rect">
            <a:avLst/>
          </a:prstGeom>
          <a:noFill/>
          <a:ln>
            <a:noFill/>
          </a:ln>
        </p:spPr>
      </p:pic>
      <p:sp>
        <p:nvSpPr>
          <p:cNvPr id="7" name="Rectangle 7"/>
          <p:cNvSpPr/>
          <p:nvPr/>
        </p:nvSpPr>
        <p:spPr>
          <a:xfrm>
            <a:off x="1042992" y="6092820"/>
            <a:ext cx="7273923" cy="431797"/>
          </a:xfrm>
          <a:prstGeom prst="rect">
            <a:avLst/>
          </a:prstGeom>
          <a:noFill/>
          <a:ln>
            <a:noFill/>
            <a:prstDash val="solid"/>
          </a:ln>
        </p:spPr>
        <p:txBody>
          <a:bodyPr vert="horz" wrap="none" lIns="91440" tIns="45720" rIns="91440" bIns="45720" anchor="ctr" anchorCtr="1" compatLnSpc="1"/>
          <a:lstStyle/>
          <a:p>
            <a:pPr marL="533396" marR="0" lvl="0" indent="-533396"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1400" b="1" i="0" u="none" strike="noStrike" kern="1200" cap="none" spc="0" baseline="0">
                <a:solidFill>
                  <a:srgbClr val="000000"/>
                </a:solidFill>
                <a:uFillTx/>
                <a:latin typeface="Arial"/>
              </a:rPr>
              <a:t>NOT : HAKEM KART GÖSTERİRKEN SANDALYESİNDEN KALKMAYACAKTIR.</a:t>
            </a:r>
          </a:p>
        </p:txBody>
      </p:sp>
      <p:sp>
        <p:nvSpPr>
          <p:cNvPr id="8" name="7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412657-B49C-49EC-A037-B3EE2C5C783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67</a:t>
            </a:fld>
            <a:endParaRPr lang="tr-TR" sz="1400" b="0" i="0" u="none" strike="noStrike" kern="1200" cap="none" spc="0" baseline="0">
              <a:solidFill>
                <a:srgbClr val="000000"/>
              </a:solidFill>
              <a:uFillTx/>
              <a:latin typeface="Arial"/>
            </a:endParaRPr>
          </a:p>
        </p:txBody>
      </p:sp>
      <p:pic>
        <p:nvPicPr>
          <p:cNvPr id="9" name="Picture 14"/>
          <p:cNvPicPr>
            <a:picLocks noChangeAspect="1"/>
          </p:cNvPicPr>
          <p:nvPr/>
        </p:nvPicPr>
        <p:blipFill>
          <a:blip r:embed="rId4" cstate="print"/>
          <a:srcRect/>
          <a:stretch>
            <a:fillRect/>
          </a:stretch>
        </p:blipFill>
        <p:spPr>
          <a:xfrm>
            <a:off x="1117451" y="3200400"/>
            <a:ext cx="1285884" cy="2800368"/>
          </a:xfrm>
          <a:prstGeom prst="rect">
            <a:avLst/>
          </a:prstGeom>
          <a:noFill/>
          <a:ln>
            <a:noFill/>
          </a:ln>
        </p:spPr>
      </p:pic>
      <p:sp>
        <p:nvSpPr>
          <p:cNvPr id="10" name="AutoShape 23"/>
          <p:cNvSpPr/>
          <p:nvPr/>
        </p:nvSpPr>
        <p:spPr>
          <a:xfrm>
            <a:off x="2209803" y="3581403"/>
            <a:ext cx="1011381" cy="695337"/>
          </a:xfrm>
          <a:custGeom>
            <a:avLst>
              <a:gd name="f0" fmla="val -9572"/>
              <a:gd name="f1" fmla="val 9898"/>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9528">
            <a:solidFill>
              <a:srgbClr val="000000"/>
            </a:solidFill>
            <a:prstDash val="solid"/>
            <a:miter/>
            <a:tailEnd type="arrow"/>
          </a:ln>
        </p:spPr>
        <p:txBody>
          <a:bodyPr vert="horz" wrap="square" lIns="91440" tIns="45720" rIns="91440" bIns="45720" anchor="t" anchorCtr="1" compatLnSpc="1"/>
          <a:lstStyle/>
          <a:p>
            <a:pPr marL="360365" marR="0" lvl="0" indent="-360365" algn="ctr" defTabSz="914400" rtl="0" fontAlgn="auto" hangingPunct="1">
              <a:lnSpc>
                <a:spcPct val="100000"/>
              </a:lnSpc>
              <a:spcBef>
                <a:spcPts val="600"/>
              </a:spcBef>
              <a:spcAft>
                <a:spcPts val="0"/>
              </a:spcAft>
              <a:buNone/>
              <a:tabLst>
                <a:tab pos="179387" algn="l"/>
              </a:tabLst>
              <a:defRPr sz="1800" b="0" i="0" u="none" strike="noStrike" kern="0" cap="none" spc="0" baseline="0">
                <a:solidFill>
                  <a:srgbClr val="000000"/>
                </a:solidFill>
                <a:uFillTx/>
              </a:defRPr>
            </a:pPr>
            <a:endParaRPr lang="tr-TR" sz="100" b="1" dirty="0" smtClean="0">
              <a:solidFill>
                <a:srgbClr val="000000"/>
              </a:solidFill>
              <a:latin typeface="Arial"/>
            </a:endParaRPr>
          </a:p>
          <a:p>
            <a:pPr marL="360365" marR="0" lvl="0" indent="-360365" algn="ctr" defTabSz="914400" rtl="0" fontAlgn="auto" hangingPunct="1">
              <a:lnSpc>
                <a:spcPct val="100000"/>
              </a:lnSpc>
              <a:spcBef>
                <a:spcPts val="600"/>
              </a:spcBef>
              <a:spcAft>
                <a:spcPts val="0"/>
              </a:spcAft>
              <a:buNone/>
              <a:tabLst>
                <a:tab pos="179387" algn="l"/>
              </a:tabLst>
              <a:defRPr sz="1800" b="0" i="0" u="none" strike="noStrike" kern="0" cap="none" spc="0" baseline="0">
                <a:solidFill>
                  <a:srgbClr val="000000"/>
                </a:solidFill>
                <a:uFillTx/>
              </a:defRPr>
            </a:pPr>
            <a:endParaRPr lang="tr-TR" sz="100" b="1" i="0" u="none" strike="noStrike" kern="1200" cap="none" spc="0" baseline="0" dirty="0" smtClean="0">
              <a:solidFill>
                <a:srgbClr val="000000"/>
              </a:solidFill>
              <a:uFillTx/>
              <a:latin typeface="Arial"/>
            </a:endParaRPr>
          </a:p>
          <a:p>
            <a:pPr marL="360365" marR="0" lvl="0" indent="-360365" algn="ctr" defTabSz="914400" rtl="0" fontAlgn="auto" hangingPunct="1">
              <a:lnSpc>
                <a:spcPct val="100000"/>
              </a:lnSpc>
              <a:spcBef>
                <a:spcPts val="600"/>
              </a:spcBef>
              <a:spcAft>
                <a:spcPts val="0"/>
              </a:spcAft>
              <a:buNone/>
              <a:tabLst>
                <a:tab pos="179387" algn="l"/>
              </a:tabLst>
              <a:defRPr sz="1800" b="0" i="0" u="none" strike="noStrike" kern="0" cap="none" spc="0" baseline="0">
                <a:solidFill>
                  <a:srgbClr val="000000"/>
                </a:solidFill>
                <a:uFillTx/>
              </a:defRPr>
            </a:pPr>
            <a:r>
              <a:rPr lang="tr-TR" sz="1600" b="1" i="0" u="none" strike="noStrike" kern="1200" cap="none" spc="0" baseline="0" dirty="0" smtClean="0">
                <a:solidFill>
                  <a:srgbClr val="000000"/>
                </a:solidFill>
                <a:uFillTx/>
                <a:latin typeface="Arial"/>
              </a:rPr>
              <a:t>LET</a:t>
            </a:r>
            <a:endParaRPr lang="tr-TR" sz="1600" b="0" i="0" u="none" strike="noStrike" kern="1200" cap="none" spc="0" baseline="0" dirty="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a:t>CEZA SAYISI SİSTEMİ</a:t>
            </a:r>
          </a:p>
        </p:txBody>
      </p:sp>
      <p:sp>
        <p:nvSpPr>
          <p:cNvPr id="3" name="Rectangle 3"/>
          <p:cNvSpPr txBox="1">
            <a:spLocks noGrp="1"/>
          </p:cNvSpPr>
          <p:nvPr>
            <p:ph idx="1"/>
          </p:nvPr>
        </p:nvSpPr>
        <p:spPr>
          <a:xfrm>
            <a:off x="457200" y="1371600"/>
            <a:ext cx="8229600" cy="4754559"/>
          </a:xfrm>
        </p:spPr>
        <p:txBody>
          <a:bodyPr/>
          <a:lstStyle/>
          <a:p>
            <a:pPr marL="630241" lvl="0" indent="-538160" algn="just" hangingPunct="1">
              <a:buNone/>
            </a:pPr>
            <a:r>
              <a:rPr lang="tr-TR" dirty="0">
                <a:solidFill>
                  <a:srgbClr val="FF0000"/>
                </a:solidFill>
              </a:rPr>
              <a:t>2.	</a:t>
            </a:r>
            <a:r>
              <a:rPr lang="tr-TR" sz="3000" dirty="0"/>
              <a:t>Kötü davranışı için A oyuncusuna 1.sarı / kırmızı  kartlar gösterilir ve rakibine 1 sayı verilir.</a:t>
            </a:r>
          </a:p>
        </p:txBody>
      </p:sp>
      <p:pic>
        <p:nvPicPr>
          <p:cNvPr id="4" name="Picture 4" descr="http://static.arttoday.com/thm/thm14/CL/3D/041906_1/33408590.thm.jpg?ping_pong_ball_rocking_pt_res"/>
          <p:cNvPicPr>
            <a:picLocks noChangeAspect="1"/>
          </p:cNvPicPr>
          <p:nvPr/>
        </p:nvPicPr>
        <p:blipFill>
          <a:blip r:embed="rId2" cstate="print"/>
          <a:srcRect/>
          <a:stretch>
            <a:fillRect/>
          </a:stretch>
        </p:blipFill>
        <p:spPr>
          <a:xfrm>
            <a:off x="3276596" y="3124203"/>
            <a:ext cx="2800350" cy="2551111"/>
          </a:xfrm>
          <a:prstGeom prst="rect">
            <a:avLst/>
          </a:prstGeom>
          <a:noFill/>
          <a:ln>
            <a:noFill/>
          </a:ln>
        </p:spPr>
      </p:pic>
      <p:pic>
        <p:nvPicPr>
          <p:cNvPr id="5" name="Picture 5" descr="http://static.arttoday.com/thm/thm11/CL/5344_2005010018/000803_1056_18/21742737.thm.jpg?000803_1056_1842_v__v">
            <a:hlinkClick r:id="rId3"/>
          </p:cNvPr>
          <p:cNvPicPr>
            <a:picLocks noChangeAspect="1"/>
          </p:cNvPicPr>
          <p:nvPr/>
        </p:nvPicPr>
        <p:blipFill>
          <a:blip r:embed="rId4" cstate="print"/>
          <a:srcRect l="21193" t="20670"/>
          <a:stretch>
            <a:fillRect/>
          </a:stretch>
        </p:blipFill>
        <p:spPr>
          <a:xfrm flipH="1">
            <a:off x="1600200" y="3047996"/>
            <a:ext cx="1914515" cy="2524859"/>
          </a:xfrm>
          <a:prstGeom prst="rect">
            <a:avLst/>
          </a:prstGeom>
          <a:noFill/>
          <a:ln>
            <a:noFill/>
          </a:ln>
        </p:spPr>
      </p:pic>
      <p:pic>
        <p:nvPicPr>
          <p:cNvPr id="6" name="Picture 6" descr="http://static.arttoday.com/thm/thm11/CL/5344_2005010018/000803_1061_00/21994383.thm.jpg?000803_1061_0006_v__v"/>
          <p:cNvPicPr>
            <a:picLocks noChangeAspect="1"/>
          </p:cNvPicPr>
          <p:nvPr/>
        </p:nvPicPr>
        <p:blipFill>
          <a:blip r:embed="rId5" cstate="print"/>
          <a:srcRect/>
          <a:stretch>
            <a:fillRect/>
          </a:stretch>
        </p:blipFill>
        <p:spPr>
          <a:xfrm>
            <a:off x="6248396" y="2667003"/>
            <a:ext cx="1538285" cy="2895603"/>
          </a:xfrm>
          <a:prstGeom prst="rect">
            <a:avLst/>
          </a:prstGeom>
          <a:noFill/>
          <a:ln>
            <a:noFill/>
          </a:ln>
        </p:spPr>
      </p:pic>
      <p:sp>
        <p:nvSpPr>
          <p:cNvPr id="7" name="AutoShape 7"/>
          <p:cNvSpPr/>
          <p:nvPr/>
        </p:nvSpPr>
        <p:spPr>
          <a:xfrm rot="20583527" flipV="1">
            <a:off x="6209616" y="2833953"/>
            <a:ext cx="141283" cy="277813"/>
          </a:xfrm>
          <a:custGeom>
            <a:avLst/>
            <a:gdLst>
              <a:gd name="f0" fmla="val 10800000"/>
              <a:gd name="f1" fmla="val 5400000"/>
              <a:gd name="f2" fmla="val 180"/>
              <a:gd name="f3" fmla="val w"/>
              <a:gd name="f4" fmla="val h"/>
              <a:gd name="f5" fmla="val ss"/>
              <a:gd name="f6" fmla="val 0"/>
              <a:gd name="f7" fmla="+- 0 0 -360"/>
              <a:gd name="f8" fmla="+- 0 0 -90"/>
              <a:gd name="f9" fmla="+- 0 0 -180"/>
              <a:gd name="f10" fmla="+- 0 0 -270"/>
              <a:gd name="f11" fmla="abs f3"/>
              <a:gd name="f12" fmla="abs f4"/>
              <a:gd name="f13" fmla="abs f5"/>
              <a:gd name="f14" fmla="*/ 5 f6 1"/>
              <a:gd name="f15" fmla="*/ f7 f0 1"/>
              <a:gd name="f16" fmla="*/ f8 f0 1"/>
              <a:gd name="f17" fmla="*/ f9 f0 1"/>
              <a:gd name="f18" fmla="*/ f10 f0 1"/>
              <a:gd name="f19" fmla="?: f11 f3 1"/>
              <a:gd name="f20" fmla="?: f12 f4 1"/>
              <a:gd name="f21" fmla="?: f13 f5 1"/>
              <a:gd name="f22" fmla="*/ f15 1 f2"/>
              <a:gd name="f23" fmla="*/ f16 1 f2"/>
              <a:gd name="f24" fmla="*/ f17 1 f2"/>
              <a:gd name="f25" fmla="*/ f18 1 f2"/>
              <a:gd name="f26" fmla="*/ f19 1 21600"/>
              <a:gd name="f27" fmla="*/ f20 1 21600"/>
              <a:gd name="f28" fmla="*/ 21600 f19 1"/>
              <a:gd name="f29" fmla="*/ 21600 f20 1"/>
              <a:gd name="f30" fmla="+- f22 0 f1"/>
              <a:gd name="f31" fmla="+- f23 0 f1"/>
              <a:gd name="f32" fmla="+- f24 0 f1"/>
              <a:gd name="f33" fmla="+- f25 0 f1"/>
              <a:gd name="f34" fmla="min f27 f26"/>
              <a:gd name="f35" fmla="*/ f28 1 f21"/>
              <a:gd name="f36" fmla="*/ f29 1 f21"/>
              <a:gd name="f37" fmla="val f35"/>
              <a:gd name="f38" fmla="val f36"/>
              <a:gd name="f39" fmla="*/ f6 f34 1"/>
              <a:gd name="f40" fmla="+- f38 0 f6"/>
              <a:gd name="f41" fmla="+- f37 0 f6"/>
              <a:gd name="f42" fmla="*/ f38 f34 1"/>
              <a:gd name="f43" fmla="*/ f37 f34 1"/>
              <a:gd name="f44" fmla="*/ f40 1 2"/>
              <a:gd name="f45" fmla="*/ f41 1 2"/>
              <a:gd name="f46" fmla="min f41 f40"/>
              <a:gd name="f47" fmla="*/ 100000 f41 1"/>
              <a:gd name="f48" fmla="+- f6 f44 0"/>
              <a:gd name="f49" fmla="+- f6 f45 0"/>
              <a:gd name="f50" fmla="*/ f47 1 f46"/>
              <a:gd name="f51" fmla="*/ f46 f6 1"/>
              <a:gd name="f52" fmla="*/ f51 1 200000"/>
              <a:gd name="f53" fmla="*/ f51 1 100000"/>
              <a:gd name="f54" fmla="*/ f14 1 f50"/>
              <a:gd name="f55" fmla="*/ f40 f49 1"/>
              <a:gd name="f56" fmla="*/ f49 f34 1"/>
              <a:gd name="f57" fmla="*/ f48 f34 1"/>
              <a:gd name="f58" fmla="+- f37 0 f52"/>
              <a:gd name="f59" fmla="+- f37 0 f53"/>
              <a:gd name="f60" fmla="+- 1 f54 0"/>
              <a:gd name="f61" fmla="*/ f55 1 f53"/>
              <a:gd name="f62" fmla="*/ f53 f34 1"/>
              <a:gd name="f63" fmla="*/ f52 f34 1"/>
              <a:gd name="f64" fmla="*/ f59 1 2"/>
              <a:gd name="f65" fmla="*/ f60 1 12"/>
              <a:gd name="f66" fmla="+- f38 0 f61"/>
              <a:gd name="f67" fmla="*/ f59 f34 1"/>
              <a:gd name="f68" fmla="*/ f58 f34 1"/>
              <a:gd name="f69" fmla="*/ f61 f34 1"/>
              <a:gd name="f70" fmla="+- f37 0 f64"/>
              <a:gd name="f71" fmla="*/ f65 f41 1"/>
              <a:gd name="f72" fmla="*/ f65 f40 1"/>
              <a:gd name="f73" fmla="*/ f66 f34 1"/>
              <a:gd name="f74" fmla="*/ f64 f34 1"/>
              <a:gd name="f75" fmla="+- f37 0 f71"/>
              <a:gd name="f76" fmla="+- f38 0 f72"/>
              <a:gd name="f77" fmla="*/ f71 f34 1"/>
              <a:gd name="f78" fmla="*/ f72 f34 1"/>
              <a:gd name="f79" fmla="*/ f70 f34 1"/>
              <a:gd name="f80" fmla="*/ f75 f34 1"/>
              <a:gd name="f81" fmla="*/ f76 f34 1"/>
            </a:gdLst>
            <a:ahLst/>
            <a:cxnLst>
              <a:cxn ang="3cd4">
                <a:pos x="hc" y="t"/>
              </a:cxn>
              <a:cxn ang="0">
                <a:pos x="r" y="vc"/>
              </a:cxn>
              <a:cxn ang="cd4">
                <a:pos x="hc" y="b"/>
              </a:cxn>
              <a:cxn ang="cd2">
                <a:pos x="l" y="vc"/>
              </a:cxn>
              <a:cxn ang="f30">
                <a:pos x="f56" y="f73"/>
              </a:cxn>
              <a:cxn ang="f30">
                <a:pos x="f79" y="f39"/>
              </a:cxn>
              <a:cxn ang="f31">
                <a:pos x="f68" y="f57"/>
              </a:cxn>
              <a:cxn ang="f32">
                <a:pos x="f74" y="f42"/>
              </a:cxn>
              <a:cxn ang="f32">
                <a:pos x="f56" y="f69"/>
              </a:cxn>
              <a:cxn ang="f33">
                <a:pos x="f63" y="f57"/>
              </a:cxn>
            </a:cxnLst>
            <a:rect l="f77" t="f78" r="f80" b="f81"/>
            <a:pathLst>
              <a:path>
                <a:moveTo>
                  <a:pt x="f39" y="f42"/>
                </a:moveTo>
                <a:lnTo>
                  <a:pt x="f62" y="f39"/>
                </a:lnTo>
                <a:lnTo>
                  <a:pt x="f43" y="f39"/>
                </a:lnTo>
                <a:lnTo>
                  <a:pt x="f67" y="f42"/>
                </a:lnTo>
                <a:close/>
              </a:path>
            </a:pathLst>
          </a:custGeom>
          <a:solidFill>
            <a:srgbClr val="FFCC00"/>
          </a:solidFill>
          <a:ln w="3172">
            <a:solidFill>
              <a:srgbClr val="000000"/>
            </a:solidFill>
            <a:prstDash val="solid"/>
            <a:miter/>
            <a:tailEnd type="arrow"/>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8" name="AutoShape 8"/>
          <p:cNvSpPr/>
          <p:nvPr/>
        </p:nvSpPr>
        <p:spPr>
          <a:xfrm>
            <a:off x="3047996" y="2635776"/>
            <a:ext cx="1143000" cy="914400"/>
          </a:xfrm>
          <a:custGeom>
            <a:avLst/>
            <a:gdLst>
              <a:gd name="f0" fmla="val 10800000"/>
              <a:gd name="f1" fmla="val 5400000"/>
              <a:gd name="f2" fmla="val 180"/>
              <a:gd name="f3" fmla="val w"/>
              <a:gd name="f4" fmla="val h"/>
              <a:gd name="f5" fmla="val 0"/>
              <a:gd name="f6" fmla="val 21600"/>
              <a:gd name="f7" fmla="val 10800"/>
              <a:gd name="f8" fmla="val 5800"/>
              <a:gd name="f9" fmla="val 14522"/>
              <a:gd name="f10" fmla="val 14155"/>
              <a:gd name="f11" fmla="val 5325"/>
              <a:gd name="f12" fmla="val 18380"/>
              <a:gd name="f13" fmla="val 4457"/>
              <a:gd name="f14" fmla="val 16702"/>
              <a:gd name="f15" fmla="val 7315"/>
              <a:gd name="f16" fmla="val 21097"/>
              <a:gd name="f17" fmla="val 8137"/>
              <a:gd name="f18" fmla="val 17607"/>
              <a:gd name="f19" fmla="val 10475"/>
              <a:gd name="f20" fmla="val 13290"/>
              <a:gd name="f21" fmla="val 16837"/>
              <a:gd name="f22" fmla="val 12942"/>
              <a:gd name="f23" fmla="val 18145"/>
              <a:gd name="f24" fmla="val 18095"/>
              <a:gd name="f25" fmla="val 14020"/>
              <a:gd name="f26" fmla="val 14457"/>
              <a:gd name="f27" fmla="val 13247"/>
              <a:gd name="f28" fmla="val 19737"/>
              <a:gd name="f29" fmla="val 10532"/>
              <a:gd name="f30" fmla="val 14935"/>
              <a:gd name="f31" fmla="val 8485"/>
              <a:gd name="f32" fmla="val 7715"/>
              <a:gd name="f33" fmla="val 15627"/>
              <a:gd name="f34" fmla="val 4762"/>
              <a:gd name="f35" fmla="val 17617"/>
              <a:gd name="f36" fmla="val 5667"/>
              <a:gd name="f37" fmla="val 13937"/>
              <a:gd name="f38" fmla="val 135"/>
              <a:gd name="f39" fmla="val 14587"/>
              <a:gd name="f40" fmla="val 3722"/>
              <a:gd name="f41" fmla="val 11775"/>
              <a:gd name="f42" fmla="val 8615"/>
              <a:gd name="f43" fmla="val 4627"/>
              <a:gd name="f44" fmla="val 7617"/>
              <a:gd name="f45" fmla="val 370"/>
              <a:gd name="f46" fmla="val 2295"/>
              <a:gd name="f47" fmla="val 7312"/>
              <a:gd name="f48" fmla="val 6320"/>
              <a:gd name="f49" fmla="val 8352"/>
              <a:gd name="f50" fmla="+- 0 0 -360"/>
              <a:gd name="f51" fmla="+- 0 0 -270"/>
              <a:gd name="f52" fmla="+- 0 0 -180"/>
              <a:gd name="f53" fmla="+- 0 0 -90"/>
              <a:gd name="f54" fmla="*/ f3 1 21600"/>
              <a:gd name="f55" fmla="*/ f4 1 21600"/>
              <a:gd name="f56" fmla="+- f6 0 f5"/>
              <a:gd name="f57" fmla="*/ f50 f0 1"/>
              <a:gd name="f58" fmla="*/ f51 f0 1"/>
              <a:gd name="f59" fmla="*/ f52 f0 1"/>
              <a:gd name="f60" fmla="*/ f53 f0 1"/>
              <a:gd name="f61" fmla="*/ f56 1 21600"/>
              <a:gd name="f62" fmla="*/ f56 4627 1"/>
              <a:gd name="f63" fmla="*/ f56 8485 1"/>
              <a:gd name="f64" fmla="*/ f56 16702 1"/>
              <a:gd name="f65" fmla="*/ f56 14522 1"/>
              <a:gd name="f66" fmla="*/ f56 6320 1"/>
              <a:gd name="f67" fmla="*/ f56 8615 1"/>
              <a:gd name="f68" fmla="*/ f56 13937 1"/>
              <a:gd name="f69" fmla="*/ f56 13290 1"/>
              <a:gd name="f70" fmla="*/ f57 1 f2"/>
              <a:gd name="f71" fmla="*/ f58 1 f2"/>
              <a:gd name="f72" fmla="*/ f59 1 f2"/>
              <a:gd name="f73" fmla="*/ f60 1 f2"/>
              <a:gd name="f74" fmla="*/ f62 1 21600"/>
              <a:gd name="f75" fmla="*/ f63 1 21600"/>
              <a:gd name="f76" fmla="*/ f64 1 21600"/>
              <a:gd name="f77" fmla="*/ f65 1 21600"/>
              <a:gd name="f78" fmla="*/ f66 1 21600"/>
              <a:gd name="f79" fmla="*/ f67 1 21600"/>
              <a:gd name="f80" fmla="*/ f68 1 21600"/>
              <a:gd name="f81" fmla="*/ f69 1 21600"/>
              <a:gd name="f82" fmla="*/ f5 1 f61"/>
              <a:gd name="f83" fmla="*/ f6 1 f61"/>
              <a:gd name="f84" fmla="+- f70 0 f1"/>
              <a:gd name="f85" fmla="+- f71 0 f1"/>
              <a:gd name="f86" fmla="+- f72 0 f1"/>
              <a:gd name="f87" fmla="+- f73 0 f1"/>
              <a:gd name="f88" fmla="*/ f77 1 f61"/>
              <a:gd name="f89" fmla="*/ f79 1 f61"/>
              <a:gd name="f90" fmla="*/ f75 1 f61"/>
              <a:gd name="f91" fmla="*/ f81 1 f61"/>
              <a:gd name="f92" fmla="*/ f74 1 f61"/>
              <a:gd name="f93" fmla="*/ f76 1 f61"/>
              <a:gd name="f94" fmla="*/ f78 1 f61"/>
              <a:gd name="f95" fmla="*/ f80 1 f61"/>
              <a:gd name="f96" fmla="*/ f82 f55 1"/>
              <a:gd name="f97" fmla="*/ f82 f54 1"/>
              <a:gd name="f98" fmla="*/ f83 f55 1"/>
              <a:gd name="f99" fmla="*/ f83 f54 1"/>
              <a:gd name="f100" fmla="*/ f92 f54 1"/>
              <a:gd name="f101" fmla="*/ f93 f54 1"/>
              <a:gd name="f102" fmla="*/ f95 f55 1"/>
              <a:gd name="f103" fmla="*/ f94 f55 1"/>
              <a:gd name="f104" fmla="*/ f88 f54 1"/>
              <a:gd name="f105" fmla="*/ f89 f55 1"/>
              <a:gd name="f106" fmla="*/ f90 f54 1"/>
              <a:gd name="f107" fmla="*/ f91 f55 1"/>
            </a:gdLst>
            <a:ahLst/>
            <a:cxnLst>
              <a:cxn ang="3cd4">
                <a:pos x="hc" y="t"/>
              </a:cxn>
              <a:cxn ang="0">
                <a:pos x="r" y="vc"/>
              </a:cxn>
              <a:cxn ang="cd4">
                <a:pos x="hc" y="b"/>
              </a:cxn>
              <a:cxn ang="cd2">
                <a:pos x="l" y="vc"/>
              </a:cxn>
              <a:cxn ang="f84">
                <a:pos x="f104" y="f96"/>
              </a:cxn>
              <a:cxn ang="f85">
                <a:pos x="f97" y="f105"/>
              </a:cxn>
              <a:cxn ang="f86">
                <a:pos x="f106" y="f98"/>
              </a:cxn>
              <a:cxn ang="f87">
                <a:pos x="f99" y="f107"/>
              </a:cxn>
            </a:cxnLst>
            <a:rect l="f100" t="f103" r="f101" b="f102"/>
            <a:pathLst>
              <a:path w="21600" h="21600">
                <a:moveTo>
                  <a:pt x="f7" y="f8"/>
                </a:moveTo>
                <a:lnTo>
                  <a:pt x="f9" y="f5"/>
                </a:lnTo>
                <a:lnTo>
                  <a:pt x="f10" y="f11"/>
                </a:lnTo>
                <a:lnTo>
                  <a:pt x="f12" y="f13"/>
                </a:lnTo>
                <a:lnTo>
                  <a:pt x="f14" y="f15"/>
                </a:lnTo>
                <a:lnTo>
                  <a:pt x="f16" y="f17"/>
                </a:lnTo>
                <a:lnTo>
                  <a:pt x="f18" y="f19"/>
                </a:lnTo>
                <a:lnTo>
                  <a:pt x="f6" y="f20"/>
                </a:lnTo>
                <a:lnTo>
                  <a:pt x="f21" y="f22"/>
                </a:lnTo>
                <a:lnTo>
                  <a:pt x="f23" y="f24"/>
                </a:lnTo>
                <a:lnTo>
                  <a:pt x="f25" y="f26"/>
                </a:lnTo>
                <a:lnTo>
                  <a:pt x="f27" y="f28"/>
                </a:lnTo>
                <a:lnTo>
                  <a:pt x="f29" y="f30"/>
                </a:lnTo>
                <a:lnTo>
                  <a:pt x="f31" y="f6"/>
                </a:lnTo>
                <a:lnTo>
                  <a:pt x="f32" y="f33"/>
                </a:lnTo>
                <a:lnTo>
                  <a:pt x="f34" y="f35"/>
                </a:lnTo>
                <a:lnTo>
                  <a:pt x="f36" y="f37"/>
                </a:lnTo>
                <a:lnTo>
                  <a:pt x="f38" y="f39"/>
                </a:lnTo>
                <a:lnTo>
                  <a:pt x="f40" y="f41"/>
                </a:lnTo>
                <a:lnTo>
                  <a:pt x="f5" y="f42"/>
                </a:lnTo>
                <a:lnTo>
                  <a:pt x="f43" y="f44"/>
                </a:lnTo>
                <a:lnTo>
                  <a:pt x="f45" y="f46"/>
                </a:lnTo>
                <a:lnTo>
                  <a:pt x="f47" y="f48"/>
                </a:lnTo>
                <a:lnTo>
                  <a:pt x="f49" y="f46"/>
                </a:lnTo>
                <a:close/>
              </a:path>
            </a:pathLst>
          </a:custGeom>
          <a:noFill/>
          <a:ln w="12701">
            <a:solidFill>
              <a:srgbClr val="000000"/>
            </a:solidFill>
            <a:prstDash val="solid"/>
            <a:miter/>
            <a:tailEnd type="arrow"/>
          </a:ln>
        </p:spPr>
        <p:txBody>
          <a:bodyPr vert="horz" wrap="square" lIns="91440" tIns="45720" rIns="91440" bIns="45720" anchor="t" anchorCtr="0" compatLnSpc="1"/>
          <a:lstStyle/>
          <a:p>
            <a:pPr marL="533396" marR="0" lvl="0" indent="-533396"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1400" b="1" i="0" u="none" strike="noStrike" kern="1200" cap="none" spc="0" baseline="0">
                <a:solidFill>
                  <a:srgbClr val="000000"/>
                </a:solidFill>
                <a:uFillTx/>
                <a:latin typeface="Arial"/>
              </a:rPr>
              <a:t>BAM!</a:t>
            </a:r>
          </a:p>
          <a:p>
            <a:pPr marL="533396" marR="0" lvl="0" indent="-533396"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tr-TR" sz="100" b="1" i="0" u="none" strike="noStrike" kern="1200" cap="none" spc="0" baseline="0">
              <a:solidFill>
                <a:srgbClr val="000000"/>
              </a:solidFill>
              <a:uFillTx/>
              <a:latin typeface="Arial"/>
            </a:endParaRPr>
          </a:p>
          <a:p>
            <a:pPr marL="533396" marR="0" lvl="0" indent="-533396" algn="l"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endParaRPr lang="tr-TR" sz="100" b="1" i="0" u="none" strike="noStrike" kern="1200" cap="none" spc="0" baseline="0">
              <a:solidFill>
                <a:srgbClr val="000000"/>
              </a:solidFill>
              <a:uFillTx/>
              <a:latin typeface="Arial"/>
            </a:endParaRPr>
          </a:p>
          <a:p>
            <a:pPr marL="533396" marR="0" lvl="0" indent="-533396" algn="l"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endParaRPr lang="tr-TR" sz="1200" b="1" i="0" u="none" strike="noStrike" kern="1200" cap="none" spc="0" baseline="0">
              <a:solidFill>
                <a:srgbClr val="000000"/>
              </a:solidFill>
              <a:uFillTx/>
              <a:latin typeface="Arial"/>
            </a:endParaRPr>
          </a:p>
        </p:txBody>
      </p:sp>
      <p:sp>
        <p:nvSpPr>
          <p:cNvPr id="9" name="Rectangle 9"/>
          <p:cNvSpPr/>
          <p:nvPr/>
        </p:nvSpPr>
        <p:spPr>
          <a:xfrm>
            <a:off x="1081085" y="5910416"/>
            <a:ext cx="7273923" cy="431797"/>
          </a:xfrm>
          <a:prstGeom prst="rect">
            <a:avLst/>
          </a:prstGeom>
          <a:noFill/>
          <a:ln>
            <a:noFill/>
            <a:prstDash val="solid"/>
          </a:ln>
        </p:spPr>
        <p:txBody>
          <a:bodyPr vert="horz" wrap="none" lIns="91440" tIns="45720" rIns="91440" bIns="45720" anchor="ctr" anchorCtr="1" compatLnSpc="1"/>
          <a:lstStyle/>
          <a:p>
            <a:pPr marL="533396" marR="0" lvl="0" indent="-533396"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1400" b="1" i="0" u="none" strike="noStrike" kern="1200" cap="none" spc="0" baseline="0">
                <a:solidFill>
                  <a:srgbClr val="000000"/>
                </a:solidFill>
                <a:uFillTx/>
                <a:latin typeface="Arial"/>
              </a:rPr>
              <a:t>NOT : HAKEM KART GÖSTERİRKEN SANDALYESİNDEN KALKMAYACAKTIR.</a:t>
            </a:r>
          </a:p>
        </p:txBody>
      </p:sp>
      <p:sp>
        <p:nvSpPr>
          <p:cNvPr id="10" name="9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660B673-7041-4CC4-B8B2-7FDE77CFA66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68</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a:t>CEZA SAYISI SİSTEMİ</a:t>
            </a:r>
          </a:p>
        </p:txBody>
      </p:sp>
      <p:sp>
        <p:nvSpPr>
          <p:cNvPr id="3" name="Rectangle 3"/>
          <p:cNvSpPr txBox="1">
            <a:spLocks noGrp="1"/>
          </p:cNvSpPr>
          <p:nvPr>
            <p:ph idx="1"/>
          </p:nvPr>
        </p:nvSpPr>
        <p:spPr>
          <a:xfrm>
            <a:off x="457200" y="1285856"/>
            <a:ext cx="8229600" cy="5000661"/>
          </a:xfrm>
        </p:spPr>
        <p:txBody>
          <a:bodyPr/>
          <a:lstStyle/>
          <a:p>
            <a:pPr marL="630241" lvl="0" indent="-538160" algn="just" hangingPunct="1">
              <a:spcBef>
                <a:spcPts val="600"/>
              </a:spcBef>
              <a:buClr>
                <a:srgbClr val="FF0000"/>
              </a:buClr>
              <a:buAutoNum type="arabicPeriod" startAt="3"/>
              <a:tabLst>
                <a:tab pos="534988" algn="l"/>
              </a:tabLst>
            </a:pPr>
            <a:r>
              <a:rPr lang="tr-TR" sz="2700" dirty="0"/>
              <a:t>Kötü davranışı için A oyuncusuna 2.sarı / kırmızı kartlar gösterilir ve rakibine 2 sayı verilir. İkinci set rakibin lehine 2–0 olarak başlar.</a:t>
            </a:r>
          </a:p>
          <a:p>
            <a:pPr marL="630241" lvl="0" indent="-536579" algn="just" hangingPunct="1">
              <a:spcBef>
                <a:spcPts val="400"/>
              </a:spcBef>
              <a:buNone/>
            </a:pPr>
            <a:r>
              <a:rPr lang="tr-TR" sz="1800" b="1" dirty="0"/>
              <a:t>         </a:t>
            </a:r>
            <a:r>
              <a:rPr lang="tr-TR" sz="2400" b="1" u="sng" dirty="0">
                <a:solidFill>
                  <a:srgbClr val="FF0000"/>
                </a:solidFill>
              </a:rPr>
              <a:t>Önemli not:</a:t>
            </a:r>
            <a:r>
              <a:rPr lang="tr-TR" sz="2400" b="1" dirty="0">
                <a:solidFill>
                  <a:srgbClr val="FF0000"/>
                </a:solidFill>
              </a:rPr>
              <a:t> </a:t>
            </a:r>
            <a:r>
              <a:rPr lang="tr-TR" sz="2400" dirty="0"/>
              <a:t>X oyuncusu 2.sete 2-0 önde başlayacağından  servis A oyuncusunda olacaktır.</a:t>
            </a:r>
          </a:p>
        </p:txBody>
      </p:sp>
      <p:pic>
        <p:nvPicPr>
          <p:cNvPr id="4" name="Picture 4"/>
          <p:cNvPicPr>
            <a:picLocks noChangeAspect="1"/>
          </p:cNvPicPr>
          <p:nvPr/>
        </p:nvPicPr>
        <p:blipFill>
          <a:blip r:embed="rId2" cstate="print"/>
          <a:srcRect/>
          <a:stretch>
            <a:fillRect/>
          </a:stretch>
        </p:blipFill>
        <p:spPr>
          <a:xfrm>
            <a:off x="1428731" y="3500442"/>
            <a:ext cx="1943100" cy="2443157"/>
          </a:xfrm>
          <a:prstGeom prst="rect">
            <a:avLst/>
          </a:prstGeom>
          <a:noFill/>
          <a:ln>
            <a:noFill/>
          </a:ln>
        </p:spPr>
      </p:pic>
      <p:pic>
        <p:nvPicPr>
          <p:cNvPr id="5" name="Picture 5"/>
          <p:cNvPicPr>
            <a:picLocks noChangeAspect="1"/>
          </p:cNvPicPr>
          <p:nvPr/>
        </p:nvPicPr>
        <p:blipFill>
          <a:blip r:embed="rId3" cstate="print"/>
          <a:srcRect l="9227"/>
          <a:stretch>
            <a:fillRect/>
          </a:stretch>
        </p:blipFill>
        <p:spPr>
          <a:xfrm>
            <a:off x="5617845" y="3581403"/>
            <a:ext cx="1971665" cy="2209803"/>
          </a:xfrm>
          <a:prstGeom prst="rect">
            <a:avLst/>
          </a:prstGeom>
          <a:noFill/>
          <a:ln>
            <a:noFill/>
          </a:ln>
        </p:spPr>
      </p:pic>
      <p:pic>
        <p:nvPicPr>
          <p:cNvPr id="6" name="Picture 6" descr="http://static.arttoday.com/thm/thm14/CL/051115_5303_34/32207796.thm.jpg?051115_5303_3454_v__v"/>
          <p:cNvPicPr>
            <a:picLocks noChangeAspect="1"/>
          </p:cNvPicPr>
          <p:nvPr/>
        </p:nvPicPr>
        <p:blipFill>
          <a:blip r:embed="rId4" cstate="print"/>
          <a:srcRect r="-4247" b="17717"/>
          <a:stretch>
            <a:fillRect/>
          </a:stretch>
        </p:blipFill>
        <p:spPr>
          <a:xfrm rot="18849234" flipH="1">
            <a:off x="5165859" y="4380903"/>
            <a:ext cx="519644" cy="564303"/>
          </a:xfrm>
          <a:prstGeom prst="rect">
            <a:avLst/>
          </a:prstGeom>
          <a:noFill/>
          <a:ln>
            <a:noFill/>
          </a:ln>
        </p:spPr>
      </p:pic>
      <p:pic>
        <p:nvPicPr>
          <p:cNvPr id="7" name="Picture 7" descr="ÇEVRE PANOSU"/>
          <p:cNvPicPr>
            <a:picLocks noChangeAspect="1"/>
          </p:cNvPicPr>
          <p:nvPr/>
        </p:nvPicPr>
        <p:blipFill>
          <a:blip r:embed="rId5" cstate="print"/>
          <a:srcRect l="18898" t="18898" r="18898" b="11338"/>
          <a:stretch>
            <a:fillRect/>
          </a:stretch>
        </p:blipFill>
        <p:spPr>
          <a:xfrm>
            <a:off x="3672843" y="4210683"/>
            <a:ext cx="592138" cy="665161"/>
          </a:xfrm>
          <a:prstGeom prst="rect">
            <a:avLst/>
          </a:prstGeom>
          <a:noFill/>
          <a:ln>
            <a:noFill/>
          </a:ln>
        </p:spPr>
      </p:pic>
      <p:pic>
        <p:nvPicPr>
          <p:cNvPr id="8" name="Picture 8" descr="ÇEVRE PANOSU"/>
          <p:cNvPicPr>
            <a:picLocks noChangeAspect="1"/>
          </p:cNvPicPr>
          <p:nvPr/>
        </p:nvPicPr>
        <p:blipFill>
          <a:blip r:embed="rId5" cstate="print"/>
          <a:srcRect l="18898" t="18898" r="18898" b="11338"/>
          <a:stretch>
            <a:fillRect/>
          </a:stretch>
        </p:blipFill>
        <p:spPr>
          <a:xfrm>
            <a:off x="4275935" y="3990971"/>
            <a:ext cx="592138" cy="665161"/>
          </a:xfrm>
          <a:prstGeom prst="rect">
            <a:avLst/>
          </a:prstGeom>
          <a:noFill/>
          <a:ln>
            <a:noFill/>
          </a:ln>
        </p:spPr>
      </p:pic>
      <p:pic>
        <p:nvPicPr>
          <p:cNvPr id="9" name="Picture 9" descr="ÇEVRE PANOSU"/>
          <p:cNvPicPr>
            <a:picLocks noChangeAspect="1"/>
          </p:cNvPicPr>
          <p:nvPr/>
        </p:nvPicPr>
        <p:blipFill>
          <a:blip r:embed="rId5" cstate="print"/>
          <a:srcRect l="18898" t="18898" r="18898" b="11338"/>
          <a:stretch>
            <a:fillRect/>
          </a:stretch>
        </p:blipFill>
        <p:spPr>
          <a:xfrm>
            <a:off x="4876166" y="3774762"/>
            <a:ext cx="592138" cy="665161"/>
          </a:xfrm>
          <a:prstGeom prst="rect">
            <a:avLst/>
          </a:prstGeom>
          <a:noFill/>
          <a:ln>
            <a:noFill/>
          </a:ln>
        </p:spPr>
      </p:pic>
      <p:sp>
        <p:nvSpPr>
          <p:cNvPr id="10" name="AutoShape 10"/>
          <p:cNvSpPr/>
          <p:nvPr/>
        </p:nvSpPr>
        <p:spPr>
          <a:xfrm rot="916538">
            <a:off x="3274941" y="3523548"/>
            <a:ext cx="228600" cy="311152"/>
          </a:xfrm>
          <a:custGeom>
            <a:avLst/>
            <a:gdLst>
              <a:gd name="f0" fmla="val 10800000"/>
              <a:gd name="f1" fmla="val 5400000"/>
              <a:gd name="f2" fmla="val 180"/>
              <a:gd name="f3" fmla="val w"/>
              <a:gd name="f4" fmla="val h"/>
              <a:gd name="f5" fmla="val ss"/>
              <a:gd name="f6" fmla="val 0"/>
              <a:gd name="f7" fmla="val 33889"/>
              <a:gd name="f8" fmla="+- 0 0 -360"/>
              <a:gd name="f9" fmla="+- 0 0 -90"/>
              <a:gd name="f10" fmla="+- 0 0 -180"/>
              <a:gd name="f11" fmla="+- 0 0 -270"/>
              <a:gd name="f12" fmla="abs f3"/>
              <a:gd name="f13" fmla="abs f4"/>
              <a:gd name="f14" fmla="abs f5"/>
              <a:gd name="f15" fmla="*/ 5 f7 1"/>
              <a:gd name="f16" fmla="*/ f8 f0 1"/>
              <a:gd name="f17" fmla="*/ f9 f0 1"/>
              <a:gd name="f18" fmla="*/ f10 f0 1"/>
              <a:gd name="f19" fmla="*/ f11 f0 1"/>
              <a:gd name="f20" fmla="?: f12 f3 1"/>
              <a:gd name="f21" fmla="?: f13 f4 1"/>
              <a:gd name="f22" fmla="?: f14 f5 1"/>
              <a:gd name="f23" fmla="*/ f16 1 f2"/>
              <a:gd name="f24" fmla="*/ f17 1 f2"/>
              <a:gd name="f25" fmla="*/ f18 1 f2"/>
              <a:gd name="f26" fmla="*/ f19 1 f2"/>
              <a:gd name="f27" fmla="*/ f20 1 21600"/>
              <a:gd name="f28" fmla="*/ f21 1 21600"/>
              <a:gd name="f29" fmla="*/ 21600 f20 1"/>
              <a:gd name="f30" fmla="*/ 21600 f21 1"/>
              <a:gd name="f31" fmla="+- f23 0 f1"/>
              <a:gd name="f32" fmla="+- f24 0 f1"/>
              <a:gd name="f33" fmla="+- f25 0 f1"/>
              <a:gd name="f34" fmla="+- f26 0 f1"/>
              <a:gd name="f35" fmla="min f28 f27"/>
              <a:gd name="f36" fmla="*/ f29 1 f22"/>
              <a:gd name="f37" fmla="*/ f30 1 f22"/>
              <a:gd name="f38" fmla="val f36"/>
              <a:gd name="f39" fmla="val f37"/>
              <a:gd name="f40" fmla="*/ f6 f35 1"/>
              <a:gd name="f41" fmla="+- f39 0 f6"/>
              <a:gd name="f42" fmla="+- f38 0 f6"/>
              <a:gd name="f43" fmla="*/ f39 f35 1"/>
              <a:gd name="f44" fmla="*/ f38 f35 1"/>
              <a:gd name="f45" fmla="*/ f41 1 2"/>
              <a:gd name="f46" fmla="*/ f42 1 2"/>
              <a:gd name="f47" fmla="min f42 f41"/>
              <a:gd name="f48" fmla="*/ 100000 f42 1"/>
              <a:gd name="f49" fmla="+- f6 f45 0"/>
              <a:gd name="f50" fmla="+- f6 f46 0"/>
              <a:gd name="f51" fmla="*/ f48 1 f47"/>
              <a:gd name="f52" fmla="*/ f47 f7 1"/>
              <a:gd name="f53" fmla="*/ f52 1 200000"/>
              <a:gd name="f54" fmla="*/ f52 1 100000"/>
              <a:gd name="f55" fmla="*/ f15 1 f51"/>
              <a:gd name="f56" fmla="*/ f41 f50 1"/>
              <a:gd name="f57" fmla="*/ f50 f35 1"/>
              <a:gd name="f58" fmla="*/ f49 f35 1"/>
              <a:gd name="f59" fmla="+- f38 0 f53"/>
              <a:gd name="f60" fmla="+- f38 0 f54"/>
              <a:gd name="f61" fmla="+- 1 f55 0"/>
              <a:gd name="f62" fmla="*/ f56 1 f54"/>
              <a:gd name="f63" fmla="*/ f54 f35 1"/>
              <a:gd name="f64" fmla="*/ f53 f35 1"/>
              <a:gd name="f65" fmla="*/ f60 1 2"/>
              <a:gd name="f66" fmla="*/ f61 1 12"/>
              <a:gd name="f67" fmla="+- f39 0 f62"/>
              <a:gd name="f68" fmla="*/ f60 f35 1"/>
              <a:gd name="f69" fmla="*/ f59 f35 1"/>
              <a:gd name="f70" fmla="*/ f62 f35 1"/>
              <a:gd name="f71" fmla="+- f38 0 f65"/>
              <a:gd name="f72" fmla="*/ f66 f42 1"/>
              <a:gd name="f73" fmla="*/ f66 f41 1"/>
              <a:gd name="f74" fmla="*/ f67 f35 1"/>
              <a:gd name="f75" fmla="*/ f65 f35 1"/>
              <a:gd name="f76" fmla="+- f38 0 f72"/>
              <a:gd name="f77" fmla="+- f39 0 f73"/>
              <a:gd name="f78" fmla="*/ f72 f35 1"/>
              <a:gd name="f79" fmla="*/ f73 f35 1"/>
              <a:gd name="f80" fmla="*/ f71 f35 1"/>
              <a:gd name="f81" fmla="*/ f76 f35 1"/>
              <a:gd name="f82" fmla="*/ f77 f35 1"/>
            </a:gdLst>
            <a:ahLst/>
            <a:cxnLst>
              <a:cxn ang="3cd4">
                <a:pos x="hc" y="t"/>
              </a:cxn>
              <a:cxn ang="0">
                <a:pos x="r" y="vc"/>
              </a:cxn>
              <a:cxn ang="cd4">
                <a:pos x="hc" y="b"/>
              </a:cxn>
              <a:cxn ang="cd2">
                <a:pos x="l" y="vc"/>
              </a:cxn>
              <a:cxn ang="f31">
                <a:pos x="f57" y="f74"/>
              </a:cxn>
              <a:cxn ang="f31">
                <a:pos x="f80" y="f40"/>
              </a:cxn>
              <a:cxn ang="f32">
                <a:pos x="f69" y="f58"/>
              </a:cxn>
              <a:cxn ang="f33">
                <a:pos x="f75" y="f43"/>
              </a:cxn>
              <a:cxn ang="f33">
                <a:pos x="f57" y="f70"/>
              </a:cxn>
              <a:cxn ang="f34">
                <a:pos x="f64" y="f58"/>
              </a:cxn>
            </a:cxnLst>
            <a:rect l="f78" t="f79" r="f81" b="f82"/>
            <a:pathLst>
              <a:path>
                <a:moveTo>
                  <a:pt x="f40" y="f43"/>
                </a:moveTo>
                <a:lnTo>
                  <a:pt x="f63" y="f40"/>
                </a:lnTo>
                <a:lnTo>
                  <a:pt x="f44" y="f40"/>
                </a:lnTo>
                <a:lnTo>
                  <a:pt x="f68" y="f43"/>
                </a:lnTo>
                <a:close/>
              </a:path>
            </a:pathLst>
          </a:custGeom>
          <a:solidFill>
            <a:srgbClr val="FFCC00"/>
          </a:solidFill>
          <a:ln w="12701">
            <a:solidFill>
              <a:srgbClr val="000000"/>
            </a:solidFill>
            <a:prstDash val="solid"/>
            <a:miter/>
            <a:tailEnd type="arrow"/>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1" name="Rectangle 11"/>
          <p:cNvSpPr/>
          <p:nvPr/>
        </p:nvSpPr>
        <p:spPr>
          <a:xfrm>
            <a:off x="1081085" y="5916616"/>
            <a:ext cx="7273923" cy="431797"/>
          </a:xfrm>
          <a:prstGeom prst="rect">
            <a:avLst/>
          </a:prstGeom>
          <a:noFill/>
          <a:ln>
            <a:noFill/>
            <a:prstDash val="solid"/>
          </a:ln>
        </p:spPr>
        <p:txBody>
          <a:bodyPr vert="horz" wrap="none" lIns="91440" tIns="45720" rIns="91440" bIns="45720" anchor="ctr" anchorCtr="1" compatLnSpc="1"/>
          <a:lstStyle/>
          <a:p>
            <a:pPr marL="533396" marR="0" lvl="0" indent="-533396"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1400" b="1" i="0" u="none" strike="noStrike" kern="1200" cap="none" spc="0" baseline="0">
                <a:solidFill>
                  <a:srgbClr val="000000"/>
                </a:solidFill>
                <a:uFillTx/>
                <a:latin typeface="Arial"/>
              </a:rPr>
              <a:t>NOT : HAKEM KART GÖSTERİRKEN SANDALYESİNDEN KALKMAYACAKTIR.</a:t>
            </a:r>
          </a:p>
        </p:txBody>
      </p:sp>
      <p:sp>
        <p:nvSpPr>
          <p:cNvPr id="12" name="12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DE55183-78EB-4802-ADAF-D4B1828FCEC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69</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00030" y="785789"/>
            <a:ext cx="8229600" cy="987423"/>
          </a:xfrm>
        </p:spPr>
        <p:txBody>
          <a:bodyPr/>
          <a:lstStyle/>
          <a:p>
            <a:pPr lvl="0" hangingPunct="1"/>
            <a:r>
              <a:rPr lang="tr-TR">
                <a:solidFill>
                  <a:srgbClr val="FF0000"/>
                </a:solidFill>
              </a:rPr>
              <a:t>SINIFLAR</a:t>
            </a:r>
          </a:p>
        </p:txBody>
      </p:sp>
      <p:sp>
        <p:nvSpPr>
          <p:cNvPr id="3" name="Rectangle 3"/>
          <p:cNvSpPr txBox="1">
            <a:spLocks noGrp="1"/>
          </p:cNvSpPr>
          <p:nvPr>
            <p:ph idx="1"/>
          </p:nvPr>
        </p:nvSpPr>
        <p:spPr>
          <a:xfrm>
            <a:off x="468309" y="1524000"/>
            <a:ext cx="8175650" cy="4714902"/>
          </a:xfrm>
        </p:spPr>
        <p:txBody>
          <a:bodyPr/>
          <a:lstStyle/>
          <a:p>
            <a:pPr marL="533396" lvl="0" indent="-533396" hangingPunct="1">
              <a:spcBef>
                <a:spcPts val="300"/>
              </a:spcBef>
              <a:buClr>
                <a:srgbClr val="FF0000"/>
              </a:buClr>
              <a:buFont typeface="Wingdings" pitchFamily="2"/>
              <a:buChar char="ü"/>
            </a:pPr>
            <a:endParaRPr lang="tr-TR" sz="1100" dirty="0"/>
          </a:p>
          <a:p>
            <a:pPr marL="533396" lvl="0" indent="-533396" hangingPunct="1">
              <a:buClr>
                <a:srgbClr val="2D2D8A"/>
              </a:buClr>
              <a:buFont typeface="Wingdings" pitchFamily="2"/>
              <a:buChar char="Ø"/>
              <a:tabLst>
                <a:tab pos="3403597" algn="l"/>
              </a:tabLst>
            </a:pPr>
            <a:r>
              <a:rPr lang="tr-TR" b="1" dirty="0">
                <a:solidFill>
                  <a:srgbClr val="00B050"/>
                </a:solidFill>
              </a:rPr>
              <a:t>Masa Tenisi </a:t>
            </a:r>
            <a:r>
              <a:rPr lang="tr-TR" b="1" u="sng" dirty="0">
                <a:solidFill>
                  <a:srgbClr val="00B050"/>
                </a:solidFill>
              </a:rPr>
              <a:t>Paralimpik bir spordur.</a:t>
            </a:r>
          </a:p>
          <a:p>
            <a:pPr marL="533396" lvl="0" indent="-533396" algn="ctr" hangingPunct="1">
              <a:spcBef>
                <a:spcPts val="200"/>
              </a:spcBef>
              <a:buClr>
                <a:srgbClr val="2D2D8A"/>
              </a:buClr>
              <a:buFont typeface="Wingdings" pitchFamily="2"/>
              <a:buChar char="Ø"/>
              <a:tabLst>
                <a:tab pos="3403597" algn="l"/>
              </a:tabLst>
            </a:pPr>
            <a:endParaRPr lang="tr-TR" sz="800" u="sng" dirty="0">
              <a:solidFill>
                <a:srgbClr val="FF0000"/>
              </a:solidFill>
            </a:endParaRPr>
          </a:p>
          <a:p>
            <a:pPr marL="360365" lvl="0" indent="-360365" algn="just" hangingPunct="1">
              <a:spcBef>
                <a:spcPts val="600"/>
              </a:spcBef>
              <a:buClr>
                <a:srgbClr val="002060"/>
              </a:buClr>
              <a:buFont typeface="Wingdings" pitchFamily="2"/>
              <a:buChar char="q"/>
            </a:pPr>
            <a:r>
              <a:rPr lang="tr-TR" sz="2400" b="1" u="sng" dirty="0">
                <a:solidFill>
                  <a:srgbClr val="FF0000"/>
                </a:solidFill>
              </a:rPr>
              <a:t>Sınıf rakamı ne kadar küçükse, engel o kadar büyüktür</a:t>
            </a:r>
            <a:r>
              <a:rPr lang="tr-TR" sz="2400" b="1" dirty="0">
                <a:solidFill>
                  <a:srgbClr val="FF0000"/>
                </a:solidFill>
              </a:rPr>
              <a:t>.</a:t>
            </a:r>
          </a:p>
          <a:p>
            <a:pPr marL="533396" lvl="0" indent="-533396" algn="just" hangingPunct="1">
              <a:spcBef>
                <a:spcPts val="0"/>
              </a:spcBef>
              <a:buClr>
                <a:srgbClr val="002060"/>
              </a:buClr>
              <a:buFont typeface="Wingdings" pitchFamily="2"/>
              <a:buChar char="q"/>
            </a:pPr>
            <a:endParaRPr lang="tr-TR" sz="100" b="1" u="sng" dirty="0">
              <a:solidFill>
                <a:srgbClr val="FF0000"/>
              </a:solidFill>
            </a:endParaRPr>
          </a:p>
          <a:p>
            <a:pPr marL="533396" lvl="0" indent="-533396" algn="just" hangingPunct="1">
              <a:spcBef>
                <a:spcPts val="0"/>
              </a:spcBef>
              <a:buClr>
                <a:srgbClr val="002060"/>
              </a:buClr>
              <a:buFont typeface="Wingdings" pitchFamily="2"/>
              <a:buChar char="q"/>
            </a:pPr>
            <a:endParaRPr lang="tr-TR" sz="100" b="1" u="sng" dirty="0">
              <a:solidFill>
                <a:srgbClr val="FF0000"/>
              </a:solidFill>
            </a:endParaRPr>
          </a:p>
          <a:p>
            <a:pPr marL="533396" lvl="0" indent="-533396" algn="just" hangingPunct="1">
              <a:spcBef>
                <a:spcPts val="0"/>
              </a:spcBef>
              <a:buClr>
                <a:srgbClr val="002060"/>
              </a:buClr>
              <a:buFont typeface="Wingdings" pitchFamily="2"/>
              <a:buChar char="q"/>
            </a:pPr>
            <a:endParaRPr lang="tr-TR" sz="100" b="1" u="sng" dirty="0">
              <a:solidFill>
                <a:srgbClr val="FF0000"/>
              </a:solidFill>
            </a:endParaRPr>
          </a:p>
          <a:p>
            <a:pPr marL="533396" lvl="0" indent="-533396" algn="just" hangingPunct="1">
              <a:spcBef>
                <a:spcPts val="0"/>
              </a:spcBef>
              <a:buClr>
                <a:srgbClr val="002060"/>
              </a:buClr>
              <a:buFont typeface="Wingdings" pitchFamily="2"/>
              <a:buChar char="q"/>
            </a:pPr>
            <a:endParaRPr lang="tr-TR" sz="100" b="1" u="sng" dirty="0">
              <a:solidFill>
                <a:srgbClr val="FF0000"/>
              </a:solidFill>
            </a:endParaRPr>
          </a:p>
          <a:p>
            <a:pPr marL="533396" lvl="0" indent="-533396" algn="just" hangingPunct="1">
              <a:spcBef>
                <a:spcPts val="0"/>
              </a:spcBef>
              <a:buClr>
                <a:srgbClr val="002060"/>
              </a:buClr>
              <a:buFont typeface="Wingdings" pitchFamily="2"/>
              <a:buChar char="q"/>
            </a:pPr>
            <a:endParaRPr lang="tr-TR" sz="100" b="1" u="sng" dirty="0">
              <a:solidFill>
                <a:srgbClr val="FF0000"/>
              </a:solidFill>
            </a:endParaRPr>
          </a:p>
          <a:p>
            <a:pPr marL="533396" lvl="0" indent="-533396" algn="just" hangingPunct="1">
              <a:spcBef>
                <a:spcPts val="0"/>
              </a:spcBef>
              <a:buClr>
                <a:srgbClr val="002060"/>
              </a:buClr>
              <a:buFont typeface="Wingdings" pitchFamily="2"/>
              <a:buChar char="q"/>
            </a:pPr>
            <a:endParaRPr lang="tr-TR" sz="100" b="1" u="sng" dirty="0">
              <a:solidFill>
                <a:srgbClr val="FF0000"/>
              </a:solidFill>
            </a:endParaRPr>
          </a:p>
          <a:p>
            <a:pPr marL="533396" lvl="0" indent="-533396" algn="just" hangingPunct="1">
              <a:spcBef>
                <a:spcPts val="0"/>
              </a:spcBef>
              <a:buClr>
                <a:srgbClr val="002060"/>
              </a:buClr>
              <a:buFont typeface="Wingdings" pitchFamily="2"/>
              <a:buChar char="q"/>
            </a:pPr>
            <a:endParaRPr lang="tr-TR" sz="100" b="1" u="sng" dirty="0">
              <a:solidFill>
                <a:srgbClr val="FF0000"/>
              </a:solidFill>
            </a:endParaRPr>
          </a:p>
          <a:p>
            <a:pPr marL="533396" lvl="0" indent="-533396" algn="just" hangingPunct="1">
              <a:spcBef>
                <a:spcPts val="0"/>
              </a:spcBef>
              <a:buClr>
                <a:srgbClr val="002060"/>
              </a:buClr>
              <a:buFont typeface="Wingdings" pitchFamily="2"/>
              <a:buChar char="q"/>
            </a:pPr>
            <a:endParaRPr lang="tr-TR" sz="100" b="1" u="sng" dirty="0">
              <a:solidFill>
                <a:srgbClr val="FF0000"/>
              </a:solidFill>
            </a:endParaRPr>
          </a:p>
          <a:p>
            <a:pPr marL="533396" lvl="0" indent="-533396" algn="just" hangingPunct="1">
              <a:spcBef>
                <a:spcPts val="0"/>
              </a:spcBef>
              <a:buClr>
                <a:srgbClr val="002060"/>
              </a:buClr>
              <a:buFont typeface="Wingdings" pitchFamily="2"/>
              <a:buChar char="q"/>
            </a:pPr>
            <a:endParaRPr lang="tr-TR" sz="100" u="sng" dirty="0"/>
          </a:p>
          <a:p>
            <a:pPr marL="352428" lvl="0" indent="-352428" algn="just" hangingPunct="1">
              <a:spcBef>
                <a:spcPts val="700"/>
              </a:spcBef>
              <a:buClr>
                <a:srgbClr val="FF0000"/>
              </a:buClr>
              <a:buFont typeface="Wingdings" pitchFamily="2"/>
              <a:buChar char="ü"/>
            </a:pPr>
            <a:r>
              <a:rPr lang="tr-TR" sz="3000" b="1" dirty="0"/>
              <a:t>Sınıf  1-5   :  </a:t>
            </a:r>
            <a:r>
              <a:rPr lang="tr-TR" sz="3000" dirty="0"/>
              <a:t>tekerlekli sandalye ile oynayan</a:t>
            </a:r>
          </a:p>
          <a:p>
            <a:pPr marL="352428" lvl="0" indent="-352428" algn="just" hangingPunct="1">
              <a:spcBef>
                <a:spcPts val="700"/>
              </a:spcBef>
              <a:buNone/>
              <a:tabLst>
                <a:tab pos="2598743" algn="l"/>
              </a:tabLst>
            </a:pPr>
            <a:r>
              <a:rPr lang="tr-TR" sz="3000" dirty="0"/>
              <a:t>                        	oyuncular</a:t>
            </a:r>
          </a:p>
          <a:p>
            <a:pPr marL="0" lvl="0" indent="0" hangingPunct="1">
              <a:spcBef>
                <a:spcPts val="700"/>
              </a:spcBef>
              <a:buClr>
                <a:srgbClr val="FF0000"/>
              </a:buClr>
              <a:buFont typeface="Wingdings" pitchFamily="2"/>
              <a:buChar char="ü"/>
              <a:tabLst>
                <a:tab pos="352428" algn="l"/>
                <a:tab pos="2246315" algn="l"/>
              </a:tabLst>
            </a:pPr>
            <a:r>
              <a:rPr lang="tr-TR" sz="3000" b="1" dirty="0"/>
              <a:t>Sınıf  6-10	:  </a:t>
            </a:r>
            <a:r>
              <a:rPr lang="tr-TR" sz="3000" dirty="0"/>
              <a:t>ayakta oynayan oyuncular</a:t>
            </a:r>
          </a:p>
          <a:p>
            <a:pPr marL="0" lvl="0" indent="0" hangingPunct="1">
              <a:spcBef>
                <a:spcPts val="700"/>
              </a:spcBef>
              <a:buNone/>
              <a:tabLst>
                <a:tab pos="2774947" algn="l"/>
              </a:tabLst>
            </a:pPr>
            <a:endParaRPr lang="tr-TR" sz="3000" dirty="0"/>
          </a:p>
          <a:p>
            <a:pPr marL="352428" lvl="0" indent="-352428" algn="just" hangingPunct="1">
              <a:spcBef>
                <a:spcPts val="700"/>
              </a:spcBef>
              <a:buClr>
                <a:srgbClr val="FF0000"/>
              </a:buClr>
              <a:buFont typeface="Wingdings" pitchFamily="2"/>
              <a:buChar char="ü"/>
            </a:pPr>
            <a:r>
              <a:rPr lang="tr-TR" sz="3000" b="1" dirty="0"/>
              <a:t>Sınıf  11	    :</a:t>
            </a:r>
            <a:r>
              <a:rPr lang="tr-TR" sz="3000" dirty="0"/>
              <a:t>  zihinsel engelli oyuncular</a:t>
            </a:r>
          </a:p>
          <a:p>
            <a:pPr marL="533396" lvl="0" indent="-533396" algn="just" hangingPunct="1">
              <a:buNone/>
            </a:pPr>
            <a:endParaRPr lang="tr-TR" dirty="0"/>
          </a:p>
        </p:txBody>
      </p:sp>
      <p:pic>
        <p:nvPicPr>
          <p:cNvPr id="4" name="Picture 5" descr="ITTC Logo"/>
          <p:cNvPicPr>
            <a:picLocks noChangeAspect="1"/>
          </p:cNvPicPr>
          <p:nvPr/>
        </p:nvPicPr>
        <p:blipFill>
          <a:blip r:embed="rId2" cstate="print"/>
          <a:srcRect/>
          <a:stretch>
            <a:fillRect/>
          </a:stretch>
        </p:blipFill>
        <p:spPr>
          <a:xfrm>
            <a:off x="1619246" y="725484"/>
            <a:ext cx="1079504" cy="993779"/>
          </a:xfrm>
          <a:prstGeom prst="rect">
            <a:avLst/>
          </a:prstGeom>
          <a:noFill/>
          <a:ln>
            <a:noFill/>
          </a:ln>
        </p:spPr>
      </p:pic>
      <p:sp>
        <p:nvSpPr>
          <p:cNvPr id="5"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1CD0E47-8B2C-4556-8158-82B1ADFD94D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a:t>CEZA SAYISI SİSTEMİ</a:t>
            </a:r>
          </a:p>
        </p:txBody>
      </p:sp>
      <p:sp>
        <p:nvSpPr>
          <p:cNvPr id="3" name="Rectangle 3"/>
          <p:cNvSpPr txBox="1">
            <a:spLocks noGrp="1"/>
          </p:cNvSpPr>
          <p:nvPr>
            <p:ph idx="1"/>
          </p:nvPr>
        </p:nvSpPr>
        <p:spPr>
          <a:xfrm>
            <a:off x="533396" y="1295403"/>
            <a:ext cx="8229600" cy="4883152"/>
          </a:xfrm>
        </p:spPr>
        <p:txBody>
          <a:bodyPr/>
          <a:lstStyle/>
          <a:p>
            <a:pPr lvl="0" algn="just" hangingPunct="1">
              <a:buClr>
                <a:srgbClr val="FF0000"/>
              </a:buClr>
            </a:pPr>
            <a:r>
              <a:rPr lang="tr-TR"/>
              <a:t>Hakemin otoritesini zayıflatan davranışı için A oyuncusuna </a:t>
            </a:r>
            <a:r>
              <a:rPr lang="tr-TR" u="sng"/>
              <a:t>sarı kart</a:t>
            </a:r>
            <a:r>
              <a:rPr lang="tr-TR"/>
              <a:t> gösterilir.</a:t>
            </a:r>
          </a:p>
        </p:txBody>
      </p:sp>
      <p:pic>
        <p:nvPicPr>
          <p:cNvPr id="4" name="Picture 4" descr="http://static.arttoday.com/thm/thm11/CL/5344_2005010018/000803_1079_08/20201724.thm.jpg?000803_1079_0822_v__v"/>
          <p:cNvPicPr>
            <a:picLocks noChangeAspect="1"/>
          </p:cNvPicPr>
          <p:nvPr/>
        </p:nvPicPr>
        <p:blipFill>
          <a:blip r:embed="rId2" cstate="print"/>
          <a:srcRect/>
          <a:stretch>
            <a:fillRect/>
          </a:stretch>
        </p:blipFill>
        <p:spPr>
          <a:xfrm flipH="1">
            <a:off x="2133596" y="2590796"/>
            <a:ext cx="2198683" cy="3276596"/>
          </a:xfrm>
          <a:prstGeom prst="rect">
            <a:avLst/>
          </a:prstGeom>
          <a:noFill/>
          <a:ln>
            <a:noFill/>
          </a:ln>
        </p:spPr>
      </p:pic>
      <p:sp>
        <p:nvSpPr>
          <p:cNvPr id="5" name="AutoShape 5"/>
          <p:cNvSpPr/>
          <p:nvPr/>
        </p:nvSpPr>
        <p:spPr>
          <a:xfrm>
            <a:off x="228600" y="4495803"/>
            <a:ext cx="2158998" cy="1447796"/>
          </a:xfrm>
          <a:custGeom>
            <a:avLst>
              <a:gd name="f0" fmla="val 23867"/>
              <a:gd name="f1" fmla="val -12123"/>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12701">
            <a:solidFill>
              <a:srgbClr val="000000"/>
            </a:solidFill>
            <a:prstDash val="solid"/>
            <a:miter/>
            <a:tailEnd type="arrow"/>
          </a:ln>
        </p:spPr>
        <p:txBody>
          <a:bodyPr vert="horz" wrap="square" lIns="91440" tIns="45720" rIns="91440" bIns="45720" anchor="t" anchorCtr="1" compatLnSpc="1"/>
          <a:lstStyle/>
          <a:p>
            <a:pPr marL="0" marR="0" lvl="0" indent="0"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tr-TR" sz="1600" b="1" i="0" u="none" strike="noStrike" kern="1200" cap="none" spc="0" baseline="0">
                <a:solidFill>
                  <a:srgbClr val="000000"/>
                </a:solidFill>
                <a:uFillTx/>
                <a:latin typeface="Arial"/>
              </a:rPr>
              <a:t>YA! SAYILAR YANLIŞ. SEN DE BİR ŞEY SÖYLESENE</a:t>
            </a:r>
            <a:r>
              <a:rPr lang="tr-TR" sz="1200" b="1" i="0" u="none" strike="noStrike" kern="1200" cap="none" spc="0" baseline="0">
                <a:solidFill>
                  <a:srgbClr val="000000"/>
                </a:solidFill>
                <a:uFillTx/>
                <a:latin typeface="Arial"/>
              </a:rPr>
              <a:t>..</a:t>
            </a:r>
            <a:endParaRPr lang="tr-TR" sz="2400" b="0" i="0" u="none" strike="noStrike" kern="1200" cap="none" spc="0" baseline="0">
              <a:solidFill>
                <a:srgbClr val="000000"/>
              </a:solidFill>
              <a:uFillTx/>
              <a:latin typeface="Arial"/>
            </a:endParaRPr>
          </a:p>
        </p:txBody>
      </p:sp>
      <p:sp>
        <p:nvSpPr>
          <p:cNvPr id="6" name="AutoShape 6"/>
          <p:cNvSpPr/>
          <p:nvPr/>
        </p:nvSpPr>
        <p:spPr>
          <a:xfrm>
            <a:off x="4572000" y="2667003"/>
            <a:ext cx="2590796" cy="1600200"/>
          </a:xfrm>
          <a:custGeom>
            <a:avLst>
              <a:gd name="f0" fmla="val -4160"/>
              <a:gd name="f1" fmla="val 7074"/>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12701">
            <a:solidFill>
              <a:srgbClr val="000000"/>
            </a:solidFill>
            <a:prstDash val="solid"/>
            <a:miter/>
            <a:tailEnd type="arrow"/>
          </a:ln>
        </p:spPr>
        <p:txBody>
          <a:bodyPr vert="horz" wrap="square" lIns="91440" tIns="45720" rIns="91440" bIns="45720" anchor="t" anchorCtr="1" compatLnSpc="1"/>
          <a:lstStyle/>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1600" b="1" i="0" u="none" strike="noStrike" kern="1200" cap="none" spc="0" baseline="0">
                <a:solidFill>
                  <a:srgbClr val="000000"/>
                </a:solidFill>
                <a:uFillTx/>
                <a:latin typeface="Arial"/>
              </a:rPr>
              <a:t>AMAN BE! SEN DE HERŞEYE İTİRAZ EDİYORSUN.</a:t>
            </a:r>
          </a:p>
          <a:p>
            <a:pPr marL="0" marR="0" lvl="0" indent="0"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1600" b="1" i="0" u="none" strike="noStrike" kern="1200" cap="none" spc="0" baseline="0">
                <a:solidFill>
                  <a:srgbClr val="000000"/>
                </a:solidFill>
                <a:uFillTx/>
                <a:latin typeface="Arial"/>
              </a:rPr>
              <a:t>SAYI TABELASINA BİLE KARIŞIYORSUN.</a:t>
            </a:r>
            <a:endParaRPr lang="tr-TR" sz="1600" b="0" i="0" u="none" strike="noStrike" kern="1200" cap="none" spc="0" baseline="0">
              <a:solidFill>
                <a:srgbClr val="000000"/>
              </a:solidFill>
              <a:uFillTx/>
              <a:latin typeface="Arial"/>
            </a:endParaRPr>
          </a:p>
        </p:txBody>
      </p:sp>
      <p:pic>
        <p:nvPicPr>
          <p:cNvPr id="7" name="Picture 7"/>
          <p:cNvPicPr>
            <a:picLocks noChangeAspect="1"/>
          </p:cNvPicPr>
          <p:nvPr/>
        </p:nvPicPr>
        <p:blipFill>
          <a:blip r:embed="rId3" cstate="print"/>
          <a:srcRect l="44308"/>
          <a:stretch>
            <a:fillRect/>
          </a:stretch>
        </p:blipFill>
        <p:spPr>
          <a:xfrm>
            <a:off x="7239003" y="2286000"/>
            <a:ext cx="1135063" cy="3810003"/>
          </a:xfrm>
          <a:prstGeom prst="rect">
            <a:avLst/>
          </a:prstGeom>
          <a:noFill/>
          <a:ln>
            <a:noFill/>
          </a:ln>
        </p:spPr>
      </p:pic>
      <p:sp>
        <p:nvSpPr>
          <p:cNvPr id="8" name="Rectangle 8"/>
          <p:cNvSpPr/>
          <p:nvPr/>
        </p:nvSpPr>
        <p:spPr>
          <a:xfrm>
            <a:off x="1066803" y="6172200"/>
            <a:ext cx="7273923" cy="431797"/>
          </a:xfrm>
          <a:prstGeom prst="rect">
            <a:avLst/>
          </a:prstGeom>
          <a:noFill/>
          <a:ln>
            <a:noFill/>
            <a:prstDash val="solid"/>
          </a:ln>
        </p:spPr>
        <p:txBody>
          <a:bodyPr vert="horz" wrap="none" lIns="91440" tIns="45720" rIns="91440" bIns="45720" anchor="ctr" anchorCtr="1" compatLnSpc="1"/>
          <a:lstStyle/>
          <a:p>
            <a:pPr marL="533396" marR="0" lvl="0" indent="-533396"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1400" b="1" i="0" u="none" strike="noStrike" kern="1200" cap="none" spc="0" baseline="0">
                <a:solidFill>
                  <a:srgbClr val="000000"/>
                </a:solidFill>
                <a:uFillTx/>
                <a:latin typeface="Arial"/>
              </a:rPr>
              <a:t>NOT : HAKEM KART GÖSTERİRKEN SANDALYESİNDEN KALKMAYACAKTIR.</a:t>
            </a:r>
          </a:p>
        </p:txBody>
      </p:sp>
      <p:sp>
        <p:nvSpPr>
          <p:cNvPr id="9" name="9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95D9DCD-6A02-4DB5-AD0E-6A35BB6752C5}"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70</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name="Slide71">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a:t>ÇABUKLAŞTIRILMIŞ SİSTEM</a:t>
            </a:r>
          </a:p>
        </p:txBody>
      </p:sp>
      <p:sp>
        <p:nvSpPr>
          <p:cNvPr id="3" name="Rectangle 3"/>
          <p:cNvSpPr txBox="1">
            <a:spLocks noGrp="1"/>
          </p:cNvSpPr>
          <p:nvPr>
            <p:ph idx="1"/>
          </p:nvPr>
        </p:nvSpPr>
        <p:spPr>
          <a:xfrm>
            <a:off x="457200" y="1619283"/>
            <a:ext cx="5634679" cy="4476710"/>
          </a:xfrm>
        </p:spPr>
        <p:txBody>
          <a:bodyPr/>
          <a:lstStyle/>
          <a:p>
            <a:pPr marL="457200" lvl="0" indent="-457200" hangingPunct="1">
              <a:lnSpc>
                <a:spcPct val="90000"/>
              </a:lnSpc>
              <a:spcBef>
                <a:spcPts val="600"/>
              </a:spcBef>
              <a:buClr>
                <a:srgbClr val="FF0000"/>
              </a:buClr>
              <a:buFont typeface="Wingdings" pitchFamily="2"/>
              <a:buChar char="ü"/>
            </a:pPr>
            <a:r>
              <a:rPr lang="tr-TR" sz="2600" b="1">
                <a:solidFill>
                  <a:srgbClr val="0070C0"/>
                </a:solidFill>
              </a:rPr>
              <a:t>Bir set devam etmektedir. Sayılar 8–7 dir ve 10 dakika dolmuştur</a:t>
            </a:r>
            <a:r>
              <a:rPr lang="tr-TR" sz="2600">
                <a:solidFill>
                  <a:srgbClr val="0070C0"/>
                </a:solidFill>
              </a:rPr>
              <a:t>.</a:t>
            </a:r>
          </a:p>
          <a:p>
            <a:pPr marL="457200" lvl="0" indent="-457200" hangingPunct="1">
              <a:lnSpc>
                <a:spcPct val="90000"/>
              </a:lnSpc>
              <a:spcBef>
                <a:spcPts val="600"/>
              </a:spcBef>
              <a:buClr>
                <a:srgbClr val="FF0000"/>
              </a:buClr>
              <a:buFont typeface="Wingdings" pitchFamily="2"/>
              <a:buChar char="ü"/>
            </a:pPr>
            <a:r>
              <a:rPr lang="tr-TR" sz="2600" b="1">
                <a:solidFill>
                  <a:srgbClr val="FF0000"/>
                </a:solidFill>
              </a:rPr>
              <a:t>Olması gerekenlerin hareket sırası nedir?</a:t>
            </a:r>
          </a:p>
          <a:p>
            <a:pPr marL="457200" lvl="0" indent="-457200" algn="just" hangingPunct="1">
              <a:lnSpc>
                <a:spcPct val="90000"/>
              </a:lnSpc>
              <a:spcBef>
                <a:spcPts val="600"/>
              </a:spcBef>
              <a:buClr>
                <a:srgbClr val="FF0000"/>
              </a:buClr>
              <a:buAutoNum type="arabicPeriod"/>
            </a:pPr>
            <a:r>
              <a:rPr lang="tr-TR" sz="2600"/>
              <a:t>Vuruş sayıcıyı kim görevlendirir ?</a:t>
            </a:r>
          </a:p>
          <a:p>
            <a:pPr marL="457200" lvl="0" indent="-457200" algn="just" hangingPunct="1">
              <a:lnSpc>
                <a:spcPct val="90000"/>
              </a:lnSpc>
              <a:spcBef>
                <a:spcPts val="600"/>
              </a:spcBef>
              <a:buClr>
                <a:srgbClr val="FF0000"/>
              </a:buClr>
              <a:buAutoNum type="arabicPeriod"/>
            </a:pPr>
            <a:r>
              <a:rPr lang="tr-TR" sz="2600"/>
              <a:t>Vuruş sayıcı neyi saymalıdır?</a:t>
            </a:r>
          </a:p>
          <a:p>
            <a:pPr marL="457200" lvl="0" indent="-457200" algn="just" hangingPunct="1">
              <a:lnSpc>
                <a:spcPct val="90000"/>
              </a:lnSpc>
              <a:spcBef>
                <a:spcPts val="600"/>
              </a:spcBef>
              <a:buClr>
                <a:srgbClr val="FF0000"/>
              </a:buClr>
              <a:buAutoNum type="arabicPeriod"/>
            </a:pPr>
            <a:r>
              <a:rPr lang="tr-TR" sz="2600"/>
              <a:t>Vuruş sayıcı nerede durmalıdır?</a:t>
            </a:r>
          </a:p>
          <a:p>
            <a:pPr marL="457200" lvl="0" indent="-457200" algn="just" hangingPunct="1">
              <a:lnSpc>
                <a:spcPct val="90000"/>
              </a:lnSpc>
              <a:spcBef>
                <a:spcPts val="600"/>
              </a:spcBef>
              <a:buClr>
                <a:srgbClr val="FF0000"/>
              </a:buClr>
              <a:buAutoNum type="arabicPeriod"/>
            </a:pPr>
            <a:r>
              <a:rPr lang="tr-TR" sz="2600"/>
              <a:t>Vuruş sayıcı 13’e ulaştığında ne olur?</a:t>
            </a:r>
          </a:p>
        </p:txBody>
      </p:sp>
      <p:pic>
        <p:nvPicPr>
          <p:cNvPr id="4" name="Picture 4"/>
          <p:cNvPicPr>
            <a:picLocks noChangeAspect="1"/>
          </p:cNvPicPr>
          <p:nvPr/>
        </p:nvPicPr>
        <p:blipFill>
          <a:blip r:embed="rId2" cstate="print"/>
          <a:srcRect/>
          <a:stretch>
            <a:fillRect/>
          </a:stretch>
        </p:blipFill>
        <p:spPr>
          <a:xfrm>
            <a:off x="6459541" y="1946272"/>
            <a:ext cx="2065336" cy="2854327"/>
          </a:xfrm>
          <a:prstGeom prst="rect">
            <a:avLst/>
          </a:prstGeom>
          <a:noFill/>
          <a:ln>
            <a:noFill/>
          </a:ln>
        </p:spPr>
      </p:pic>
      <p:sp>
        <p:nvSpPr>
          <p:cNvPr id="5"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89E23F-95A8-4582-A22E-EEDCDDA05B36}"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71</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name="Slide72">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a:t>ÇABUKLAŞTIRILMIŞ SİSTEM</a:t>
            </a:r>
          </a:p>
        </p:txBody>
      </p:sp>
      <p:sp>
        <p:nvSpPr>
          <p:cNvPr id="3" name="Rectangle 3"/>
          <p:cNvSpPr txBox="1">
            <a:spLocks noGrp="1"/>
          </p:cNvSpPr>
          <p:nvPr>
            <p:ph idx="1"/>
          </p:nvPr>
        </p:nvSpPr>
        <p:spPr>
          <a:xfrm>
            <a:off x="457200" y="1447796"/>
            <a:ext cx="8229600" cy="4800600"/>
          </a:xfrm>
        </p:spPr>
        <p:txBody>
          <a:bodyPr/>
          <a:lstStyle/>
          <a:p>
            <a:pPr marL="609603" lvl="0" indent="-609603" hangingPunct="1">
              <a:lnSpc>
                <a:spcPct val="80000"/>
              </a:lnSpc>
              <a:spcBef>
                <a:spcPts val="500"/>
              </a:spcBef>
              <a:buNone/>
            </a:pPr>
            <a:endParaRPr lang="tr-TR" sz="2200" dirty="0"/>
          </a:p>
          <a:p>
            <a:pPr marL="447671" lvl="0" indent="-447671" algn="just" hangingPunct="1">
              <a:lnSpc>
                <a:spcPct val="80000"/>
              </a:lnSpc>
              <a:spcBef>
                <a:spcPts val="500"/>
              </a:spcBef>
              <a:buClr>
                <a:srgbClr val="FF0000"/>
              </a:buClr>
              <a:buSzPct val="130000"/>
              <a:buFont typeface="Wingdings" pitchFamily="2"/>
              <a:buChar char="ü"/>
            </a:pPr>
            <a:r>
              <a:rPr lang="tr-TR" sz="2400" dirty="0"/>
              <a:t>Zaman tutucu (çoğunlukla yardımcı hakem) </a:t>
            </a:r>
            <a:r>
              <a:rPr lang="tr-TR" sz="2400" b="1" u="sng" dirty="0">
                <a:solidFill>
                  <a:srgbClr val="FF0000"/>
                </a:solidFill>
              </a:rPr>
              <a:t>“zaman”</a:t>
            </a:r>
            <a:r>
              <a:rPr lang="tr-TR" sz="2400" dirty="0"/>
              <a:t> der. Gerekirse, hakem </a:t>
            </a:r>
            <a:r>
              <a:rPr lang="tr-TR" sz="2400" b="1" u="sng" dirty="0">
                <a:solidFill>
                  <a:srgbClr val="333399"/>
                </a:solidFill>
              </a:rPr>
              <a:t>“</a:t>
            </a:r>
            <a:r>
              <a:rPr lang="tr-TR" sz="2400" b="1" u="sng" dirty="0" err="1">
                <a:solidFill>
                  <a:srgbClr val="333399"/>
                </a:solidFill>
              </a:rPr>
              <a:t>let</a:t>
            </a:r>
            <a:r>
              <a:rPr lang="tr-TR" sz="2400" b="1" u="sng" dirty="0">
                <a:solidFill>
                  <a:srgbClr val="333399"/>
                </a:solidFill>
              </a:rPr>
              <a:t>”</a:t>
            </a:r>
            <a:r>
              <a:rPr lang="tr-TR" sz="2400" dirty="0"/>
              <a:t> der.</a:t>
            </a:r>
          </a:p>
          <a:p>
            <a:pPr marL="447671" lvl="0" indent="-447671" algn="just" hangingPunct="1">
              <a:lnSpc>
                <a:spcPct val="80000"/>
              </a:lnSpc>
              <a:spcBef>
                <a:spcPts val="500"/>
              </a:spcBef>
              <a:buClr>
                <a:srgbClr val="FF0000"/>
              </a:buClr>
              <a:buSzPct val="130000"/>
              <a:buFont typeface="Wingdings" pitchFamily="2"/>
              <a:buChar char="ü"/>
            </a:pPr>
            <a:r>
              <a:rPr lang="tr-TR" sz="2400" dirty="0"/>
              <a:t>Hakem, bir vuruş sayıcı görevlendirmesi için başhakemi veya yardımcısını çağırır. Eğer hiçbiri yoksa yardımcı hakem vuruş sayıcı olur.</a:t>
            </a:r>
          </a:p>
          <a:p>
            <a:pPr marL="447671" lvl="0" indent="-447671" algn="just" hangingPunct="1">
              <a:lnSpc>
                <a:spcPct val="80000"/>
              </a:lnSpc>
              <a:spcBef>
                <a:spcPts val="500"/>
              </a:spcBef>
              <a:buClr>
                <a:srgbClr val="FF0000"/>
              </a:buClr>
              <a:buSzPct val="130000"/>
              <a:buFont typeface="Wingdings" pitchFamily="2"/>
              <a:buAutoNum type="arabicPeriod"/>
            </a:pPr>
            <a:r>
              <a:rPr lang="tr-TR" sz="2400" dirty="0"/>
              <a:t>Vuruş sayıcı başhakem tarafından görevlendirilir. Bununla beraber, birçok büyük yarışmada başhakem, hakemlerin atanması için bir başka kişiyi görevlendirir.</a:t>
            </a:r>
          </a:p>
          <a:p>
            <a:pPr marL="447671" lvl="0" indent="-447671" algn="just" hangingPunct="1">
              <a:lnSpc>
                <a:spcPct val="80000"/>
              </a:lnSpc>
              <a:spcBef>
                <a:spcPts val="500"/>
              </a:spcBef>
              <a:buClr>
                <a:srgbClr val="FF0000"/>
              </a:buClr>
              <a:buSzPct val="130000"/>
              <a:buFont typeface="Wingdings" pitchFamily="2"/>
              <a:buAutoNum type="arabicPeriod"/>
            </a:pPr>
            <a:r>
              <a:rPr lang="tr-TR" sz="2400" dirty="0"/>
              <a:t>Vuruş sayıcı, karşılayanın yaptığı geri çevirişleri sayar.</a:t>
            </a:r>
          </a:p>
          <a:p>
            <a:pPr marL="447671" lvl="0" indent="-447671" algn="just" hangingPunct="1">
              <a:lnSpc>
                <a:spcPct val="80000"/>
              </a:lnSpc>
              <a:spcBef>
                <a:spcPts val="500"/>
              </a:spcBef>
              <a:buClr>
                <a:srgbClr val="FF0000"/>
              </a:buClr>
              <a:buSzPct val="130000"/>
              <a:buFont typeface="Wingdings" pitchFamily="2"/>
              <a:buAutoNum type="arabicPeriod"/>
            </a:pPr>
            <a:r>
              <a:rPr lang="tr-TR" sz="2400" dirty="0"/>
              <a:t>Vuruş sayıcı yardımcı hakemin </a:t>
            </a:r>
            <a:r>
              <a:rPr lang="tr-TR" sz="2400" dirty="0" smtClean="0"/>
              <a:t>veya hakemin yanında </a:t>
            </a:r>
            <a:r>
              <a:rPr lang="tr-TR" sz="2400" dirty="0"/>
              <a:t>ayakta </a:t>
            </a:r>
            <a:r>
              <a:rPr lang="tr-TR" sz="2400" dirty="0" smtClean="0"/>
              <a:t>durmalıdır (Başhakemin talimatı doğrultusunda).</a:t>
            </a:r>
            <a:endParaRPr lang="tr-TR" sz="2400" dirty="0"/>
          </a:p>
          <a:p>
            <a:pPr marL="447671" lvl="0" indent="-447671" algn="just" hangingPunct="1">
              <a:lnSpc>
                <a:spcPct val="80000"/>
              </a:lnSpc>
              <a:spcBef>
                <a:spcPts val="500"/>
              </a:spcBef>
              <a:buClr>
                <a:srgbClr val="FF0000"/>
              </a:buClr>
              <a:buSzPct val="130000"/>
              <a:buFont typeface="Wingdings" pitchFamily="2"/>
              <a:buAutoNum type="arabicPeriod"/>
            </a:pPr>
            <a:r>
              <a:rPr lang="tr-TR" sz="2400" dirty="0"/>
              <a:t>Vuruş sayıcı 13’e ulaştığında, 13. karşılama kurallara uygun ise hakem </a:t>
            </a:r>
            <a:r>
              <a:rPr lang="tr-TR" sz="2400" b="1" u="sng" dirty="0">
                <a:solidFill>
                  <a:srgbClr val="333399"/>
                </a:solidFill>
              </a:rPr>
              <a:t>“ dur ”</a:t>
            </a:r>
            <a:r>
              <a:rPr lang="tr-TR" sz="2400" dirty="0"/>
              <a:t> der ve karşılayana bir sayı verir.</a:t>
            </a: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9E29A74-E8BB-4684-9540-7ACBC390BE3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72</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name="Slide73">
    <p:spTree>
      <p:nvGrpSpPr>
        <p:cNvPr id="1" name=""/>
        <p:cNvGrpSpPr/>
        <p:nvPr/>
      </p:nvGrpSpPr>
      <p:grpSpPr>
        <a:xfrm>
          <a:off x="0" y="0"/>
          <a:ext cx="0" cy="0"/>
          <a:chOff x="0" y="0"/>
          <a:chExt cx="0" cy="0"/>
        </a:xfrm>
      </p:grpSpPr>
      <p:sp>
        <p:nvSpPr>
          <p:cNvPr id="2" name="Rectangle 2"/>
          <p:cNvSpPr txBox="1">
            <a:spLocks noGrp="1"/>
          </p:cNvSpPr>
          <p:nvPr>
            <p:ph type="title"/>
          </p:nvPr>
        </p:nvSpPr>
        <p:spPr>
          <a:xfrm>
            <a:off x="457200" y="477838"/>
            <a:ext cx="8229600" cy="1143000"/>
          </a:xfrm>
        </p:spPr>
        <p:txBody>
          <a:bodyPr/>
          <a:lstStyle/>
          <a:p>
            <a:pPr lvl="0" hangingPunct="1"/>
            <a:r>
              <a:rPr lang="tr-TR" sz="3600"/>
              <a:t>MAÇ GÖREVLİLERİNİN KARAR YETKİLERİ</a:t>
            </a:r>
          </a:p>
        </p:txBody>
      </p:sp>
      <p:sp>
        <p:nvSpPr>
          <p:cNvPr id="3" name="Rectangle 3"/>
          <p:cNvSpPr txBox="1">
            <a:spLocks noGrp="1"/>
          </p:cNvSpPr>
          <p:nvPr>
            <p:ph idx="1"/>
          </p:nvPr>
        </p:nvSpPr>
        <p:spPr>
          <a:xfrm>
            <a:off x="3429000" y="1600200"/>
            <a:ext cx="5176839" cy="4876796"/>
          </a:xfrm>
        </p:spPr>
        <p:txBody>
          <a:bodyPr/>
          <a:lstStyle/>
          <a:p>
            <a:pPr marL="92070" lvl="0" indent="-92070" hangingPunct="1">
              <a:lnSpc>
                <a:spcPct val="90000"/>
              </a:lnSpc>
              <a:spcBef>
                <a:spcPts val="600"/>
              </a:spcBef>
              <a:buNone/>
              <a:tabLst>
                <a:tab pos="269865" algn="l"/>
                <a:tab pos="715955" algn="l"/>
              </a:tabLst>
            </a:pPr>
            <a:r>
              <a:rPr lang="tr-TR" sz="2400" dirty="0"/>
              <a:t>         </a:t>
            </a:r>
          </a:p>
          <a:p>
            <a:pPr marL="92070" lvl="0" indent="-92070" hangingPunct="1">
              <a:lnSpc>
                <a:spcPct val="90000"/>
              </a:lnSpc>
              <a:spcBef>
                <a:spcPts val="600"/>
              </a:spcBef>
              <a:buNone/>
              <a:tabLst>
                <a:tab pos="269865" algn="l"/>
                <a:tab pos="715955" algn="l"/>
              </a:tabLst>
            </a:pPr>
            <a:r>
              <a:rPr lang="tr-TR" b="1" dirty="0"/>
              <a:t>     </a:t>
            </a:r>
            <a:r>
              <a:rPr lang="tr-TR" b="1" dirty="0">
                <a:solidFill>
                  <a:srgbClr val="FF0000"/>
                </a:solidFill>
              </a:rPr>
              <a:t>Sorumlusu kimdir?</a:t>
            </a:r>
            <a:endParaRPr lang="tr-TR" sz="2400" b="1" dirty="0"/>
          </a:p>
          <a:p>
            <a:pPr marL="92070" lvl="0" indent="-92070" hangingPunct="1">
              <a:lnSpc>
                <a:spcPct val="90000"/>
              </a:lnSpc>
              <a:spcBef>
                <a:spcPts val="600"/>
              </a:spcBef>
              <a:buNone/>
              <a:tabLst>
                <a:tab pos="542924" algn="l"/>
                <a:tab pos="715955" algn="l"/>
              </a:tabLst>
            </a:pPr>
            <a:r>
              <a:rPr lang="tr-TR" sz="2400" dirty="0"/>
              <a:t> </a:t>
            </a:r>
            <a:r>
              <a:rPr lang="tr-TR" sz="2400" dirty="0">
                <a:solidFill>
                  <a:srgbClr val="FF0000"/>
                </a:solidFill>
              </a:rPr>
              <a:t>a)</a:t>
            </a:r>
            <a:r>
              <a:rPr lang="tr-TR" sz="2400" dirty="0"/>
              <a:t> </a:t>
            </a:r>
            <a:r>
              <a:rPr lang="tr-TR" sz="2600" dirty="0"/>
              <a:t>	Kanaması olan oyuncu…</a:t>
            </a:r>
          </a:p>
          <a:p>
            <a:pPr marL="92070" lvl="0" indent="-92070" hangingPunct="1">
              <a:lnSpc>
                <a:spcPct val="90000"/>
              </a:lnSpc>
              <a:spcBef>
                <a:spcPts val="600"/>
              </a:spcBef>
              <a:buNone/>
              <a:tabLst>
                <a:tab pos="542924" algn="l"/>
              </a:tabLst>
            </a:pPr>
            <a:r>
              <a:rPr lang="tr-TR" sz="2600" dirty="0"/>
              <a:t> </a:t>
            </a:r>
            <a:r>
              <a:rPr lang="tr-TR" sz="2600" dirty="0">
                <a:solidFill>
                  <a:srgbClr val="FF0000"/>
                </a:solidFill>
              </a:rPr>
              <a:t>b)</a:t>
            </a:r>
            <a:r>
              <a:rPr lang="tr-TR" sz="2600" dirty="0"/>
              <a:t> 	Hasarlı raket…</a:t>
            </a:r>
          </a:p>
          <a:p>
            <a:pPr marL="92070" lvl="0" indent="-92070" hangingPunct="1">
              <a:lnSpc>
                <a:spcPct val="90000"/>
              </a:lnSpc>
              <a:spcBef>
                <a:spcPts val="600"/>
              </a:spcBef>
              <a:buNone/>
              <a:tabLst>
                <a:tab pos="269865" algn="l"/>
                <a:tab pos="542924" algn="l"/>
                <a:tab pos="715955" algn="l"/>
              </a:tabLst>
            </a:pPr>
            <a:r>
              <a:rPr lang="tr-TR" sz="2600" dirty="0"/>
              <a:t> </a:t>
            </a:r>
            <a:r>
              <a:rPr lang="tr-TR" sz="2600" dirty="0">
                <a:solidFill>
                  <a:srgbClr val="FF0000"/>
                </a:solidFill>
              </a:rPr>
              <a:t>c)</a:t>
            </a:r>
            <a:r>
              <a:rPr lang="tr-TR" sz="2600" dirty="0"/>
              <a:t> 	Beyaz top ile beyaz forma…</a:t>
            </a:r>
          </a:p>
          <a:p>
            <a:pPr marL="92070" lvl="0" indent="-92070" hangingPunct="1">
              <a:lnSpc>
                <a:spcPct val="90000"/>
              </a:lnSpc>
              <a:spcBef>
                <a:spcPts val="600"/>
              </a:spcBef>
              <a:buNone/>
              <a:tabLst>
                <a:tab pos="269865" algn="l"/>
                <a:tab pos="542924" algn="l"/>
              </a:tabLst>
            </a:pPr>
            <a:r>
              <a:rPr lang="tr-TR" sz="2600" dirty="0"/>
              <a:t> </a:t>
            </a:r>
            <a:r>
              <a:rPr lang="tr-TR" sz="2600" dirty="0">
                <a:solidFill>
                  <a:srgbClr val="FF0000"/>
                </a:solidFill>
              </a:rPr>
              <a:t>d)</a:t>
            </a:r>
            <a:r>
              <a:rPr lang="tr-TR" sz="2600" dirty="0"/>
              <a:t> 	Sakatlanan oyuncu…</a:t>
            </a:r>
          </a:p>
          <a:p>
            <a:pPr marL="92070" lvl="0" indent="-92070" hangingPunct="1">
              <a:lnSpc>
                <a:spcPct val="90000"/>
              </a:lnSpc>
              <a:spcBef>
                <a:spcPts val="600"/>
              </a:spcBef>
              <a:buNone/>
              <a:tabLst>
                <a:tab pos="269865" algn="l"/>
                <a:tab pos="542924" algn="l"/>
              </a:tabLst>
            </a:pPr>
            <a:r>
              <a:rPr lang="tr-TR" sz="2600" dirty="0"/>
              <a:t> </a:t>
            </a:r>
            <a:r>
              <a:rPr lang="tr-TR" sz="2600" dirty="0">
                <a:solidFill>
                  <a:srgbClr val="FF0000"/>
                </a:solidFill>
              </a:rPr>
              <a:t>e)</a:t>
            </a:r>
            <a:r>
              <a:rPr lang="tr-TR" sz="2600" dirty="0"/>
              <a:t> 	Ralli sırasında sönen ışıklar...</a:t>
            </a:r>
          </a:p>
          <a:p>
            <a:pPr marL="92070" lvl="0" indent="-92070" hangingPunct="1">
              <a:lnSpc>
                <a:spcPct val="90000"/>
              </a:lnSpc>
              <a:spcBef>
                <a:spcPts val="600"/>
              </a:spcBef>
              <a:buNone/>
              <a:tabLst>
                <a:tab pos="542924" algn="l"/>
              </a:tabLst>
            </a:pPr>
            <a:r>
              <a:rPr lang="tr-TR" sz="2600" dirty="0"/>
              <a:t> </a:t>
            </a:r>
            <a:r>
              <a:rPr lang="tr-TR" sz="2600" dirty="0">
                <a:solidFill>
                  <a:srgbClr val="FF0000"/>
                </a:solidFill>
              </a:rPr>
              <a:t>f ) 	</a:t>
            </a:r>
            <a:r>
              <a:rPr lang="tr-TR" sz="2600" dirty="0"/>
              <a:t>10 dakikayı geçen set…</a:t>
            </a:r>
          </a:p>
          <a:p>
            <a:pPr marL="92070" lvl="0" indent="-92070" hangingPunct="1">
              <a:lnSpc>
                <a:spcPct val="90000"/>
              </a:lnSpc>
              <a:spcBef>
                <a:spcPts val="600"/>
              </a:spcBef>
              <a:buNone/>
              <a:tabLst>
                <a:tab pos="542924" algn="l"/>
              </a:tabLst>
            </a:pPr>
            <a:r>
              <a:rPr lang="tr-TR" sz="2600" dirty="0"/>
              <a:t> </a:t>
            </a:r>
            <a:r>
              <a:rPr lang="tr-TR" sz="2600" dirty="0">
                <a:solidFill>
                  <a:srgbClr val="FF0000"/>
                </a:solidFill>
              </a:rPr>
              <a:t>g)	</a:t>
            </a:r>
            <a:r>
              <a:rPr lang="tr-TR" sz="2600" dirty="0"/>
              <a:t>Kural dışı servis…</a:t>
            </a:r>
          </a:p>
          <a:p>
            <a:pPr marL="92070" lvl="0" indent="-92070" hangingPunct="1">
              <a:lnSpc>
                <a:spcPct val="90000"/>
              </a:lnSpc>
              <a:spcBef>
                <a:spcPts val="600"/>
              </a:spcBef>
              <a:buNone/>
              <a:tabLst>
                <a:tab pos="269865" algn="l"/>
                <a:tab pos="542924" algn="l"/>
              </a:tabLst>
            </a:pPr>
            <a:r>
              <a:rPr lang="tr-TR" sz="2600" dirty="0"/>
              <a:t> </a:t>
            </a:r>
            <a:r>
              <a:rPr lang="tr-TR" sz="2600" dirty="0">
                <a:solidFill>
                  <a:srgbClr val="FF0000"/>
                </a:solidFill>
              </a:rPr>
              <a:t>h)</a:t>
            </a:r>
            <a:r>
              <a:rPr lang="tr-TR" sz="2600" dirty="0"/>
              <a:t> 	Kuraldışı öğüt…</a:t>
            </a:r>
          </a:p>
        </p:txBody>
      </p:sp>
      <p:pic>
        <p:nvPicPr>
          <p:cNvPr id="4" name="Picture 4"/>
          <p:cNvPicPr>
            <a:picLocks noChangeAspect="1"/>
          </p:cNvPicPr>
          <p:nvPr/>
        </p:nvPicPr>
        <p:blipFill>
          <a:blip r:embed="rId2" cstate="print"/>
          <a:srcRect/>
          <a:stretch>
            <a:fillRect/>
          </a:stretch>
        </p:blipFill>
        <p:spPr>
          <a:xfrm>
            <a:off x="721269" y="2365379"/>
            <a:ext cx="2640009" cy="2640009"/>
          </a:xfrm>
          <a:prstGeom prst="rect">
            <a:avLst/>
          </a:prstGeom>
          <a:noFill/>
          <a:ln>
            <a:noFill/>
          </a:ln>
        </p:spPr>
      </p:pic>
      <p:sp>
        <p:nvSpPr>
          <p:cNvPr id="5"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A3ABD19-83DE-47E6-B2CC-A35985D28D59}"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73</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name="Slide74">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3600" dirty="0"/>
              <a:t>MAÇ GÖREVLİLERİNİN KARAR YETKİLERİ</a:t>
            </a:r>
          </a:p>
        </p:txBody>
      </p:sp>
      <p:sp>
        <p:nvSpPr>
          <p:cNvPr id="3" name="Rectangle 3"/>
          <p:cNvSpPr txBox="1">
            <a:spLocks noGrp="1"/>
          </p:cNvSpPr>
          <p:nvPr>
            <p:ph idx="1"/>
          </p:nvPr>
        </p:nvSpPr>
        <p:spPr>
          <a:xfrm>
            <a:off x="468309" y="1412876"/>
            <a:ext cx="8229600" cy="4454527"/>
          </a:xfrm>
        </p:spPr>
        <p:txBody>
          <a:bodyPr/>
          <a:lstStyle/>
          <a:p>
            <a:pPr marL="446090" lvl="0" indent="-446090" hangingPunct="1">
              <a:lnSpc>
                <a:spcPct val="80000"/>
              </a:lnSpc>
              <a:spcBef>
                <a:spcPts val="400"/>
              </a:spcBef>
              <a:buNone/>
            </a:pPr>
            <a:endParaRPr lang="tr-TR" sz="1600" dirty="0"/>
          </a:p>
          <a:p>
            <a:pPr marL="449263" lvl="0" indent="-449263" algn="just" hangingPunct="1">
              <a:lnSpc>
                <a:spcPct val="80000"/>
              </a:lnSpc>
              <a:spcBef>
                <a:spcPts val="400"/>
              </a:spcBef>
              <a:buClr>
                <a:srgbClr val="FF0000"/>
              </a:buClr>
              <a:buSzPct val="125000"/>
              <a:buFont typeface="+mj-lt"/>
              <a:buAutoNum type="alphaLcParenR"/>
              <a:tabLst>
                <a:tab pos="536575" algn="l"/>
              </a:tabLst>
            </a:pPr>
            <a:r>
              <a:rPr lang="tr-TR" sz="2300" dirty="0"/>
              <a:t>Oyuncunun kanaması olduğunda </a:t>
            </a:r>
            <a:r>
              <a:rPr lang="tr-TR" sz="2300" b="1" dirty="0"/>
              <a:t>hakem</a:t>
            </a:r>
            <a:r>
              <a:rPr lang="tr-TR" sz="2300" dirty="0"/>
              <a:t> derhal oyunu durduracak ve başhakeme haber verecektir. Oyuncunun tedavisi yapılıp, kan izleri oyun alanından silindikten sonra oyuncu oyuna devam edebilecekse oyun tekrar başlatılacak,aksi halde kararı </a:t>
            </a:r>
            <a:r>
              <a:rPr lang="tr-TR" sz="2300" b="1" dirty="0"/>
              <a:t>başhakem </a:t>
            </a:r>
            <a:r>
              <a:rPr lang="tr-TR" sz="2300" dirty="0"/>
              <a:t>verecektir</a:t>
            </a:r>
            <a:r>
              <a:rPr lang="tr-TR" sz="2300" dirty="0" smtClean="0"/>
              <a:t>.</a:t>
            </a:r>
          </a:p>
          <a:p>
            <a:pPr marL="449263" lvl="0" indent="-449263" algn="just" hangingPunct="1">
              <a:lnSpc>
                <a:spcPct val="80000"/>
              </a:lnSpc>
              <a:spcBef>
                <a:spcPts val="400"/>
              </a:spcBef>
              <a:buClr>
                <a:srgbClr val="FF0000"/>
              </a:buClr>
              <a:buSzPct val="125000"/>
              <a:buFont typeface="+mj-lt"/>
              <a:buAutoNum type="alphaLcParenR"/>
            </a:pPr>
            <a:r>
              <a:rPr lang="tr-TR" sz="2300" dirty="0" smtClean="0"/>
              <a:t>H</a:t>
            </a:r>
            <a:r>
              <a:rPr lang="tr-TR" sz="2300" b="1" dirty="0" smtClean="0"/>
              <a:t>akem</a:t>
            </a:r>
            <a:r>
              <a:rPr lang="tr-TR" sz="2300" dirty="0" smtClean="0"/>
              <a:t> hasarlı </a:t>
            </a:r>
            <a:r>
              <a:rPr lang="tr-TR" sz="2300" dirty="0"/>
              <a:t>bir raketin değiştirilmesi için izin verebilir</a:t>
            </a:r>
            <a:r>
              <a:rPr lang="tr-TR" sz="2300" dirty="0" smtClean="0"/>
              <a:t>.</a:t>
            </a:r>
          </a:p>
          <a:p>
            <a:pPr marL="457200" lvl="0" indent="-457200" algn="just" hangingPunct="1">
              <a:lnSpc>
                <a:spcPct val="80000"/>
              </a:lnSpc>
              <a:spcBef>
                <a:spcPts val="400"/>
              </a:spcBef>
              <a:buClr>
                <a:srgbClr val="FF0000"/>
              </a:buClr>
              <a:buSzPct val="125000"/>
              <a:buFont typeface="+mj-lt"/>
              <a:buAutoNum type="alphaLcParenR"/>
              <a:tabLst>
                <a:tab pos="536575" algn="l"/>
              </a:tabLst>
            </a:pPr>
            <a:r>
              <a:rPr lang="tr-TR" sz="2300" dirty="0" smtClean="0"/>
              <a:t>Forma</a:t>
            </a:r>
            <a:r>
              <a:rPr lang="tr-TR" sz="2300" dirty="0"/>
              <a:t>, şort veya eteğin ana renginin topun rengiyle yeterli zıtlığı sağlayıp sağlamadığına </a:t>
            </a:r>
            <a:r>
              <a:rPr lang="tr-TR" sz="2300" b="1" dirty="0"/>
              <a:t>başhakem</a:t>
            </a:r>
            <a:r>
              <a:rPr lang="tr-TR" sz="2300" dirty="0"/>
              <a:t> karar vermek zorundadır.</a:t>
            </a:r>
          </a:p>
          <a:p>
            <a:pPr marL="457200" lvl="0" indent="-457200" algn="just" hangingPunct="1">
              <a:lnSpc>
                <a:spcPct val="80000"/>
              </a:lnSpc>
              <a:spcBef>
                <a:spcPts val="400"/>
              </a:spcBef>
              <a:buClr>
                <a:srgbClr val="FF0000"/>
              </a:buClr>
              <a:buSzPct val="125000"/>
              <a:buFont typeface="+mj-lt"/>
              <a:buAutoNum type="alphaLcParenR"/>
              <a:tabLst>
                <a:tab pos="536575" algn="l"/>
              </a:tabLst>
            </a:pPr>
            <a:r>
              <a:rPr lang="tr-TR" sz="2300" dirty="0"/>
              <a:t>Sakatlıktan dolayı oyunun durmasına izin verecek kişi </a:t>
            </a:r>
            <a:r>
              <a:rPr lang="tr-TR" sz="2300" b="1" dirty="0"/>
              <a:t>başhakem</a:t>
            </a:r>
            <a:r>
              <a:rPr lang="tr-TR" sz="2300" dirty="0"/>
              <a:t>dir</a:t>
            </a:r>
            <a:r>
              <a:rPr lang="tr-TR" sz="2300" dirty="0" smtClean="0"/>
              <a:t>.</a:t>
            </a:r>
          </a:p>
          <a:p>
            <a:pPr marL="457200" lvl="0" indent="-457200" algn="just" hangingPunct="1">
              <a:lnSpc>
                <a:spcPct val="80000"/>
              </a:lnSpc>
              <a:spcBef>
                <a:spcPts val="400"/>
              </a:spcBef>
              <a:buClr>
                <a:srgbClr val="FF0000"/>
              </a:buClr>
              <a:buSzPct val="125000"/>
              <a:buFont typeface="+mj-lt"/>
              <a:buAutoNum type="alphaLcParenR"/>
              <a:tabLst>
                <a:tab pos="536575" algn="l"/>
              </a:tabLst>
            </a:pPr>
            <a:r>
              <a:rPr lang="tr-TR" sz="2400" dirty="0" smtClean="0"/>
              <a:t>Ralli </a:t>
            </a:r>
            <a:r>
              <a:rPr lang="tr-TR" sz="2400" dirty="0"/>
              <a:t>sırasında ışıklar sönerse hakem </a:t>
            </a:r>
            <a:r>
              <a:rPr lang="tr-TR" sz="2400" b="1" dirty="0"/>
              <a:t>“</a:t>
            </a:r>
            <a:r>
              <a:rPr lang="tr-TR" sz="2400" b="1" dirty="0" err="1"/>
              <a:t>let</a:t>
            </a:r>
            <a:r>
              <a:rPr lang="tr-TR" sz="2400" b="1" dirty="0"/>
              <a:t>” </a:t>
            </a:r>
            <a:r>
              <a:rPr lang="tr-TR" sz="2400" dirty="0"/>
              <a:t>deyip oyunu durduracak, kararı </a:t>
            </a:r>
            <a:r>
              <a:rPr lang="tr-TR" sz="2400" b="1" dirty="0"/>
              <a:t>başhakem </a:t>
            </a:r>
            <a:r>
              <a:rPr lang="tr-TR" sz="2400" dirty="0"/>
              <a:t>verecektir.</a:t>
            </a:r>
          </a:p>
          <a:p>
            <a:pPr marL="446090" lvl="0" indent="-446090" algn="just" hangingPunct="1">
              <a:lnSpc>
                <a:spcPct val="80000"/>
              </a:lnSpc>
              <a:spcBef>
                <a:spcPts val="400"/>
              </a:spcBef>
              <a:buNone/>
            </a:pPr>
            <a:endParaRPr lang="tr-TR" sz="2300"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5F8B10F-7C94-4553-B76A-3DB4BBC1864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74</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name="Slide75">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3600"/>
              <a:t>MAÇ GÖREVLİLERİNİN KARAR YETKİLERİ</a:t>
            </a:r>
          </a:p>
        </p:txBody>
      </p:sp>
      <p:sp>
        <p:nvSpPr>
          <p:cNvPr id="3" name="2 İçerik Yer Tutucusu"/>
          <p:cNvSpPr txBox="1">
            <a:spLocks noGrp="1"/>
          </p:cNvSpPr>
          <p:nvPr>
            <p:ph idx="1"/>
          </p:nvPr>
        </p:nvSpPr>
        <p:spPr>
          <a:xfrm>
            <a:off x="457200" y="1371600"/>
            <a:ext cx="8229600" cy="5105396"/>
          </a:xfrm>
        </p:spPr>
        <p:txBody>
          <a:bodyPr/>
          <a:lstStyle/>
          <a:p>
            <a:pPr marL="457200" lvl="0" indent="-457200" algn="just" hangingPunct="1">
              <a:lnSpc>
                <a:spcPct val="80000"/>
              </a:lnSpc>
              <a:spcBef>
                <a:spcPts val="400"/>
              </a:spcBef>
              <a:buClr>
                <a:srgbClr val="FF0000"/>
              </a:buClr>
              <a:buSzPct val="125000"/>
              <a:buAutoNum type="alphaLcParenR" startAt="6"/>
            </a:pPr>
            <a:r>
              <a:rPr lang="tr-TR" sz="2200" dirty="0"/>
              <a:t>Set süresi 10 dakikayı aşmış ve her iki oyuncu veya çift henüz toplam 18 sayıya ulaşmamışlarsa (9-9 veya 10-8), zaman-tutucu (normal olarak </a:t>
            </a:r>
            <a:r>
              <a:rPr lang="tr-TR" sz="2200" b="1" dirty="0"/>
              <a:t>yardımcı hakem</a:t>
            </a:r>
            <a:r>
              <a:rPr lang="tr-TR" sz="2200" dirty="0"/>
              <a:t>) </a:t>
            </a:r>
            <a:r>
              <a:rPr lang="tr-TR" sz="2200" b="1" dirty="0"/>
              <a:t>“ zaman ” </a:t>
            </a:r>
            <a:r>
              <a:rPr lang="tr-TR" sz="2200" dirty="0"/>
              <a:t>diyecektir. </a:t>
            </a:r>
            <a:r>
              <a:rPr lang="tr-TR" sz="2200" b="1" dirty="0"/>
              <a:t>Hakem</a:t>
            </a:r>
            <a:r>
              <a:rPr lang="tr-TR" sz="2200" dirty="0"/>
              <a:t> gerekirse </a:t>
            </a:r>
            <a:r>
              <a:rPr lang="tr-TR" sz="2200" dirty="0" err="1"/>
              <a:t>let</a:t>
            </a:r>
            <a:r>
              <a:rPr lang="tr-TR" sz="2200" dirty="0"/>
              <a:t> deyip oyunu durduracak ve maçın kalanının çabuklaştırılmış sisteme göre oynanacağını söyleyecektir.</a:t>
            </a:r>
          </a:p>
          <a:p>
            <a:pPr marL="457200" lvl="0" indent="-457200" algn="just" hangingPunct="1">
              <a:lnSpc>
                <a:spcPct val="80000"/>
              </a:lnSpc>
              <a:spcBef>
                <a:spcPts val="400"/>
              </a:spcBef>
              <a:buClr>
                <a:srgbClr val="FF0000"/>
              </a:buClr>
              <a:buSzPct val="125000"/>
              <a:buAutoNum type="alphaLcParenR" startAt="6"/>
            </a:pPr>
            <a:r>
              <a:rPr lang="tr-TR" sz="2200" dirty="0"/>
              <a:t>Servisin kural dışı olduğuna </a:t>
            </a:r>
            <a:r>
              <a:rPr lang="tr-TR" sz="2200" b="1" dirty="0"/>
              <a:t>hakem</a:t>
            </a:r>
            <a:r>
              <a:rPr lang="tr-TR" sz="2200" dirty="0"/>
              <a:t> ve </a:t>
            </a:r>
            <a:r>
              <a:rPr lang="tr-TR" sz="2200" b="1" dirty="0"/>
              <a:t>yardımcı hakem</a:t>
            </a:r>
            <a:r>
              <a:rPr lang="tr-TR" sz="2200" dirty="0"/>
              <a:t> karar verebilirler. </a:t>
            </a:r>
            <a:r>
              <a:rPr lang="tr-TR" sz="2200" u="sng" dirty="0"/>
              <a:t>Ancak kural dışı servisten dolayı sadece </a:t>
            </a:r>
            <a:r>
              <a:rPr lang="tr-TR" sz="2200" b="1" u="sng" dirty="0"/>
              <a:t>hakem</a:t>
            </a:r>
            <a:r>
              <a:rPr lang="tr-TR" sz="2200" u="sng" dirty="0"/>
              <a:t> “sayı” verebilir.</a:t>
            </a:r>
          </a:p>
          <a:p>
            <a:pPr marL="457200" lvl="0" indent="-457200" algn="just" hangingPunct="1">
              <a:lnSpc>
                <a:spcPct val="80000"/>
              </a:lnSpc>
              <a:spcBef>
                <a:spcPts val="400"/>
              </a:spcBef>
              <a:buClr>
                <a:srgbClr val="FF0000"/>
              </a:buClr>
              <a:buSzPct val="125000"/>
              <a:buAutoNum type="alphaLcParenR" startAt="6"/>
            </a:pPr>
            <a:r>
              <a:rPr lang="tr-TR" sz="2200" dirty="0" smtClean="0"/>
              <a:t>Kural </a:t>
            </a:r>
            <a:r>
              <a:rPr lang="tr-TR" sz="2200" dirty="0"/>
              <a:t>dışı öğüt verildiğinde, eğer oyun devam ediyorsa </a:t>
            </a:r>
            <a:r>
              <a:rPr lang="tr-TR" sz="2200" b="1" dirty="0"/>
              <a:t>hakem</a:t>
            </a:r>
            <a:r>
              <a:rPr lang="tr-TR" sz="2200" dirty="0"/>
              <a:t> veya </a:t>
            </a:r>
            <a:r>
              <a:rPr lang="tr-TR" sz="2200" b="1" dirty="0"/>
              <a:t>yardımcı hakem </a:t>
            </a:r>
            <a:r>
              <a:rPr lang="tr-TR" sz="2200" dirty="0"/>
              <a:t>oyunu durduracak, ancak sadece </a:t>
            </a:r>
            <a:r>
              <a:rPr lang="tr-TR" sz="2200" b="1" dirty="0"/>
              <a:t>hakem</a:t>
            </a:r>
            <a:r>
              <a:rPr lang="tr-TR" sz="2200" dirty="0"/>
              <a:t> ilgiliye “kart” gösterecektir. Kural dışı öğüt veren kişi; bireysel maçta ismi önceden bildirilmiş olan öğütçü ise sarı kart, bir başka kişiyse doğrudan kırmızı kartla cezalandırılacaktır.Takım maçında sarı kart tüm yedek bankta oturanlara gösterilmiş sayılır.</a:t>
            </a:r>
          </a:p>
          <a:p>
            <a:pPr marL="446090" lvl="0" indent="-446090" algn="just" hangingPunct="1">
              <a:lnSpc>
                <a:spcPct val="80000"/>
              </a:lnSpc>
              <a:spcBef>
                <a:spcPts val="400"/>
              </a:spcBef>
              <a:buNone/>
            </a:pPr>
            <a:endParaRPr lang="tr-TR"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504612-46AB-4991-B108-1E0381D324F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75</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name="Slide76">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152528" y="287341"/>
            <a:ext cx="6551611" cy="1081085"/>
          </a:xfrm>
        </p:spPr>
        <p:txBody>
          <a:bodyPr/>
          <a:lstStyle/>
          <a:p>
            <a:pPr lvl="0" hangingPunct="1"/>
            <a:r>
              <a:rPr lang="tr-TR" sz="2800" b="1"/>
              <a:t>NORMAL / ENGELLİ </a:t>
            </a:r>
            <a:br>
              <a:rPr lang="tr-TR" sz="2800" b="1"/>
            </a:br>
            <a:r>
              <a:rPr lang="tr-TR" sz="2800" b="1"/>
              <a:t>MASA TENİSİ </a:t>
            </a:r>
            <a:br>
              <a:rPr lang="tr-TR" sz="2800" b="1"/>
            </a:br>
            <a:r>
              <a:rPr lang="tr-TR" sz="2800" b="1"/>
              <a:t>OYUN KURALLARINDAKİ FARKLAR</a:t>
            </a:r>
          </a:p>
        </p:txBody>
      </p:sp>
      <p:sp>
        <p:nvSpPr>
          <p:cNvPr id="3" name="Rectangle 3"/>
          <p:cNvSpPr txBox="1">
            <a:spLocks noGrp="1"/>
          </p:cNvSpPr>
          <p:nvPr>
            <p:ph idx="1"/>
          </p:nvPr>
        </p:nvSpPr>
        <p:spPr>
          <a:xfrm>
            <a:off x="500067" y="1500192"/>
            <a:ext cx="8229600" cy="4976804"/>
          </a:xfrm>
        </p:spPr>
        <p:txBody>
          <a:bodyPr/>
          <a:lstStyle/>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algn="just" hangingPunct="1">
              <a:spcBef>
                <a:spcPts val="700"/>
              </a:spcBef>
              <a:buClr>
                <a:srgbClr val="FF0000"/>
              </a:buClr>
            </a:pPr>
            <a:r>
              <a:rPr lang="tr-TR" sz="2800" dirty="0">
                <a:solidFill>
                  <a:srgbClr val="FF0000"/>
                </a:solidFill>
              </a:rPr>
              <a:t>Tekerlekli sandalye </a:t>
            </a:r>
            <a:r>
              <a:rPr lang="tr-TR" sz="2800" u="sng" dirty="0">
                <a:solidFill>
                  <a:srgbClr val="333399"/>
                </a:solidFill>
              </a:rPr>
              <a:t>“Tekler”</a:t>
            </a:r>
            <a:r>
              <a:rPr lang="tr-TR" sz="2800" dirty="0">
                <a:solidFill>
                  <a:srgbClr val="FF0000"/>
                </a:solidFill>
              </a:rPr>
              <a:t> maçında servis…</a:t>
            </a:r>
          </a:p>
          <a:p>
            <a:pPr marL="363538" lvl="0" indent="-363538" algn="just" hangingPunct="1">
              <a:spcBef>
                <a:spcPts val="700"/>
              </a:spcBef>
              <a:buNone/>
            </a:pPr>
            <a:r>
              <a:rPr lang="tr-TR" sz="2800" dirty="0"/>
              <a:t>   	Serviste aşağıdaki durumda </a:t>
            </a:r>
            <a:r>
              <a:rPr lang="tr-TR" sz="2800" b="1" u="sng" dirty="0">
                <a:solidFill>
                  <a:srgbClr val="FF0000"/>
                </a:solidFill>
              </a:rPr>
              <a:t>“LET”</a:t>
            </a:r>
            <a:r>
              <a:rPr lang="tr-TR" sz="2800" dirty="0">
                <a:solidFill>
                  <a:srgbClr val="FF0000"/>
                </a:solidFill>
              </a:rPr>
              <a:t> </a:t>
            </a:r>
            <a:r>
              <a:rPr lang="tr-TR" sz="2800" dirty="0"/>
              <a:t>verilecektir:</a:t>
            </a:r>
          </a:p>
          <a:p>
            <a:pPr marL="363538" lvl="0" indent="-363538" algn="just" hangingPunct="1">
              <a:spcBef>
                <a:spcPts val="700"/>
              </a:spcBef>
              <a:buClr>
                <a:srgbClr val="FF0000"/>
              </a:buClr>
            </a:pPr>
            <a:r>
              <a:rPr lang="tr-TR" sz="2800" dirty="0"/>
              <a:t>Eğer top karşılayanın herhangi bir kenar çizgisi tarafından masayı terk ederse (bir ya da daha fazla zıplamayla),</a:t>
            </a:r>
          </a:p>
        </p:txBody>
      </p:sp>
      <p:pic>
        <p:nvPicPr>
          <p:cNvPr id="4" name="Picture 5" descr="1_ittclogo"/>
          <p:cNvPicPr>
            <a:picLocks noChangeAspect="1"/>
          </p:cNvPicPr>
          <p:nvPr/>
        </p:nvPicPr>
        <p:blipFill>
          <a:blip r:embed="rId2" cstate="print"/>
          <a:srcRect/>
          <a:stretch>
            <a:fillRect/>
          </a:stretch>
        </p:blipFill>
        <p:spPr>
          <a:xfrm>
            <a:off x="395285" y="404814"/>
            <a:ext cx="952503" cy="876296"/>
          </a:xfrm>
          <a:prstGeom prst="rect">
            <a:avLst/>
          </a:prstGeom>
          <a:noFill/>
          <a:ln>
            <a:noFill/>
          </a:ln>
        </p:spPr>
      </p:pic>
      <p:pic>
        <p:nvPicPr>
          <p:cNvPr id="5" name="Picture 22"/>
          <p:cNvPicPr>
            <a:picLocks noChangeAspect="1"/>
          </p:cNvPicPr>
          <p:nvPr/>
        </p:nvPicPr>
        <p:blipFill>
          <a:blip r:embed="rId3" cstate="print"/>
          <a:srcRect/>
          <a:stretch>
            <a:fillRect/>
          </a:stretch>
        </p:blipFill>
        <p:spPr>
          <a:xfrm>
            <a:off x="914400" y="4114800"/>
            <a:ext cx="1524003" cy="2362196"/>
          </a:xfrm>
          <a:prstGeom prst="rect">
            <a:avLst/>
          </a:prstGeom>
          <a:noFill/>
          <a:ln>
            <a:noFill/>
          </a:ln>
        </p:spPr>
      </p:pic>
      <p:sp>
        <p:nvSpPr>
          <p:cNvPr id="6" name="AutoShape 23"/>
          <p:cNvSpPr/>
          <p:nvPr/>
        </p:nvSpPr>
        <p:spPr>
          <a:xfrm>
            <a:off x="2362196" y="4953003"/>
            <a:ext cx="1184266" cy="761996"/>
          </a:xfrm>
          <a:custGeom>
            <a:avLst>
              <a:gd name="f0" fmla="val -13086"/>
              <a:gd name="f1" fmla="val -4721"/>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9528">
            <a:solidFill>
              <a:srgbClr val="000000"/>
            </a:solidFill>
            <a:prstDash val="solid"/>
            <a:miter/>
            <a:tailEnd type="arrow"/>
          </a:ln>
        </p:spPr>
        <p:txBody>
          <a:bodyPr vert="horz" wrap="square" lIns="91440" tIns="45720" rIns="91440" bIns="45720" anchor="t" anchorCtr="1" compatLnSpc="1"/>
          <a:lstStyle/>
          <a:p>
            <a:pPr marL="533396" marR="0" lvl="0" indent="-533396"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tr-TR" sz="100" b="1" kern="0" dirty="0" smtClean="0">
              <a:solidFill>
                <a:srgbClr val="000000"/>
              </a:solidFill>
              <a:latin typeface="Arial"/>
            </a:endParaRPr>
          </a:p>
          <a:p>
            <a:pPr marL="533396" marR="0" lvl="0" indent="-533396"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tr-TR" sz="100" b="1" i="0" u="none" strike="noStrike" kern="0" cap="none" spc="0" baseline="0" dirty="0" smtClean="0">
              <a:solidFill>
                <a:srgbClr val="000000"/>
              </a:solidFill>
              <a:uFillTx/>
              <a:latin typeface="Arial"/>
            </a:endParaRPr>
          </a:p>
          <a:p>
            <a:pPr marL="533396" marR="0" lvl="0" indent="-533396"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tr-TR" sz="1800" b="1" i="0" u="none" strike="noStrike" kern="1200" cap="none" spc="0" baseline="0" dirty="0" smtClean="0">
                <a:solidFill>
                  <a:srgbClr val="000000"/>
                </a:solidFill>
                <a:uFillTx/>
                <a:latin typeface="Arial"/>
              </a:rPr>
              <a:t>LET</a:t>
            </a:r>
            <a:endParaRPr lang="tr-TR" sz="1800" b="0" i="0" u="none" strike="noStrike" kern="1200" cap="none" spc="0" baseline="0" dirty="0">
              <a:solidFill>
                <a:srgbClr val="000000"/>
              </a:solidFill>
              <a:uFillTx/>
              <a:latin typeface="Arial"/>
            </a:endParaRPr>
          </a:p>
        </p:txBody>
      </p:sp>
      <p:pic>
        <p:nvPicPr>
          <p:cNvPr id="7" name="Picture 24" descr="1_ittclogo"/>
          <p:cNvPicPr>
            <a:picLocks noChangeAspect="1"/>
          </p:cNvPicPr>
          <p:nvPr/>
        </p:nvPicPr>
        <p:blipFill>
          <a:blip r:embed="rId2" cstate="print"/>
          <a:srcRect/>
          <a:stretch>
            <a:fillRect/>
          </a:stretch>
        </p:blipFill>
        <p:spPr>
          <a:xfrm>
            <a:off x="7667628" y="476246"/>
            <a:ext cx="952503" cy="876296"/>
          </a:xfrm>
          <a:prstGeom prst="rect">
            <a:avLst/>
          </a:prstGeom>
          <a:noFill/>
          <a:ln>
            <a:noFill/>
          </a:ln>
        </p:spPr>
      </p:pic>
      <p:sp>
        <p:nvSpPr>
          <p:cNvPr id="8" name="Rectangle 30"/>
          <p:cNvSpPr/>
          <p:nvPr/>
        </p:nvSpPr>
        <p:spPr>
          <a:xfrm>
            <a:off x="4114800" y="4643442"/>
            <a:ext cx="914400" cy="1371600"/>
          </a:xfrm>
          <a:prstGeom prst="rect">
            <a:avLst/>
          </a:prstGeom>
          <a:solidFill>
            <a:srgbClr val="BBE0E3"/>
          </a:solidFill>
          <a:ln w="9528">
            <a:solidFill>
              <a:srgbClr val="000000"/>
            </a:solidFill>
            <a:prstDash val="solid"/>
            <a:miter/>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0" name="Freeform 32"/>
          <p:cNvSpPr/>
          <p:nvPr/>
        </p:nvSpPr>
        <p:spPr>
          <a:xfrm>
            <a:off x="4565013" y="5000625"/>
            <a:ext cx="304796" cy="800100"/>
          </a:xfrm>
          <a:custGeom>
            <a:avLst/>
            <a:gdLst>
              <a:gd name="f0" fmla="val 10800000"/>
              <a:gd name="f1" fmla="val 5400000"/>
              <a:gd name="f2" fmla="val 360"/>
              <a:gd name="f3" fmla="val 180"/>
              <a:gd name="f4" fmla="val w"/>
              <a:gd name="f5" fmla="val h"/>
              <a:gd name="f6" fmla="val 0"/>
              <a:gd name="f7" fmla="val 192"/>
              <a:gd name="f8" fmla="val 504"/>
              <a:gd name="f9" fmla="val 8"/>
              <a:gd name="f10" fmla="val 16"/>
              <a:gd name="f11" fmla="val 48"/>
              <a:gd name="f12" fmla="val 432"/>
              <a:gd name="f13" fmla="val 80"/>
              <a:gd name="f14" fmla="val 176"/>
              <a:gd name="f15" fmla="+- 0 0 -90"/>
              <a:gd name="f16" fmla="*/ f4 1 192"/>
              <a:gd name="f17" fmla="*/ f5 1 504"/>
              <a:gd name="f18" fmla="+- f8 0 f6"/>
              <a:gd name="f19" fmla="+- f7 0 f6"/>
              <a:gd name="f20" fmla="*/ f15 f0 1"/>
              <a:gd name="f21" fmla="*/ f19 1 192"/>
              <a:gd name="f22" fmla="*/ f18 1 504"/>
              <a:gd name="f23" fmla="*/ 0 f19 1"/>
              <a:gd name="f24" fmla="*/ 0 f18 1"/>
              <a:gd name="f25" fmla="*/ 2147483647 f19 1"/>
              <a:gd name="f26" fmla="*/ 2147483647 f18 1"/>
              <a:gd name="f27" fmla="*/ 192 f19 1"/>
              <a:gd name="f28" fmla="*/ 504 f18 1"/>
              <a:gd name="f29" fmla="*/ f20 1 f3"/>
              <a:gd name="f30" fmla="*/ f23 1 192"/>
              <a:gd name="f31" fmla="*/ f24 1 504"/>
              <a:gd name="f32" fmla="*/ f25 1 192"/>
              <a:gd name="f33" fmla="*/ f26 1 504"/>
              <a:gd name="f34" fmla="*/ f27 1 192"/>
              <a:gd name="f35" fmla="*/ f28 1 504"/>
              <a:gd name="f36" fmla="+- f29 0 f1"/>
              <a:gd name="f37" fmla="*/ f30 1 f21"/>
              <a:gd name="f38" fmla="*/ f31 1 f22"/>
              <a:gd name="f39" fmla="*/ f32 1 f21"/>
              <a:gd name="f40" fmla="*/ f33 1 f22"/>
              <a:gd name="f41" fmla="*/ f34 1 f21"/>
              <a:gd name="f42" fmla="*/ f35 1 f22"/>
              <a:gd name="f43" fmla="*/ f37 f16 1"/>
              <a:gd name="f44" fmla="*/ f41 f16 1"/>
              <a:gd name="f45" fmla="*/ f42 f17 1"/>
              <a:gd name="f46" fmla="*/ f38 f17 1"/>
              <a:gd name="f47" fmla="*/ f39 f16 1"/>
              <a:gd name="f48" fmla="*/ f40 f17 1"/>
            </a:gdLst>
            <a:ahLst/>
            <a:cxnLst>
              <a:cxn ang="3cd4">
                <a:pos x="hc" y="t"/>
              </a:cxn>
              <a:cxn ang="0">
                <a:pos x="r" y="vc"/>
              </a:cxn>
              <a:cxn ang="cd4">
                <a:pos x="hc" y="b"/>
              </a:cxn>
              <a:cxn ang="cd2">
                <a:pos x="l" y="vc"/>
              </a:cxn>
              <a:cxn ang="f36">
                <a:pos x="f43" y="f46"/>
              </a:cxn>
              <a:cxn ang="f36">
                <a:pos x="f47" y="f48"/>
              </a:cxn>
              <a:cxn ang="f36">
                <a:pos x="f47" y="f48"/>
              </a:cxn>
            </a:cxnLst>
            <a:rect l="f43" t="f46" r="f44" b="f45"/>
            <a:pathLst>
              <a:path w="192" h="504">
                <a:moveTo>
                  <a:pt x="f6" y="f6"/>
                </a:moveTo>
                <a:cubicBezTo>
                  <a:pt x="f9" y="f3"/>
                  <a:pt x="f10" y="f2"/>
                  <a:pt x="f11" y="f12"/>
                </a:cubicBezTo>
                <a:cubicBezTo>
                  <a:pt x="f13" y="f8"/>
                  <a:pt x="f14" y="f12"/>
                  <a:pt x="f7" y="f12"/>
                </a:cubicBez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1" name="Line 33"/>
          <p:cNvSpPr/>
          <p:nvPr/>
        </p:nvSpPr>
        <p:spPr>
          <a:xfrm>
            <a:off x="4876623" y="5716408"/>
            <a:ext cx="457200" cy="761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2" name="Freeform 34"/>
          <p:cNvSpPr/>
          <p:nvPr/>
        </p:nvSpPr>
        <p:spPr>
          <a:xfrm flipH="1">
            <a:off x="4255453" y="5000625"/>
            <a:ext cx="304796" cy="800100"/>
          </a:xfrm>
          <a:custGeom>
            <a:avLst/>
            <a:gdLst>
              <a:gd name="f0" fmla="val 10800000"/>
              <a:gd name="f1" fmla="val 5400000"/>
              <a:gd name="f2" fmla="val 360"/>
              <a:gd name="f3" fmla="val 180"/>
              <a:gd name="f4" fmla="val w"/>
              <a:gd name="f5" fmla="val h"/>
              <a:gd name="f6" fmla="val 0"/>
              <a:gd name="f7" fmla="val 192"/>
              <a:gd name="f8" fmla="val 504"/>
              <a:gd name="f9" fmla="val 8"/>
              <a:gd name="f10" fmla="val 16"/>
              <a:gd name="f11" fmla="val 48"/>
              <a:gd name="f12" fmla="val 432"/>
              <a:gd name="f13" fmla="val 80"/>
              <a:gd name="f14" fmla="val 176"/>
              <a:gd name="f15" fmla="+- 0 0 -90"/>
              <a:gd name="f16" fmla="*/ f4 1 192"/>
              <a:gd name="f17" fmla="*/ f5 1 504"/>
              <a:gd name="f18" fmla="+- f8 0 f6"/>
              <a:gd name="f19" fmla="+- f7 0 f6"/>
              <a:gd name="f20" fmla="*/ f15 f0 1"/>
              <a:gd name="f21" fmla="*/ f19 1 192"/>
              <a:gd name="f22" fmla="*/ f18 1 504"/>
              <a:gd name="f23" fmla="*/ 0 f19 1"/>
              <a:gd name="f24" fmla="*/ 0 f18 1"/>
              <a:gd name="f25" fmla="*/ 2147483647 f19 1"/>
              <a:gd name="f26" fmla="*/ 2147483647 f18 1"/>
              <a:gd name="f27" fmla="*/ 192 f19 1"/>
              <a:gd name="f28" fmla="*/ 504 f18 1"/>
              <a:gd name="f29" fmla="*/ f20 1 f3"/>
              <a:gd name="f30" fmla="*/ f23 1 192"/>
              <a:gd name="f31" fmla="*/ f24 1 504"/>
              <a:gd name="f32" fmla="*/ f25 1 192"/>
              <a:gd name="f33" fmla="*/ f26 1 504"/>
              <a:gd name="f34" fmla="*/ f27 1 192"/>
              <a:gd name="f35" fmla="*/ f28 1 504"/>
              <a:gd name="f36" fmla="+- f29 0 f1"/>
              <a:gd name="f37" fmla="*/ f30 1 f21"/>
              <a:gd name="f38" fmla="*/ f31 1 f22"/>
              <a:gd name="f39" fmla="*/ f32 1 f21"/>
              <a:gd name="f40" fmla="*/ f33 1 f22"/>
              <a:gd name="f41" fmla="*/ f34 1 f21"/>
              <a:gd name="f42" fmla="*/ f35 1 f22"/>
              <a:gd name="f43" fmla="*/ f37 f16 1"/>
              <a:gd name="f44" fmla="*/ f41 f16 1"/>
              <a:gd name="f45" fmla="*/ f42 f17 1"/>
              <a:gd name="f46" fmla="*/ f38 f17 1"/>
              <a:gd name="f47" fmla="*/ f39 f16 1"/>
              <a:gd name="f48" fmla="*/ f40 f17 1"/>
            </a:gdLst>
            <a:ahLst/>
            <a:cxnLst>
              <a:cxn ang="3cd4">
                <a:pos x="hc" y="t"/>
              </a:cxn>
              <a:cxn ang="0">
                <a:pos x="r" y="vc"/>
              </a:cxn>
              <a:cxn ang="cd4">
                <a:pos x="hc" y="b"/>
              </a:cxn>
              <a:cxn ang="cd2">
                <a:pos x="l" y="vc"/>
              </a:cxn>
              <a:cxn ang="f36">
                <a:pos x="f43" y="f46"/>
              </a:cxn>
              <a:cxn ang="f36">
                <a:pos x="f47" y="f48"/>
              </a:cxn>
              <a:cxn ang="f36">
                <a:pos x="f47" y="f48"/>
              </a:cxn>
            </a:cxnLst>
            <a:rect l="f43" t="f46" r="f44" b="f45"/>
            <a:pathLst>
              <a:path w="192" h="504">
                <a:moveTo>
                  <a:pt x="f6" y="f6"/>
                </a:moveTo>
                <a:cubicBezTo>
                  <a:pt x="f9" y="f3"/>
                  <a:pt x="f10" y="f2"/>
                  <a:pt x="f11" y="f12"/>
                </a:cubicBezTo>
                <a:cubicBezTo>
                  <a:pt x="f13" y="f8"/>
                  <a:pt x="f14" y="f12"/>
                  <a:pt x="f7" y="f12"/>
                </a:cubicBez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3" name="Line 35"/>
          <p:cNvSpPr/>
          <p:nvPr/>
        </p:nvSpPr>
        <p:spPr>
          <a:xfrm flipH="1">
            <a:off x="3816175" y="5716408"/>
            <a:ext cx="457200" cy="761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4" name="1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0CEED5D-8271-493A-A4DF-CDB3B75E832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76</a:t>
            </a:fld>
            <a:endParaRPr lang="tr-TR" sz="1400" b="0" i="0" u="none" strike="noStrike" kern="1200" cap="none" spc="0" baseline="0">
              <a:solidFill>
                <a:srgbClr val="000000"/>
              </a:solidFill>
              <a:uFillTx/>
              <a:latin typeface="Arial"/>
            </a:endParaRPr>
          </a:p>
        </p:txBody>
      </p:sp>
      <p:cxnSp>
        <p:nvCxnSpPr>
          <p:cNvPr id="16" name="15 Düz Bağlayıcı"/>
          <p:cNvCxnSpPr>
            <a:endCxn id="8" idx="3"/>
          </p:cNvCxnSpPr>
          <p:nvPr/>
        </p:nvCxnSpPr>
        <p:spPr>
          <a:xfrm flipV="1">
            <a:off x="4114800" y="5329242"/>
            <a:ext cx="914400" cy="4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0-#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name="Slide77">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373191" y="488947"/>
            <a:ext cx="6397627" cy="930273"/>
          </a:xfrm>
        </p:spPr>
        <p:txBody>
          <a:bodyPr/>
          <a:lstStyle/>
          <a:p>
            <a:pPr lvl="0" hangingPunct="1"/>
            <a:r>
              <a:rPr lang="tr-TR" sz="2800" b="1"/>
              <a:t>NORMAL / ENGELLİ </a:t>
            </a:r>
            <a:br>
              <a:rPr lang="tr-TR" sz="2800" b="1"/>
            </a:br>
            <a:r>
              <a:rPr lang="tr-TR" sz="2800" b="1"/>
              <a:t>MASA TENİSİ </a:t>
            </a:r>
            <a:br>
              <a:rPr lang="tr-TR" sz="2800" b="1"/>
            </a:br>
            <a:r>
              <a:rPr lang="tr-TR" sz="2800" b="1"/>
              <a:t>OYUN KURALLARINDAKİ FARKLAR</a:t>
            </a:r>
          </a:p>
        </p:txBody>
      </p:sp>
      <p:sp>
        <p:nvSpPr>
          <p:cNvPr id="3" name="Rectangle 3"/>
          <p:cNvSpPr txBox="1">
            <a:spLocks noGrp="1"/>
          </p:cNvSpPr>
          <p:nvPr>
            <p:ph idx="1"/>
          </p:nvPr>
        </p:nvSpPr>
        <p:spPr>
          <a:xfrm>
            <a:off x="614367" y="1917697"/>
            <a:ext cx="7934321" cy="2082802"/>
          </a:xfrm>
        </p:spPr>
        <p:txBody>
          <a:bodyPr/>
          <a:lstStyle/>
          <a:p>
            <a:pPr marL="266703" lvl="0" indent="-266703" algn="just" hangingPunct="1">
              <a:spcBef>
                <a:spcPts val="700"/>
              </a:spcBef>
              <a:buClr>
                <a:srgbClr val="FF0000"/>
              </a:buClr>
            </a:pPr>
            <a:r>
              <a:rPr lang="tr-TR" sz="2800">
                <a:solidFill>
                  <a:srgbClr val="FF0000"/>
                </a:solidFill>
              </a:rPr>
              <a:t>Tekerlekli sandalye </a:t>
            </a:r>
            <a:r>
              <a:rPr lang="tr-TR" sz="2800" u="sng">
                <a:solidFill>
                  <a:srgbClr val="333399"/>
                </a:solidFill>
              </a:rPr>
              <a:t>“Tekler”</a:t>
            </a:r>
            <a:r>
              <a:rPr lang="tr-TR" sz="2800">
                <a:solidFill>
                  <a:srgbClr val="FF0000"/>
                </a:solidFill>
              </a:rPr>
              <a:t> maçında servis…</a:t>
            </a:r>
          </a:p>
          <a:p>
            <a:pPr marL="266703" lvl="0" indent="-266703" algn="just" hangingPunct="1">
              <a:spcBef>
                <a:spcPts val="700"/>
              </a:spcBef>
              <a:buNone/>
            </a:pPr>
            <a:r>
              <a:rPr lang="tr-TR" sz="2800"/>
              <a:t>   Serviste aşağıdaki durumda </a:t>
            </a:r>
            <a:r>
              <a:rPr lang="tr-TR" sz="2800" b="1" u="sng">
                <a:solidFill>
                  <a:srgbClr val="FF0000"/>
                </a:solidFill>
              </a:rPr>
              <a:t>“LET”</a:t>
            </a:r>
            <a:r>
              <a:rPr lang="tr-TR" sz="2800">
                <a:solidFill>
                  <a:srgbClr val="FF0000"/>
                </a:solidFill>
              </a:rPr>
              <a:t> </a:t>
            </a:r>
            <a:r>
              <a:rPr lang="tr-TR" sz="2800"/>
              <a:t>verilecektir:</a:t>
            </a:r>
          </a:p>
          <a:p>
            <a:pPr marL="266703" lvl="0" indent="-266703" algn="just" hangingPunct="1">
              <a:spcBef>
                <a:spcPts val="700"/>
              </a:spcBef>
              <a:buClr>
                <a:srgbClr val="FF0000"/>
              </a:buClr>
            </a:pPr>
            <a:r>
              <a:rPr lang="tr-TR" sz="2800"/>
              <a:t>Eğer top karşılayanın yarı sahasında      zıpladığında net yönünde geri gelirse,</a:t>
            </a:r>
          </a:p>
        </p:txBody>
      </p:sp>
      <p:pic>
        <p:nvPicPr>
          <p:cNvPr id="4" name="Picture 4" descr="1_ittclogo"/>
          <p:cNvPicPr>
            <a:picLocks noChangeAspect="1"/>
          </p:cNvPicPr>
          <p:nvPr/>
        </p:nvPicPr>
        <p:blipFill>
          <a:blip r:embed="rId2" cstate="print"/>
          <a:srcRect/>
          <a:stretch>
            <a:fillRect/>
          </a:stretch>
        </p:blipFill>
        <p:spPr>
          <a:xfrm>
            <a:off x="395285" y="549270"/>
            <a:ext cx="952503" cy="876296"/>
          </a:xfrm>
          <a:prstGeom prst="rect">
            <a:avLst/>
          </a:prstGeom>
          <a:noFill/>
          <a:ln>
            <a:noFill/>
          </a:ln>
        </p:spPr>
      </p:pic>
      <p:pic>
        <p:nvPicPr>
          <p:cNvPr id="5" name="Picture 12"/>
          <p:cNvPicPr>
            <a:picLocks noChangeAspect="1"/>
          </p:cNvPicPr>
          <p:nvPr/>
        </p:nvPicPr>
        <p:blipFill>
          <a:blip r:embed="rId3" cstate="print"/>
          <a:srcRect/>
          <a:stretch>
            <a:fillRect/>
          </a:stretch>
        </p:blipFill>
        <p:spPr>
          <a:xfrm>
            <a:off x="914400" y="3886200"/>
            <a:ext cx="1447796" cy="2667003"/>
          </a:xfrm>
          <a:prstGeom prst="rect">
            <a:avLst/>
          </a:prstGeom>
          <a:noFill/>
          <a:ln>
            <a:noFill/>
          </a:ln>
        </p:spPr>
      </p:pic>
      <p:pic>
        <p:nvPicPr>
          <p:cNvPr id="6" name="Picture 14" descr="1_ittclogo"/>
          <p:cNvPicPr>
            <a:picLocks noChangeAspect="1"/>
          </p:cNvPicPr>
          <p:nvPr/>
        </p:nvPicPr>
        <p:blipFill>
          <a:blip r:embed="rId2" cstate="print"/>
          <a:srcRect/>
          <a:stretch>
            <a:fillRect/>
          </a:stretch>
        </p:blipFill>
        <p:spPr>
          <a:xfrm>
            <a:off x="7885108" y="620713"/>
            <a:ext cx="952503" cy="876296"/>
          </a:xfrm>
          <a:prstGeom prst="rect">
            <a:avLst/>
          </a:prstGeom>
          <a:noFill/>
          <a:ln>
            <a:noFill/>
          </a:ln>
        </p:spPr>
      </p:pic>
      <p:sp>
        <p:nvSpPr>
          <p:cNvPr id="7" name="Rectangle 17"/>
          <p:cNvSpPr/>
          <p:nvPr/>
        </p:nvSpPr>
        <p:spPr>
          <a:xfrm>
            <a:off x="4114800" y="4775197"/>
            <a:ext cx="914400" cy="1371600"/>
          </a:xfrm>
          <a:prstGeom prst="rect">
            <a:avLst/>
          </a:prstGeom>
          <a:solidFill>
            <a:srgbClr val="BBE0E3"/>
          </a:solidFill>
          <a:ln w="9528">
            <a:solidFill>
              <a:srgbClr val="000000"/>
            </a:solidFill>
            <a:prstDash val="solid"/>
            <a:miter/>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8" name="Line 18"/>
          <p:cNvSpPr/>
          <p:nvPr/>
        </p:nvSpPr>
        <p:spPr>
          <a:xfrm>
            <a:off x="4448812" y="4591046"/>
            <a:ext cx="0"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0" name="Line 20"/>
          <p:cNvSpPr/>
          <p:nvPr/>
        </p:nvSpPr>
        <p:spPr>
          <a:xfrm>
            <a:off x="4448171" y="4929192"/>
            <a:ext cx="200025" cy="76358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1" name="Line 21"/>
          <p:cNvSpPr/>
          <p:nvPr/>
        </p:nvSpPr>
        <p:spPr>
          <a:xfrm flipV="1">
            <a:off x="4648196" y="5214942"/>
            <a:ext cx="228600" cy="4587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2" name="12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6BE622F-A296-4B2A-839D-D5A7B2FF973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77</a:t>
            </a:fld>
            <a:endParaRPr lang="tr-TR" sz="1400" b="0" i="0" u="none" strike="noStrike" kern="1200" cap="none" spc="0" baseline="0">
              <a:solidFill>
                <a:srgbClr val="000000"/>
              </a:solidFill>
              <a:uFillTx/>
              <a:latin typeface="Arial"/>
            </a:endParaRPr>
          </a:p>
        </p:txBody>
      </p:sp>
      <p:sp>
        <p:nvSpPr>
          <p:cNvPr id="13" name="AutoShape 23"/>
          <p:cNvSpPr/>
          <p:nvPr/>
        </p:nvSpPr>
        <p:spPr>
          <a:xfrm>
            <a:off x="2438403" y="4800600"/>
            <a:ext cx="1184266" cy="761996"/>
          </a:xfrm>
          <a:custGeom>
            <a:avLst>
              <a:gd name="f0" fmla="val -13086"/>
              <a:gd name="f1" fmla="val -4721"/>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9528">
            <a:solidFill>
              <a:srgbClr val="000000"/>
            </a:solidFill>
            <a:prstDash val="solid"/>
            <a:miter/>
            <a:tailEnd type="arrow"/>
          </a:ln>
        </p:spPr>
        <p:txBody>
          <a:bodyPr vert="horz" wrap="square" lIns="91440" tIns="45720" rIns="91440" bIns="45720" anchor="t" anchorCtr="1" compatLnSpc="1"/>
          <a:lstStyle/>
          <a:p>
            <a:pPr marL="533396" marR="0" lvl="0" indent="-533396"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tr-TR" sz="100" kern="0" dirty="0">
              <a:solidFill>
                <a:srgbClr val="000000"/>
              </a:solidFill>
              <a:latin typeface="Calibri"/>
            </a:endParaRPr>
          </a:p>
          <a:p>
            <a:pPr marL="533396" marR="0" lvl="0" indent="-533396"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tr-TR" sz="100" b="1" i="0" u="none" strike="noStrike" kern="0" cap="none" spc="0" baseline="0" dirty="0" smtClean="0">
              <a:solidFill>
                <a:srgbClr val="000000"/>
              </a:solidFill>
              <a:uFillTx/>
              <a:latin typeface="Calibri"/>
            </a:endParaRPr>
          </a:p>
          <a:p>
            <a:pPr marL="533396" marR="0" lvl="0" indent="-533396"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tr-TR" sz="1800" b="1" i="0" u="none" strike="noStrike" kern="1200" cap="none" spc="0" baseline="0" dirty="0" smtClean="0">
                <a:solidFill>
                  <a:srgbClr val="000000"/>
                </a:solidFill>
                <a:uFillTx/>
                <a:latin typeface="Arial"/>
              </a:rPr>
              <a:t>LET</a:t>
            </a:r>
            <a:endParaRPr lang="tr-TR" sz="1800" b="0" i="0" u="none" strike="noStrike" kern="1200" cap="none" spc="0" baseline="0" dirty="0">
              <a:solidFill>
                <a:srgbClr val="000000"/>
              </a:solidFill>
              <a:uFillTx/>
              <a:latin typeface="Arial"/>
            </a:endParaRPr>
          </a:p>
        </p:txBody>
      </p:sp>
      <p:cxnSp>
        <p:nvCxnSpPr>
          <p:cNvPr id="14" name="13 Düz Bağlayıcı"/>
          <p:cNvCxnSpPr/>
          <p:nvPr/>
        </p:nvCxnSpPr>
        <p:spPr>
          <a:xfrm flipV="1">
            <a:off x="4114800" y="5486400"/>
            <a:ext cx="914400" cy="47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name="Slide78">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258891" y="274640"/>
            <a:ext cx="6697659" cy="1143000"/>
          </a:xfrm>
        </p:spPr>
        <p:txBody>
          <a:bodyPr/>
          <a:lstStyle/>
          <a:p>
            <a:pPr lvl="0" hangingPunct="1"/>
            <a:r>
              <a:rPr lang="tr-TR" sz="2800" b="1"/>
              <a:t>NORMAL / ENGELLİ </a:t>
            </a:r>
            <a:br>
              <a:rPr lang="tr-TR" sz="2800" b="1"/>
            </a:br>
            <a:r>
              <a:rPr lang="tr-TR" sz="2800" b="1"/>
              <a:t>MASA TENİSİ </a:t>
            </a:r>
            <a:br>
              <a:rPr lang="tr-TR" sz="2800" b="1"/>
            </a:br>
            <a:r>
              <a:rPr lang="tr-TR" sz="2800" b="1"/>
              <a:t>OYUN KURALLARINDAKİ FARKLAR</a:t>
            </a:r>
          </a:p>
        </p:txBody>
      </p:sp>
      <p:sp>
        <p:nvSpPr>
          <p:cNvPr id="3" name="Rectangle 3"/>
          <p:cNvSpPr txBox="1">
            <a:spLocks noGrp="1"/>
          </p:cNvSpPr>
          <p:nvPr>
            <p:ph idx="1"/>
          </p:nvPr>
        </p:nvSpPr>
        <p:spPr/>
        <p:txBody>
          <a:bodyPr/>
          <a:lstStyle/>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hangingPunct="1">
              <a:spcBef>
                <a:spcPts val="0"/>
              </a:spcBef>
              <a:buNone/>
            </a:pPr>
            <a:endParaRPr lang="tr-TR" sz="100" dirty="0">
              <a:solidFill>
                <a:srgbClr val="FF0000"/>
              </a:solidFill>
            </a:endParaRPr>
          </a:p>
          <a:p>
            <a:pPr marL="363538" lvl="0" indent="-363538" algn="just" hangingPunct="1">
              <a:spcBef>
                <a:spcPts val="700"/>
              </a:spcBef>
              <a:buClr>
                <a:srgbClr val="FF0000"/>
              </a:buClr>
            </a:pPr>
            <a:r>
              <a:rPr lang="tr-TR" sz="2800" dirty="0">
                <a:solidFill>
                  <a:srgbClr val="FF0000"/>
                </a:solidFill>
              </a:rPr>
              <a:t>Tekerlekli sandalye </a:t>
            </a:r>
            <a:r>
              <a:rPr lang="tr-TR" sz="2800" u="sng" dirty="0">
                <a:solidFill>
                  <a:srgbClr val="333399"/>
                </a:solidFill>
              </a:rPr>
              <a:t>“Tekler”</a:t>
            </a:r>
            <a:r>
              <a:rPr lang="tr-TR" sz="2800" dirty="0">
                <a:solidFill>
                  <a:srgbClr val="FF0000"/>
                </a:solidFill>
              </a:rPr>
              <a:t> maçında servis…</a:t>
            </a:r>
          </a:p>
          <a:p>
            <a:pPr marL="363538" lvl="0" indent="-363538" algn="just" hangingPunct="1">
              <a:spcBef>
                <a:spcPts val="700"/>
              </a:spcBef>
              <a:buNone/>
            </a:pPr>
            <a:r>
              <a:rPr lang="tr-TR" sz="2800" dirty="0"/>
              <a:t>   	Serviste aşağıdaki durumda </a:t>
            </a:r>
            <a:r>
              <a:rPr lang="tr-TR" sz="2800" b="1" u="sng" dirty="0">
                <a:solidFill>
                  <a:srgbClr val="FF0000"/>
                </a:solidFill>
              </a:rPr>
              <a:t>“LET”</a:t>
            </a:r>
            <a:r>
              <a:rPr lang="tr-TR" sz="2800" dirty="0">
                <a:solidFill>
                  <a:srgbClr val="FF0000"/>
                </a:solidFill>
              </a:rPr>
              <a:t> </a:t>
            </a:r>
            <a:r>
              <a:rPr lang="tr-TR" sz="2800" dirty="0"/>
              <a:t>verilecektir:</a:t>
            </a:r>
            <a:endParaRPr lang="tr-TR" sz="800" dirty="0"/>
          </a:p>
          <a:p>
            <a:pPr marL="363538" lvl="0" indent="-363538" algn="just" hangingPunct="1">
              <a:spcBef>
                <a:spcPts val="700"/>
              </a:spcBef>
              <a:buClr>
                <a:srgbClr val="FF0000"/>
              </a:buClr>
            </a:pPr>
            <a:r>
              <a:rPr lang="tr-TR" sz="2800" dirty="0"/>
              <a:t>Eğer top oyun yüzeyinin karşılayan tarafında </a:t>
            </a:r>
            <a:r>
              <a:rPr lang="tr-TR" sz="2800" dirty="0">
                <a:solidFill>
                  <a:srgbClr val="FF0000"/>
                </a:solidFill>
              </a:rPr>
              <a:t>“durur”</a:t>
            </a:r>
            <a:r>
              <a:rPr lang="tr-TR" sz="2800" dirty="0"/>
              <a:t>sa (ileriye doğru gitmeyip,olduğu yerde zıplarsa),</a:t>
            </a:r>
          </a:p>
        </p:txBody>
      </p:sp>
      <p:pic>
        <p:nvPicPr>
          <p:cNvPr id="4" name="Picture 5" descr="1_ittclogo"/>
          <p:cNvPicPr>
            <a:picLocks noChangeAspect="1"/>
          </p:cNvPicPr>
          <p:nvPr/>
        </p:nvPicPr>
        <p:blipFill>
          <a:blip r:embed="rId2" cstate="print"/>
          <a:srcRect/>
          <a:stretch>
            <a:fillRect/>
          </a:stretch>
        </p:blipFill>
        <p:spPr>
          <a:xfrm>
            <a:off x="468309" y="476246"/>
            <a:ext cx="952503" cy="876296"/>
          </a:xfrm>
          <a:prstGeom prst="rect">
            <a:avLst/>
          </a:prstGeom>
          <a:noFill/>
          <a:ln>
            <a:noFill/>
          </a:ln>
        </p:spPr>
      </p:pic>
      <p:pic>
        <p:nvPicPr>
          <p:cNvPr id="5" name="Picture 14"/>
          <p:cNvPicPr>
            <a:picLocks noChangeAspect="1"/>
          </p:cNvPicPr>
          <p:nvPr/>
        </p:nvPicPr>
        <p:blipFill>
          <a:blip r:embed="rId3" cstate="print"/>
          <a:srcRect/>
          <a:stretch>
            <a:fillRect/>
          </a:stretch>
        </p:blipFill>
        <p:spPr>
          <a:xfrm>
            <a:off x="761996" y="4190996"/>
            <a:ext cx="1600200" cy="2286000"/>
          </a:xfrm>
          <a:prstGeom prst="rect">
            <a:avLst/>
          </a:prstGeom>
          <a:noFill/>
          <a:ln>
            <a:noFill/>
          </a:ln>
        </p:spPr>
      </p:pic>
      <p:pic>
        <p:nvPicPr>
          <p:cNvPr id="6" name="Picture 16" descr="1_ittclogo"/>
          <p:cNvPicPr>
            <a:picLocks noChangeAspect="1"/>
          </p:cNvPicPr>
          <p:nvPr/>
        </p:nvPicPr>
        <p:blipFill>
          <a:blip r:embed="rId2" cstate="print"/>
          <a:srcRect/>
          <a:stretch>
            <a:fillRect/>
          </a:stretch>
        </p:blipFill>
        <p:spPr>
          <a:xfrm>
            <a:off x="7885108" y="549270"/>
            <a:ext cx="952503" cy="876296"/>
          </a:xfrm>
          <a:prstGeom prst="rect">
            <a:avLst/>
          </a:prstGeom>
          <a:noFill/>
          <a:ln>
            <a:noFill/>
          </a:ln>
        </p:spPr>
      </p:pic>
      <p:sp>
        <p:nvSpPr>
          <p:cNvPr id="7" name="Rectangle 18"/>
          <p:cNvSpPr/>
          <p:nvPr/>
        </p:nvSpPr>
        <p:spPr>
          <a:xfrm>
            <a:off x="4114800" y="4648196"/>
            <a:ext cx="914400" cy="1371600"/>
          </a:xfrm>
          <a:prstGeom prst="rect">
            <a:avLst/>
          </a:prstGeom>
          <a:solidFill>
            <a:srgbClr val="BBE0E3"/>
          </a:solidFill>
          <a:ln w="9528">
            <a:solidFill>
              <a:srgbClr val="000000"/>
            </a:solidFill>
            <a:prstDash val="solid"/>
            <a:miter/>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9" name="Line 20"/>
          <p:cNvSpPr/>
          <p:nvPr/>
        </p:nvSpPr>
        <p:spPr>
          <a:xfrm>
            <a:off x="4577084" y="4495803"/>
            <a:ext cx="0"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0" name="Line 21"/>
          <p:cNvSpPr/>
          <p:nvPr/>
        </p:nvSpPr>
        <p:spPr>
          <a:xfrm>
            <a:off x="4577084" y="4876796"/>
            <a:ext cx="0" cy="761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1" name="11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6A89012-C5B5-498D-832C-11A6EA53E5C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78</a:t>
            </a:fld>
            <a:endParaRPr lang="tr-TR" sz="1400" b="0" i="0" u="none" strike="noStrike" kern="1200" cap="none" spc="0" baseline="0">
              <a:solidFill>
                <a:srgbClr val="000000"/>
              </a:solidFill>
              <a:uFillTx/>
              <a:latin typeface="Arial"/>
            </a:endParaRPr>
          </a:p>
        </p:txBody>
      </p:sp>
      <p:sp>
        <p:nvSpPr>
          <p:cNvPr id="12" name="AutoShape 23"/>
          <p:cNvSpPr/>
          <p:nvPr/>
        </p:nvSpPr>
        <p:spPr>
          <a:xfrm>
            <a:off x="2514600" y="5181603"/>
            <a:ext cx="1184266" cy="761996"/>
          </a:xfrm>
          <a:custGeom>
            <a:avLst>
              <a:gd name="f0" fmla="val -13086"/>
              <a:gd name="f1" fmla="val -4721"/>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9528">
            <a:solidFill>
              <a:srgbClr val="000000"/>
            </a:solidFill>
            <a:prstDash val="solid"/>
            <a:miter/>
            <a:tailEnd type="arrow"/>
          </a:ln>
        </p:spPr>
        <p:txBody>
          <a:bodyPr vert="horz" wrap="square" lIns="91440" tIns="45720" rIns="91440" bIns="45720" anchor="t" anchorCtr="1" compatLnSpc="1"/>
          <a:lstStyle/>
          <a:p>
            <a:pPr marL="533396" marR="0" lvl="0" indent="-533396"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tr-TR" sz="100" kern="0" dirty="0">
              <a:solidFill>
                <a:srgbClr val="000000"/>
              </a:solidFill>
              <a:latin typeface="Calibri"/>
            </a:endParaRPr>
          </a:p>
          <a:p>
            <a:pPr marL="533396" marR="0" lvl="0" indent="-533396"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tr-TR" sz="100" b="1" i="0" u="none" strike="noStrike" kern="0" cap="none" spc="0" baseline="0" dirty="0" smtClean="0">
              <a:solidFill>
                <a:srgbClr val="000000"/>
              </a:solidFill>
              <a:uFillTx/>
              <a:latin typeface="Calibri"/>
            </a:endParaRPr>
          </a:p>
          <a:p>
            <a:pPr marL="533396" marR="0" lvl="0" indent="-533396" algn="ctr"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tr-TR" sz="1800" b="1" i="0" u="none" strike="noStrike" kern="1200" cap="none" spc="0" baseline="0" dirty="0" smtClean="0">
                <a:solidFill>
                  <a:srgbClr val="000000"/>
                </a:solidFill>
                <a:uFillTx/>
                <a:latin typeface="Arial"/>
              </a:rPr>
              <a:t>LET</a:t>
            </a:r>
            <a:endParaRPr lang="tr-TR" sz="1800" b="0" i="0" u="none" strike="noStrike" kern="1200" cap="none" spc="0" baseline="0" dirty="0">
              <a:solidFill>
                <a:srgbClr val="000000"/>
              </a:solidFill>
              <a:uFillTx/>
              <a:latin typeface="Arial"/>
            </a:endParaRPr>
          </a:p>
        </p:txBody>
      </p:sp>
      <p:cxnSp>
        <p:nvCxnSpPr>
          <p:cNvPr id="17" name="16 Düz Bağlayıcı"/>
          <p:cNvCxnSpPr>
            <a:endCxn id="7" idx="3"/>
          </p:cNvCxnSpPr>
          <p:nvPr/>
        </p:nvCxnSpPr>
        <p:spPr>
          <a:xfrm flipV="1">
            <a:off x="4114800" y="5333996"/>
            <a:ext cx="914400" cy="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name="Slide79">
    <p:spTree>
      <p:nvGrpSpPr>
        <p:cNvPr id="1" name=""/>
        <p:cNvGrpSpPr/>
        <p:nvPr/>
      </p:nvGrpSpPr>
      <p:grpSpPr>
        <a:xfrm>
          <a:off x="0" y="0"/>
          <a:ext cx="0" cy="0"/>
          <a:chOff x="0" y="0"/>
          <a:chExt cx="0" cy="0"/>
        </a:xfrm>
      </p:grpSpPr>
      <p:pic>
        <p:nvPicPr>
          <p:cNvPr id="2" name="Picture 4" descr="1_ittclogo"/>
          <p:cNvPicPr>
            <a:picLocks noChangeAspect="1"/>
          </p:cNvPicPr>
          <p:nvPr/>
        </p:nvPicPr>
        <p:blipFill>
          <a:blip r:embed="rId2" cstate="print"/>
          <a:srcRect/>
          <a:stretch>
            <a:fillRect/>
          </a:stretch>
        </p:blipFill>
        <p:spPr>
          <a:xfrm>
            <a:off x="539752" y="476246"/>
            <a:ext cx="952503" cy="876296"/>
          </a:xfrm>
          <a:prstGeom prst="rect">
            <a:avLst/>
          </a:prstGeom>
          <a:noFill/>
          <a:ln>
            <a:noFill/>
          </a:ln>
        </p:spPr>
      </p:pic>
      <p:sp>
        <p:nvSpPr>
          <p:cNvPr id="3" name="Rectangle 5"/>
          <p:cNvSpPr txBox="1">
            <a:spLocks noGrp="1"/>
          </p:cNvSpPr>
          <p:nvPr>
            <p:ph type="title"/>
          </p:nvPr>
        </p:nvSpPr>
        <p:spPr/>
        <p:txBody>
          <a:bodyPr/>
          <a:lstStyle/>
          <a:p>
            <a:pPr lvl="0" hangingPunct="1"/>
            <a:r>
              <a:rPr lang="tr-TR" sz="2800" b="1"/>
              <a:t>NORMAL / ENGELLİ </a:t>
            </a:r>
            <a:br>
              <a:rPr lang="tr-TR" sz="2800" b="1"/>
            </a:br>
            <a:r>
              <a:rPr lang="tr-TR" sz="2800" b="1"/>
              <a:t>MASA TENİSİ </a:t>
            </a:r>
            <a:br>
              <a:rPr lang="tr-TR" sz="2800" b="1"/>
            </a:br>
            <a:r>
              <a:rPr lang="tr-TR" sz="2800" b="1"/>
              <a:t>OYUN KURALLARINDAKİ FARKLAR</a:t>
            </a:r>
          </a:p>
        </p:txBody>
      </p:sp>
      <p:sp>
        <p:nvSpPr>
          <p:cNvPr id="4" name="Rectangle 6"/>
          <p:cNvSpPr txBox="1">
            <a:spLocks noGrp="1"/>
          </p:cNvSpPr>
          <p:nvPr>
            <p:ph idx="1"/>
          </p:nvPr>
        </p:nvSpPr>
        <p:spPr>
          <a:xfrm>
            <a:off x="395285" y="1665286"/>
            <a:ext cx="8229600" cy="2873383"/>
          </a:xfrm>
        </p:spPr>
        <p:txBody>
          <a:bodyPr/>
          <a:lstStyle/>
          <a:p>
            <a:pPr marL="447671" lvl="0" indent="-266703" algn="just" hangingPunct="1">
              <a:spcBef>
                <a:spcPts val="600"/>
              </a:spcBef>
              <a:buClr>
                <a:srgbClr val="FF0000"/>
              </a:buClr>
            </a:pPr>
            <a:r>
              <a:rPr lang="tr-TR" sz="2700">
                <a:solidFill>
                  <a:srgbClr val="FF0000"/>
                </a:solidFill>
              </a:rPr>
              <a:t>Tekerlekli sandalye </a:t>
            </a:r>
            <a:r>
              <a:rPr lang="tr-TR" sz="2700" u="sng">
                <a:solidFill>
                  <a:srgbClr val="333399"/>
                </a:solidFill>
              </a:rPr>
              <a:t>“Tekler”</a:t>
            </a:r>
            <a:r>
              <a:rPr lang="tr-TR" sz="2700">
                <a:solidFill>
                  <a:srgbClr val="FF0000"/>
                </a:solidFill>
              </a:rPr>
              <a:t> maçında serviste,</a:t>
            </a:r>
            <a:r>
              <a:rPr lang="tr-TR" sz="2700"/>
              <a:t> eğer top karşılayanın sahasının yardımcı hakeme yakın olan (kenar çizgisi) tarafından masayı terk ederse, yardımcı hakem </a:t>
            </a:r>
            <a:r>
              <a:rPr lang="tr-TR" sz="2700" b="1" u="sng">
                <a:solidFill>
                  <a:srgbClr val="FF0000"/>
                </a:solidFill>
              </a:rPr>
              <a:t>“ LET ”</a:t>
            </a:r>
            <a:r>
              <a:rPr lang="tr-TR" sz="2700">
                <a:solidFill>
                  <a:srgbClr val="FF0000"/>
                </a:solidFill>
              </a:rPr>
              <a:t> </a:t>
            </a:r>
            <a:r>
              <a:rPr lang="tr-TR" sz="2700"/>
              <a:t>diyecektir.</a:t>
            </a:r>
          </a:p>
          <a:p>
            <a:pPr marL="447671" lvl="0" indent="-266703" algn="just" hangingPunct="1">
              <a:spcBef>
                <a:spcPts val="600"/>
              </a:spcBef>
              <a:buClr>
                <a:srgbClr val="FF0000"/>
              </a:buClr>
            </a:pPr>
            <a:r>
              <a:rPr lang="tr-TR" sz="2700"/>
              <a:t>Top, </a:t>
            </a:r>
            <a:r>
              <a:rPr lang="tr-TR" sz="2700" b="1" u="sng"/>
              <a:t>kenar çizgisi</a:t>
            </a:r>
            <a:r>
              <a:rPr lang="tr-TR" sz="2700"/>
              <a:t> tarafından masayı terk ettiği anda mutlaka </a:t>
            </a:r>
            <a:r>
              <a:rPr lang="tr-TR" sz="2700" b="1" u="sng">
                <a:solidFill>
                  <a:srgbClr val="FF0000"/>
                </a:solidFill>
              </a:rPr>
              <a:t>“LET”</a:t>
            </a:r>
            <a:r>
              <a:rPr lang="tr-TR" sz="2700">
                <a:solidFill>
                  <a:srgbClr val="FF0000"/>
                </a:solidFill>
              </a:rPr>
              <a:t> </a:t>
            </a:r>
            <a:r>
              <a:rPr lang="tr-TR" sz="2700"/>
              <a:t>verilmelidir.</a:t>
            </a:r>
          </a:p>
        </p:txBody>
      </p:sp>
      <p:pic>
        <p:nvPicPr>
          <p:cNvPr id="5" name="Picture 7"/>
          <p:cNvPicPr>
            <a:picLocks noChangeAspect="1"/>
          </p:cNvPicPr>
          <p:nvPr/>
        </p:nvPicPr>
        <p:blipFill>
          <a:blip r:embed="rId3" cstate="print"/>
          <a:srcRect/>
          <a:stretch>
            <a:fillRect/>
          </a:stretch>
        </p:blipFill>
        <p:spPr>
          <a:xfrm>
            <a:off x="5333996" y="4572000"/>
            <a:ext cx="1092195" cy="1798633"/>
          </a:xfrm>
          <a:prstGeom prst="rect">
            <a:avLst/>
          </a:prstGeom>
          <a:noFill/>
          <a:ln>
            <a:noFill/>
          </a:ln>
        </p:spPr>
      </p:pic>
      <p:pic>
        <p:nvPicPr>
          <p:cNvPr id="7" name="Picture 9" descr="638071"/>
          <p:cNvPicPr>
            <a:picLocks noChangeAspect="1"/>
          </p:cNvPicPr>
          <p:nvPr/>
        </p:nvPicPr>
        <p:blipFill>
          <a:blip r:embed="rId4" cstate="print"/>
          <a:srcRect/>
          <a:stretch>
            <a:fillRect/>
          </a:stretch>
        </p:blipFill>
        <p:spPr>
          <a:xfrm>
            <a:off x="1258891" y="4652960"/>
            <a:ext cx="1343025" cy="1517647"/>
          </a:xfrm>
          <a:prstGeom prst="rect">
            <a:avLst/>
          </a:prstGeom>
          <a:noFill/>
          <a:ln>
            <a:noFill/>
          </a:ln>
        </p:spPr>
      </p:pic>
      <p:pic>
        <p:nvPicPr>
          <p:cNvPr id="8" name="Picture 11" descr="1_ittclogo"/>
          <p:cNvPicPr>
            <a:picLocks noChangeAspect="1"/>
          </p:cNvPicPr>
          <p:nvPr/>
        </p:nvPicPr>
        <p:blipFill>
          <a:blip r:embed="rId2" cstate="print"/>
          <a:srcRect/>
          <a:stretch>
            <a:fillRect/>
          </a:stretch>
        </p:blipFill>
        <p:spPr>
          <a:xfrm>
            <a:off x="7740652" y="506413"/>
            <a:ext cx="952503" cy="876296"/>
          </a:xfrm>
          <a:prstGeom prst="rect">
            <a:avLst/>
          </a:prstGeom>
          <a:noFill/>
          <a:ln>
            <a:noFill/>
          </a:ln>
        </p:spPr>
      </p:pic>
      <p:sp>
        <p:nvSpPr>
          <p:cNvPr id="9" name="9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DAD89F9-023D-4F01-934B-935871661F3A}"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79</a:t>
            </a:fld>
            <a:endParaRPr lang="tr-TR" sz="1400" b="0" i="0" u="none" strike="noStrike" kern="1200" cap="none" spc="0" baseline="0">
              <a:solidFill>
                <a:srgbClr val="000000"/>
              </a:solidFill>
              <a:uFillTx/>
              <a:latin typeface="Arial"/>
            </a:endParaRPr>
          </a:p>
        </p:txBody>
      </p:sp>
      <p:sp>
        <p:nvSpPr>
          <p:cNvPr id="10" name="AutoShape 8"/>
          <p:cNvSpPr/>
          <p:nvPr/>
        </p:nvSpPr>
        <p:spPr>
          <a:xfrm>
            <a:off x="6705596" y="4648201"/>
            <a:ext cx="1350961" cy="457199"/>
          </a:xfrm>
          <a:custGeom>
            <a:avLst>
              <a:gd name="f0" fmla="val -11469"/>
              <a:gd name="f1" fmla="val 19105"/>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9528">
            <a:solidFill>
              <a:srgbClr val="000000"/>
            </a:solidFill>
            <a:prstDash val="solid"/>
            <a:miter/>
            <a:tailEnd type="arrow"/>
          </a:ln>
        </p:spPr>
        <p:txBody>
          <a:bodyPr vert="horz" wrap="square" lIns="91440" tIns="45720" rIns="91440" bIns="45720" anchor="t" anchorCtr="0" compatLnSpc="1"/>
          <a:lstStyle/>
          <a:p>
            <a:pPr marL="533396" marR="0" lvl="0" indent="-533396"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tr-TR" sz="1800" b="1" i="0" u="none" strike="noStrike" kern="1200" cap="none" spc="0" baseline="0" dirty="0">
                <a:solidFill>
                  <a:srgbClr val="000000"/>
                </a:solidFill>
                <a:uFillTx/>
                <a:latin typeface="Arial"/>
              </a:rPr>
              <a:t>   </a:t>
            </a:r>
            <a:r>
              <a:rPr lang="tr-TR" sz="1800" b="1" i="0" u="none" strike="noStrike" kern="1200" cap="none" spc="0" baseline="0" dirty="0" smtClean="0">
                <a:solidFill>
                  <a:srgbClr val="000000"/>
                </a:solidFill>
                <a:uFillTx/>
                <a:latin typeface="Arial"/>
              </a:rPr>
              <a:t> LET</a:t>
            </a:r>
            <a:endParaRPr lang="tr-TR" sz="1800" b="0" i="0" u="none" strike="noStrike" kern="1200" cap="none" spc="0" baseline="0" dirty="0">
              <a:solidFill>
                <a:srgbClr val="000000"/>
              </a:solidFill>
              <a:uFillTx/>
              <a:latin typeface="Arial"/>
            </a:endParaRPr>
          </a:p>
        </p:txBody>
      </p:sp>
      <p:sp>
        <p:nvSpPr>
          <p:cNvPr id="6" name="AutoShape 8"/>
          <p:cNvSpPr/>
          <p:nvPr/>
        </p:nvSpPr>
        <p:spPr>
          <a:xfrm>
            <a:off x="2895600" y="4953000"/>
            <a:ext cx="1350961" cy="457199"/>
          </a:xfrm>
          <a:custGeom>
            <a:avLst>
              <a:gd name="f0" fmla="val -10913"/>
              <a:gd name="f1" fmla="val 19399"/>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9528">
            <a:solidFill>
              <a:srgbClr val="000000"/>
            </a:solidFill>
            <a:prstDash val="solid"/>
            <a:miter/>
            <a:tailEnd type="arrow"/>
          </a:ln>
        </p:spPr>
        <p:txBody>
          <a:bodyPr vert="horz" wrap="square" lIns="91440" tIns="45720" rIns="91440" bIns="45720" anchor="t" anchorCtr="0" compatLnSpc="1"/>
          <a:lstStyle/>
          <a:p>
            <a:pPr marL="533396" marR="0" lvl="0" indent="-533396"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tr-TR" sz="1800" b="1" i="0" u="none" strike="noStrike" kern="1200" cap="none" spc="0" baseline="0" dirty="0">
                <a:solidFill>
                  <a:srgbClr val="000000"/>
                </a:solidFill>
                <a:uFillTx/>
                <a:latin typeface="Arial"/>
              </a:rPr>
              <a:t>  </a:t>
            </a:r>
            <a:r>
              <a:rPr lang="tr-TR" sz="1800" b="1" i="0" u="none" strike="noStrike" kern="1200" cap="none" spc="0" baseline="0" dirty="0" smtClean="0">
                <a:solidFill>
                  <a:srgbClr val="000000"/>
                </a:solidFill>
                <a:uFillTx/>
                <a:latin typeface="Arial"/>
              </a:rPr>
              <a:t> </a:t>
            </a:r>
            <a:r>
              <a:rPr lang="tr-TR" sz="1800" b="1" i="0" u="none" strike="noStrike" kern="1200" cap="none" spc="0" dirty="0" smtClean="0">
                <a:solidFill>
                  <a:srgbClr val="000000"/>
                </a:solidFill>
                <a:uFillTx/>
                <a:latin typeface="Arial"/>
              </a:rPr>
              <a:t>  </a:t>
            </a:r>
            <a:r>
              <a:rPr lang="tr-TR" sz="1800" b="1" i="0" u="none" strike="noStrike" kern="1200" cap="none" spc="0" baseline="0" dirty="0" smtClean="0">
                <a:solidFill>
                  <a:srgbClr val="000000"/>
                </a:solidFill>
                <a:uFillTx/>
                <a:latin typeface="Arial"/>
              </a:rPr>
              <a:t>LET</a:t>
            </a:r>
            <a:endParaRPr lang="tr-TR" sz="1800" b="0" i="0" u="none" strike="noStrike" kern="1200" cap="none" spc="0" baseline="0" dirty="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4000" b="1" dirty="0">
                <a:solidFill>
                  <a:srgbClr val="00B050"/>
                </a:solidFill>
              </a:rPr>
              <a:t>SINIFLANDIRMAYA</a:t>
            </a:r>
            <a:br>
              <a:rPr lang="tr-TR" sz="4000" b="1" dirty="0">
                <a:solidFill>
                  <a:srgbClr val="00B050"/>
                </a:solidFill>
              </a:rPr>
            </a:br>
            <a:r>
              <a:rPr lang="tr-TR" sz="4000" b="1" dirty="0">
                <a:solidFill>
                  <a:srgbClr val="00B050"/>
                </a:solidFill>
              </a:rPr>
              <a:t> İLİŞKİN ÖLÇÜTLER</a:t>
            </a:r>
          </a:p>
        </p:txBody>
      </p:sp>
      <p:sp>
        <p:nvSpPr>
          <p:cNvPr id="3" name="2 İçerik Yer Tutucusu"/>
          <p:cNvSpPr txBox="1">
            <a:spLocks noGrp="1"/>
          </p:cNvSpPr>
          <p:nvPr>
            <p:ph idx="1"/>
          </p:nvPr>
        </p:nvSpPr>
        <p:spPr>
          <a:xfrm>
            <a:off x="457200" y="1600200"/>
            <a:ext cx="8401077" cy="4614885"/>
          </a:xfrm>
        </p:spPr>
        <p:txBody>
          <a:bodyPr/>
          <a:lstStyle/>
          <a:p>
            <a:pPr lvl="0">
              <a:spcBef>
                <a:spcPts val="700"/>
              </a:spcBef>
            </a:pPr>
            <a:r>
              <a:rPr lang="tr-TR" b="1" dirty="0">
                <a:solidFill>
                  <a:srgbClr val="FF0000"/>
                </a:solidFill>
              </a:rPr>
              <a:t>SINIFLANDIRMALAR</a:t>
            </a:r>
          </a:p>
          <a:p>
            <a:pPr lvl="0">
              <a:spcBef>
                <a:spcPts val="700"/>
              </a:spcBef>
            </a:pPr>
            <a:r>
              <a:rPr lang="tr-TR" sz="2800" b="1" u="sng" dirty="0">
                <a:solidFill>
                  <a:srgbClr val="7030A0"/>
                </a:solidFill>
              </a:rPr>
              <a:t>TEKERLEKLİ SANDALYE OYUNCULARI</a:t>
            </a:r>
          </a:p>
          <a:p>
            <a:pPr lvl="0"/>
            <a:r>
              <a:rPr lang="tr-TR" b="1" dirty="0">
                <a:solidFill>
                  <a:srgbClr val="7030A0"/>
                </a:solidFill>
              </a:rPr>
              <a:t>Sınıf 1:</a:t>
            </a:r>
          </a:p>
          <a:p>
            <a:pPr lvl="0">
              <a:spcBef>
                <a:spcPts val="600"/>
              </a:spcBef>
            </a:pPr>
            <a:r>
              <a:rPr lang="tr-TR" sz="2400" dirty="0"/>
              <a:t>Boyundan aşağısı felçli (omurilikte C3-C5 arasında lezyon - yaralanma)</a:t>
            </a:r>
          </a:p>
          <a:p>
            <a:pPr lvl="0">
              <a:spcBef>
                <a:spcPts val="600"/>
              </a:spcBef>
            </a:pPr>
            <a:r>
              <a:rPr lang="tr-TR" sz="2400" dirty="0"/>
              <a:t>Çocuk felci</a:t>
            </a:r>
          </a:p>
          <a:p>
            <a:pPr lvl="0">
              <a:spcBef>
                <a:spcPts val="600"/>
              </a:spcBef>
            </a:pPr>
            <a:r>
              <a:rPr lang="tr-TR" sz="2400" dirty="0"/>
              <a:t>Kısmi omurilik lezyonu(yaralanması)</a:t>
            </a:r>
          </a:p>
          <a:p>
            <a:pPr lvl="0">
              <a:spcBef>
                <a:spcPts val="600"/>
              </a:spcBef>
            </a:pPr>
            <a:r>
              <a:rPr lang="tr-TR" sz="2400" dirty="0"/>
              <a:t>Kas hastalığı</a:t>
            </a:r>
          </a:p>
          <a:p>
            <a:pPr lvl="0">
              <a:spcBef>
                <a:spcPts val="600"/>
              </a:spcBef>
            </a:pPr>
            <a:r>
              <a:rPr lang="tr-TR" sz="2400" dirty="0"/>
              <a:t>Kollar,bacaklar (4 uzuv) etkilenmiş</a:t>
            </a:r>
          </a:p>
          <a:p>
            <a:pPr lvl="0">
              <a:spcBef>
                <a:spcPts val="600"/>
              </a:spcBef>
            </a:pPr>
            <a:r>
              <a:rPr lang="tr-TR" sz="2400" dirty="0"/>
              <a:t>Gövde etkilenmiş ; denge yok,karın kasları yok,dönüş yok</a:t>
            </a:r>
          </a:p>
          <a:p>
            <a:pPr lvl="0">
              <a:spcBef>
                <a:spcPts val="600"/>
              </a:spcBef>
            </a:pPr>
            <a:endParaRPr lang="tr-TR" sz="2400" u="sng"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7549832-B6BD-478F-8AFA-9C8598B788E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a:t>
            </a:fld>
            <a:endParaRPr lang="tr-TR" sz="1400" b="0" i="0" u="none" strike="noStrike" kern="1200" cap="none" spc="0" baseline="0">
              <a:solidFill>
                <a:srgbClr val="000000"/>
              </a:solidFill>
              <a:uFillTx/>
              <a:latin typeface="Arial"/>
            </a:endParaRPr>
          </a:p>
        </p:txBody>
      </p:sp>
      <p:pic>
        <p:nvPicPr>
          <p:cNvPr id="5" name="Picture 5" descr="ITTC Logo"/>
          <p:cNvPicPr>
            <a:picLocks noChangeAspect="1"/>
          </p:cNvPicPr>
          <p:nvPr/>
        </p:nvPicPr>
        <p:blipFill>
          <a:blip r:embed="rId3" cstate="print"/>
          <a:srcRect/>
          <a:stretch>
            <a:fillRect/>
          </a:stretch>
        </p:blipFill>
        <p:spPr>
          <a:xfrm>
            <a:off x="838200" y="381000"/>
            <a:ext cx="1079504" cy="993779"/>
          </a:xfrm>
          <a:prstGeom prst="rect">
            <a:avLst/>
          </a:prstGeom>
          <a:noFill/>
          <a:ln>
            <a:noFill/>
          </a:ln>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name="Slide80">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2800" b="1"/>
              <a:t>NORMAL / ENGELLİ </a:t>
            </a:r>
            <a:br>
              <a:rPr lang="tr-TR" sz="2800" b="1"/>
            </a:br>
            <a:r>
              <a:rPr lang="tr-TR" sz="2800" b="1"/>
              <a:t>MASA TENİSİ  </a:t>
            </a:r>
            <a:br>
              <a:rPr lang="tr-TR" sz="2800" b="1"/>
            </a:br>
            <a:r>
              <a:rPr lang="tr-TR" sz="2800" b="1"/>
              <a:t>OYUN KURALLARINDAKİ FARKLAR</a:t>
            </a:r>
          </a:p>
        </p:txBody>
      </p:sp>
      <p:sp>
        <p:nvSpPr>
          <p:cNvPr id="3" name="Rectangle 3"/>
          <p:cNvSpPr txBox="1">
            <a:spLocks noGrp="1"/>
          </p:cNvSpPr>
          <p:nvPr>
            <p:ph idx="1"/>
          </p:nvPr>
        </p:nvSpPr>
        <p:spPr>
          <a:xfrm>
            <a:off x="533400" y="1524000"/>
            <a:ext cx="8229600" cy="4525959"/>
          </a:xfrm>
        </p:spPr>
        <p:txBody>
          <a:bodyPr/>
          <a:lstStyle/>
          <a:p>
            <a:pPr marL="990596" lvl="1" indent="-533396" hangingPunct="1">
              <a:buNone/>
            </a:pPr>
            <a:r>
              <a:rPr lang="tr-TR"/>
              <a:t>Aşağıdaki durumlarda </a:t>
            </a:r>
            <a:r>
              <a:rPr lang="tr-TR" b="1">
                <a:solidFill>
                  <a:srgbClr val="FF0000"/>
                </a:solidFill>
              </a:rPr>
              <a:t>“LET”</a:t>
            </a:r>
            <a:r>
              <a:rPr lang="tr-TR">
                <a:solidFill>
                  <a:srgbClr val="FF0000"/>
                </a:solidFill>
              </a:rPr>
              <a:t> </a:t>
            </a:r>
            <a:r>
              <a:rPr lang="tr-TR" b="1" u="sng">
                <a:solidFill>
                  <a:srgbClr val="FF0000"/>
                </a:solidFill>
              </a:rPr>
              <a:t>verilmeyecektir </a:t>
            </a:r>
            <a:r>
              <a:rPr lang="tr-TR" b="1">
                <a:solidFill>
                  <a:srgbClr val="FF0000"/>
                </a:solidFill>
              </a:rPr>
              <a:t>:</a:t>
            </a:r>
          </a:p>
          <a:p>
            <a:pPr marL="714375" lvl="1" indent="-257175" algn="just" hangingPunct="1">
              <a:buClr>
                <a:srgbClr val="FF0000"/>
              </a:buClr>
              <a:buChar char="•"/>
            </a:pPr>
            <a:r>
              <a:rPr lang="tr-TR"/>
              <a:t>Karşılayan eğer topa kenar  çizgisini terk etmeden önce vurursa,</a:t>
            </a:r>
          </a:p>
          <a:p>
            <a:pPr marL="714375" lvl="1" indent="-257175" algn="just" hangingPunct="1">
              <a:buClr>
                <a:srgbClr val="FF0000"/>
              </a:buClr>
              <a:buChar char="•"/>
            </a:pPr>
            <a:r>
              <a:rPr lang="tr-TR"/>
              <a:t>Karşılayan eğer topa nete doğru geriye zıplamadan önce vurursa,</a:t>
            </a:r>
          </a:p>
          <a:p>
            <a:pPr marL="990596" lvl="1" indent="-533396" hangingPunct="1">
              <a:buNone/>
            </a:pPr>
            <a:endParaRPr lang="tr-TR"/>
          </a:p>
        </p:txBody>
      </p:sp>
      <p:sp>
        <p:nvSpPr>
          <p:cNvPr id="4" name="Rectangle 4"/>
          <p:cNvSpPr/>
          <p:nvPr/>
        </p:nvSpPr>
        <p:spPr>
          <a:xfrm>
            <a:off x="742950" y="274640"/>
            <a:ext cx="8229600" cy="1143000"/>
          </a:xfrm>
          <a:prstGeom prst="rect">
            <a:avLst/>
          </a:prstGeom>
          <a:no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3200" b="0" i="0" u="none" strike="noStrike" kern="1200" cap="none" spc="0" baseline="0">
              <a:solidFill>
                <a:srgbClr val="000000"/>
              </a:solidFill>
              <a:uFillTx/>
              <a:latin typeface="Arial"/>
            </a:endParaRPr>
          </a:p>
        </p:txBody>
      </p:sp>
      <p:pic>
        <p:nvPicPr>
          <p:cNvPr id="5" name="Picture 7" descr="1_ittclogo"/>
          <p:cNvPicPr>
            <a:picLocks noChangeAspect="1"/>
          </p:cNvPicPr>
          <p:nvPr/>
        </p:nvPicPr>
        <p:blipFill>
          <a:blip r:embed="rId2" cstate="print"/>
          <a:srcRect/>
          <a:stretch>
            <a:fillRect/>
          </a:stretch>
        </p:blipFill>
        <p:spPr>
          <a:xfrm>
            <a:off x="468309" y="476246"/>
            <a:ext cx="952503" cy="876296"/>
          </a:xfrm>
          <a:prstGeom prst="rect">
            <a:avLst/>
          </a:prstGeom>
          <a:noFill/>
          <a:ln>
            <a:noFill/>
          </a:ln>
        </p:spPr>
      </p:pic>
      <p:pic>
        <p:nvPicPr>
          <p:cNvPr id="6" name="Picture 48" descr="1_ittclogo"/>
          <p:cNvPicPr>
            <a:picLocks noChangeAspect="1"/>
          </p:cNvPicPr>
          <p:nvPr/>
        </p:nvPicPr>
        <p:blipFill>
          <a:blip r:embed="rId2" cstate="print"/>
          <a:srcRect/>
          <a:stretch>
            <a:fillRect/>
          </a:stretch>
        </p:blipFill>
        <p:spPr>
          <a:xfrm>
            <a:off x="7740652" y="476246"/>
            <a:ext cx="952503" cy="876296"/>
          </a:xfrm>
          <a:prstGeom prst="rect">
            <a:avLst/>
          </a:prstGeom>
          <a:noFill/>
          <a:ln>
            <a:noFill/>
          </a:ln>
        </p:spPr>
      </p:pic>
      <p:sp>
        <p:nvSpPr>
          <p:cNvPr id="7" name="Rectangle 49"/>
          <p:cNvSpPr/>
          <p:nvPr/>
        </p:nvSpPr>
        <p:spPr>
          <a:xfrm>
            <a:off x="2514600" y="4572000"/>
            <a:ext cx="914400" cy="1371600"/>
          </a:xfrm>
          <a:prstGeom prst="rect">
            <a:avLst/>
          </a:prstGeom>
          <a:solidFill>
            <a:srgbClr val="BBE0E3"/>
          </a:solidFill>
          <a:ln w="9528">
            <a:solidFill>
              <a:srgbClr val="000000"/>
            </a:solidFill>
            <a:prstDash val="solid"/>
            <a:miter/>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9" name="Line 51"/>
          <p:cNvSpPr/>
          <p:nvPr/>
        </p:nvSpPr>
        <p:spPr>
          <a:xfrm>
            <a:off x="2924631" y="4495803"/>
            <a:ext cx="0"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0" name="Freeform 52"/>
          <p:cNvSpPr/>
          <p:nvPr/>
        </p:nvSpPr>
        <p:spPr>
          <a:xfrm rot="802557">
            <a:off x="2865567" y="4921417"/>
            <a:ext cx="457200" cy="609600"/>
          </a:xfrm>
          <a:custGeom>
            <a:avLst/>
            <a:gdLst>
              <a:gd name="f0" fmla="val 10800000"/>
              <a:gd name="f1" fmla="val 5400000"/>
              <a:gd name="f2" fmla="val 360"/>
              <a:gd name="f3" fmla="val 180"/>
              <a:gd name="f4" fmla="val w"/>
              <a:gd name="f5" fmla="val h"/>
              <a:gd name="f6" fmla="val 0"/>
              <a:gd name="f7" fmla="val 192"/>
              <a:gd name="f8" fmla="val 504"/>
              <a:gd name="f9" fmla="val 8"/>
              <a:gd name="f10" fmla="val 16"/>
              <a:gd name="f11" fmla="val 48"/>
              <a:gd name="f12" fmla="val 432"/>
              <a:gd name="f13" fmla="val 80"/>
              <a:gd name="f14" fmla="val 176"/>
              <a:gd name="f15" fmla="+- 0 0 -90"/>
              <a:gd name="f16" fmla="*/ f4 1 192"/>
              <a:gd name="f17" fmla="*/ f5 1 504"/>
              <a:gd name="f18" fmla="+- f8 0 f6"/>
              <a:gd name="f19" fmla="+- f7 0 f6"/>
              <a:gd name="f20" fmla="*/ f15 f0 1"/>
              <a:gd name="f21" fmla="*/ f19 1 192"/>
              <a:gd name="f22" fmla="*/ f18 1 504"/>
              <a:gd name="f23" fmla="*/ 0 f19 1"/>
              <a:gd name="f24" fmla="*/ 0 f18 1"/>
              <a:gd name="f25" fmla="*/ 2147483647 f19 1"/>
              <a:gd name="f26" fmla="*/ 2147483647 f18 1"/>
              <a:gd name="f27" fmla="*/ 192 f19 1"/>
              <a:gd name="f28" fmla="*/ 504 f18 1"/>
              <a:gd name="f29" fmla="*/ f20 1 f3"/>
              <a:gd name="f30" fmla="*/ f23 1 192"/>
              <a:gd name="f31" fmla="*/ f24 1 504"/>
              <a:gd name="f32" fmla="*/ f25 1 192"/>
              <a:gd name="f33" fmla="*/ f26 1 504"/>
              <a:gd name="f34" fmla="*/ f27 1 192"/>
              <a:gd name="f35" fmla="*/ f28 1 504"/>
              <a:gd name="f36" fmla="+- f29 0 f1"/>
              <a:gd name="f37" fmla="*/ f30 1 f21"/>
              <a:gd name="f38" fmla="*/ f31 1 f22"/>
              <a:gd name="f39" fmla="*/ f32 1 f21"/>
              <a:gd name="f40" fmla="*/ f33 1 f22"/>
              <a:gd name="f41" fmla="*/ f34 1 f21"/>
              <a:gd name="f42" fmla="*/ f35 1 f22"/>
              <a:gd name="f43" fmla="*/ f37 f16 1"/>
              <a:gd name="f44" fmla="*/ f41 f16 1"/>
              <a:gd name="f45" fmla="*/ f42 f17 1"/>
              <a:gd name="f46" fmla="*/ f38 f17 1"/>
              <a:gd name="f47" fmla="*/ f39 f16 1"/>
              <a:gd name="f48" fmla="*/ f40 f17 1"/>
            </a:gdLst>
            <a:ahLst/>
            <a:cxnLst>
              <a:cxn ang="3cd4">
                <a:pos x="hc" y="t"/>
              </a:cxn>
              <a:cxn ang="0">
                <a:pos x="r" y="vc"/>
              </a:cxn>
              <a:cxn ang="cd4">
                <a:pos x="hc" y="b"/>
              </a:cxn>
              <a:cxn ang="cd2">
                <a:pos x="l" y="vc"/>
              </a:cxn>
              <a:cxn ang="f36">
                <a:pos x="f43" y="f46"/>
              </a:cxn>
              <a:cxn ang="f36">
                <a:pos x="f47" y="f48"/>
              </a:cxn>
              <a:cxn ang="f36">
                <a:pos x="f47" y="f48"/>
              </a:cxn>
            </a:cxnLst>
            <a:rect l="f43" t="f46" r="f44" b="f45"/>
            <a:pathLst>
              <a:path w="192" h="504">
                <a:moveTo>
                  <a:pt x="f6" y="f6"/>
                </a:moveTo>
                <a:cubicBezTo>
                  <a:pt x="f9" y="f3"/>
                  <a:pt x="f10" y="f2"/>
                  <a:pt x="f11" y="f12"/>
                </a:cubicBezTo>
                <a:cubicBezTo>
                  <a:pt x="f13" y="f8"/>
                  <a:pt x="f14" y="f12"/>
                  <a:pt x="f7" y="f12"/>
                </a:cubicBez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3" name="Line 55"/>
          <p:cNvSpPr/>
          <p:nvPr/>
        </p:nvSpPr>
        <p:spPr>
          <a:xfrm flipV="1">
            <a:off x="3272970" y="4724400"/>
            <a:ext cx="45719" cy="7619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4" name="Rectangle 56"/>
          <p:cNvSpPr/>
          <p:nvPr/>
        </p:nvSpPr>
        <p:spPr>
          <a:xfrm>
            <a:off x="4114800" y="4572000"/>
            <a:ext cx="914400" cy="1371600"/>
          </a:xfrm>
          <a:prstGeom prst="rect">
            <a:avLst/>
          </a:prstGeom>
          <a:solidFill>
            <a:srgbClr val="BBE0E3"/>
          </a:solidFill>
          <a:ln w="9528">
            <a:solidFill>
              <a:srgbClr val="000000"/>
            </a:solidFill>
            <a:prstDash val="solid"/>
            <a:miter/>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6" name="Line 58"/>
          <p:cNvSpPr/>
          <p:nvPr/>
        </p:nvSpPr>
        <p:spPr>
          <a:xfrm>
            <a:off x="4388479" y="4429134"/>
            <a:ext cx="0"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7" name="Line 59"/>
          <p:cNvSpPr/>
          <p:nvPr/>
        </p:nvSpPr>
        <p:spPr>
          <a:xfrm>
            <a:off x="4386577" y="4800600"/>
            <a:ext cx="228600" cy="8382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8" name="Line 60"/>
          <p:cNvSpPr/>
          <p:nvPr/>
        </p:nvSpPr>
        <p:spPr>
          <a:xfrm flipV="1">
            <a:off x="4607561" y="5283202"/>
            <a:ext cx="152403" cy="3047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0" name="Line 62"/>
          <p:cNvSpPr/>
          <p:nvPr/>
        </p:nvSpPr>
        <p:spPr>
          <a:xfrm flipV="1">
            <a:off x="4721861" y="4643442"/>
            <a:ext cx="156526" cy="72103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1" name="Rectangle 63"/>
          <p:cNvSpPr/>
          <p:nvPr/>
        </p:nvSpPr>
        <p:spPr>
          <a:xfrm>
            <a:off x="5654036" y="4572000"/>
            <a:ext cx="914400" cy="1371600"/>
          </a:xfrm>
          <a:prstGeom prst="rect">
            <a:avLst/>
          </a:prstGeom>
          <a:solidFill>
            <a:srgbClr val="BBE0E3"/>
          </a:solidFill>
          <a:ln w="9528">
            <a:solidFill>
              <a:srgbClr val="000000"/>
            </a:solidFill>
            <a:prstDash val="solid"/>
            <a:miter/>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3" name="Line 65"/>
          <p:cNvSpPr/>
          <p:nvPr/>
        </p:nvSpPr>
        <p:spPr>
          <a:xfrm>
            <a:off x="6024881" y="4495803"/>
            <a:ext cx="0"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4" name="Line 66"/>
          <p:cNvSpPr/>
          <p:nvPr/>
        </p:nvSpPr>
        <p:spPr>
          <a:xfrm>
            <a:off x="6024881" y="4800600"/>
            <a:ext cx="0" cy="761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5" name="Line 68"/>
          <p:cNvSpPr/>
          <p:nvPr/>
        </p:nvSpPr>
        <p:spPr>
          <a:xfrm flipV="1">
            <a:off x="6035040" y="4648196"/>
            <a:ext cx="457200" cy="9144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26" name="26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CC5DC15-6CCB-479D-8140-E5E01173B06F}"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80</a:t>
            </a:fld>
            <a:endParaRPr lang="tr-TR" sz="1400" b="0" i="0" u="none" strike="noStrike" kern="1200" cap="none" spc="0" baseline="0">
              <a:solidFill>
                <a:srgbClr val="000000"/>
              </a:solidFill>
              <a:uFillTx/>
              <a:latin typeface="Arial"/>
            </a:endParaRPr>
          </a:p>
        </p:txBody>
      </p:sp>
      <p:cxnSp>
        <p:nvCxnSpPr>
          <p:cNvPr id="29" name="28 Düz Bağlayıcı"/>
          <p:cNvCxnSpPr/>
          <p:nvPr/>
        </p:nvCxnSpPr>
        <p:spPr>
          <a:xfrm>
            <a:off x="5638800" y="53340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Düz Bağlayıcı"/>
          <p:cNvCxnSpPr/>
          <p:nvPr/>
        </p:nvCxnSpPr>
        <p:spPr>
          <a:xfrm>
            <a:off x="4114800" y="53340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Düz Bağlayıcı"/>
          <p:cNvCxnSpPr/>
          <p:nvPr/>
        </p:nvCxnSpPr>
        <p:spPr>
          <a:xfrm>
            <a:off x="2514600" y="5304972"/>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3095172" y="5555346"/>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p:cNvCxnSpPr/>
          <p:nvPr/>
        </p:nvCxnSpPr>
        <p:spPr>
          <a:xfrm>
            <a:off x="4419600" y="56388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p:cNvCxnSpPr/>
          <p:nvPr/>
        </p:nvCxnSpPr>
        <p:spPr>
          <a:xfrm>
            <a:off x="5867400" y="5562600"/>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wipe(up)">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down)">
                                      <p:cBhvr>
                                        <p:cTn id="6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3" grpId="0" animBg="1"/>
      <p:bldP spid="14" grpId="0" animBg="1"/>
      <p:bldP spid="16" grpId="0" animBg="1"/>
      <p:bldP spid="17" grpId="0" animBg="1"/>
      <p:bldP spid="18" grpId="0" animBg="1"/>
      <p:bldP spid="20" grpId="0" animBg="1"/>
      <p:bldP spid="21" grpId="0" animBg="1"/>
      <p:bldP spid="23" grpId="0" animBg="1"/>
      <p:bldP spid="24" grpId="0" animBg="1"/>
      <p:bldP spid="2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name="Slide81">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2800" b="1"/>
              <a:t>NORMAL / ENGELLİ</a:t>
            </a:r>
            <a:br>
              <a:rPr lang="tr-TR" sz="2800" b="1"/>
            </a:br>
            <a:r>
              <a:rPr lang="tr-TR" sz="2800" b="1"/>
              <a:t> MASA TENİSİ</a:t>
            </a:r>
            <a:br>
              <a:rPr lang="tr-TR" sz="2800" b="1"/>
            </a:br>
            <a:r>
              <a:rPr lang="tr-TR" sz="2800" b="1"/>
              <a:t>OYUN KURALLARINDAKİ FARKLAR</a:t>
            </a:r>
          </a:p>
        </p:txBody>
      </p:sp>
      <p:sp>
        <p:nvSpPr>
          <p:cNvPr id="3" name="Rectangle 3"/>
          <p:cNvSpPr txBox="1">
            <a:spLocks noGrp="1"/>
          </p:cNvSpPr>
          <p:nvPr>
            <p:ph idx="1"/>
          </p:nvPr>
        </p:nvSpPr>
        <p:spPr>
          <a:xfrm>
            <a:off x="504328" y="1600200"/>
            <a:ext cx="8229600" cy="4924428"/>
          </a:xfrm>
        </p:spPr>
        <p:txBody>
          <a:bodyPr/>
          <a:lstStyle/>
          <a:p>
            <a:pPr marL="269876" lvl="0" indent="-87316" hangingPunct="1">
              <a:spcBef>
                <a:spcPts val="1000"/>
              </a:spcBef>
              <a:buNone/>
            </a:pPr>
            <a:r>
              <a:rPr lang="tr-TR" sz="2400">
                <a:solidFill>
                  <a:srgbClr val="FF0000"/>
                </a:solidFill>
              </a:rPr>
              <a:t>	</a:t>
            </a:r>
            <a:r>
              <a:rPr lang="tr-TR" sz="2800" b="1">
                <a:solidFill>
                  <a:srgbClr val="FF0000"/>
                </a:solidFill>
              </a:rPr>
              <a:t>Tekerlekli sandalye oyunu</a:t>
            </a:r>
          </a:p>
          <a:p>
            <a:pPr marL="269876" lvl="0" indent="-177795" algn="just" hangingPunct="1">
              <a:spcBef>
                <a:spcPts val="600"/>
              </a:spcBef>
              <a:buClr>
                <a:srgbClr val="FF0000"/>
              </a:buClr>
            </a:pPr>
            <a:r>
              <a:rPr lang="tr-TR" sz="2400"/>
              <a:t>Eğer hakem bir oyuncunun doğru servis atmadan önce kasten birçok hızlı </a:t>
            </a:r>
            <a:r>
              <a:rPr lang="tr-TR" sz="2400" b="1" u="sng">
                <a:solidFill>
                  <a:srgbClr val="333399"/>
                </a:solidFill>
              </a:rPr>
              <a:t>“LET SERVİS”</a:t>
            </a:r>
            <a:r>
              <a:rPr lang="tr-TR" sz="2400" b="1">
                <a:solidFill>
                  <a:srgbClr val="FF0000"/>
                </a:solidFill>
              </a:rPr>
              <a:t>*</a:t>
            </a:r>
            <a:r>
              <a:rPr lang="tr-TR" sz="2400" b="1">
                <a:solidFill>
                  <a:srgbClr val="333399"/>
                </a:solidFill>
              </a:rPr>
              <a:t> </a:t>
            </a:r>
            <a:r>
              <a:rPr lang="tr-TR" sz="2400"/>
              <a:t>attığına kanaat getirirse, oyunu durduracak ve ITTF 3.5.2 kuralını uygulayarak oyuncuyu cezalandıracaktır.</a:t>
            </a:r>
          </a:p>
          <a:p>
            <a:pPr marL="269876" lvl="0" indent="-177795" algn="just" hangingPunct="1">
              <a:spcBef>
                <a:spcPts val="400"/>
              </a:spcBef>
              <a:buClr>
                <a:srgbClr val="FF0000"/>
              </a:buClr>
            </a:pPr>
            <a:r>
              <a:rPr lang="tr-TR" sz="2400"/>
              <a:t>ilk olayda bir sarı kart göstererek oyuncuyu resmi olarak uyaracaktır.</a:t>
            </a:r>
          </a:p>
          <a:p>
            <a:pPr marL="269876" lvl="0" indent="-177795" algn="just" hangingPunct="1">
              <a:spcBef>
                <a:spcPts val="400"/>
              </a:spcBef>
              <a:buNone/>
            </a:pPr>
            <a:endParaRPr lang="tr-TR" sz="1200" b="1"/>
          </a:p>
        </p:txBody>
      </p:sp>
      <p:pic>
        <p:nvPicPr>
          <p:cNvPr id="4" name="Picture 4" descr="1_ittclogo"/>
          <p:cNvPicPr>
            <a:picLocks noChangeAspect="1"/>
          </p:cNvPicPr>
          <p:nvPr/>
        </p:nvPicPr>
        <p:blipFill>
          <a:blip r:embed="rId2" cstate="print"/>
          <a:srcRect/>
          <a:stretch>
            <a:fillRect/>
          </a:stretch>
        </p:blipFill>
        <p:spPr>
          <a:xfrm>
            <a:off x="395285" y="476246"/>
            <a:ext cx="952503" cy="876296"/>
          </a:xfrm>
          <a:prstGeom prst="rect">
            <a:avLst/>
          </a:prstGeom>
          <a:noFill/>
          <a:ln>
            <a:noFill/>
          </a:ln>
        </p:spPr>
      </p:pic>
      <p:pic>
        <p:nvPicPr>
          <p:cNvPr id="5" name="Picture 5" descr="1_ittclogo"/>
          <p:cNvPicPr>
            <a:picLocks noChangeAspect="1"/>
          </p:cNvPicPr>
          <p:nvPr/>
        </p:nvPicPr>
        <p:blipFill>
          <a:blip r:embed="rId2" cstate="print"/>
          <a:srcRect/>
          <a:stretch>
            <a:fillRect/>
          </a:stretch>
        </p:blipFill>
        <p:spPr>
          <a:xfrm>
            <a:off x="7740652" y="476246"/>
            <a:ext cx="952503" cy="876296"/>
          </a:xfrm>
          <a:prstGeom prst="rect">
            <a:avLst/>
          </a:prstGeom>
          <a:noFill/>
          <a:ln>
            <a:noFill/>
          </a:ln>
        </p:spPr>
      </p:pic>
      <p:pic>
        <p:nvPicPr>
          <p:cNvPr id="6" name="Picture 6"/>
          <p:cNvPicPr>
            <a:picLocks noChangeAspect="1"/>
          </p:cNvPicPr>
          <p:nvPr/>
        </p:nvPicPr>
        <p:blipFill>
          <a:blip r:embed="rId3" cstate="print"/>
          <a:srcRect/>
          <a:stretch>
            <a:fillRect/>
          </a:stretch>
        </p:blipFill>
        <p:spPr>
          <a:xfrm>
            <a:off x="4002877" y="4267203"/>
            <a:ext cx="1138235" cy="1814526"/>
          </a:xfrm>
          <a:prstGeom prst="rect">
            <a:avLst/>
          </a:prstGeom>
          <a:noFill/>
          <a:ln>
            <a:noFill/>
          </a:ln>
        </p:spPr>
      </p:pic>
      <p:sp>
        <p:nvSpPr>
          <p:cNvPr id="7" name="Rectangle 8"/>
          <p:cNvSpPr/>
          <p:nvPr/>
        </p:nvSpPr>
        <p:spPr>
          <a:xfrm>
            <a:off x="1042992" y="6165854"/>
            <a:ext cx="7273923" cy="431797"/>
          </a:xfrm>
          <a:prstGeom prst="rect">
            <a:avLst/>
          </a:prstGeom>
          <a:noFill/>
          <a:ln>
            <a:noFill/>
            <a:prstDash val="solid"/>
          </a:ln>
        </p:spPr>
        <p:txBody>
          <a:bodyPr vert="horz" wrap="none" lIns="91440" tIns="45720" rIns="91440" bIns="45720" anchor="ctr" anchorCtr="1" compatLnSpc="1"/>
          <a:lstStyle/>
          <a:p>
            <a:pPr marL="533396" marR="0" lvl="0" indent="-533396"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1400" b="1" i="0" u="none" strike="noStrike" kern="1200" cap="none" spc="0" baseline="0">
                <a:solidFill>
                  <a:srgbClr val="000000"/>
                </a:solidFill>
                <a:uFillTx/>
                <a:latin typeface="Arial"/>
              </a:rPr>
              <a:t>NOT : HAKEM KART GÖSTERİRKEN SANDALYESİNDEN KALKMAYACAKTIR.</a:t>
            </a:r>
          </a:p>
        </p:txBody>
      </p:sp>
      <p:sp>
        <p:nvSpPr>
          <p:cNvPr id="8" name="8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E83819A-AA7F-45CC-AAD8-6D3AFF03733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81</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name="Slide82">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2800" b="1"/>
              <a:t>NORMAL / ENGELLİ</a:t>
            </a:r>
            <a:br>
              <a:rPr lang="tr-TR" sz="2800" b="1"/>
            </a:br>
            <a:r>
              <a:rPr lang="tr-TR" sz="2800" b="1"/>
              <a:t> MASA TENİSİ</a:t>
            </a:r>
            <a:br>
              <a:rPr lang="tr-TR" sz="2800" b="1"/>
            </a:br>
            <a:r>
              <a:rPr lang="tr-TR" sz="2800" b="1"/>
              <a:t>OYUN KURALLARINDAKİ FARKLAR</a:t>
            </a:r>
            <a:endParaRPr lang="tr-TR" sz="2800"/>
          </a:p>
        </p:txBody>
      </p:sp>
      <p:sp>
        <p:nvSpPr>
          <p:cNvPr id="3" name="2 İçerik Yer Tutucusu"/>
          <p:cNvSpPr txBox="1">
            <a:spLocks noGrp="1"/>
          </p:cNvSpPr>
          <p:nvPr>
            <p:ph idx="1"/>
          </p:nvPr>
        </p:nvSpPr>
        <p:spPr/>
        <p:txBody>
          <a:bodyPr/>
          <a:lstStyle/>
          <a:p>
            <a:pPr marL="269876" lvl="0" indent="-177795" algn="just" hangingPunct="1">
              <a:spcBef>
                <a:spcPts val="400"/>
              </a:spcBef>
              <a:buClr>
                <a:srgbClr val="FF0000"/>
              </a:buClr>
            </a:pPr>
            <a:r>
              <a:rPr lang="tr-TR" sz="2400"/>
              <a:t>Takip eden kötü davranış durumlarının ilkinde rakibine 1 sayı, ikincisinde 2 sayı vererek oyuncuyu cezalandıracaktır.</a:t>
            </a:r>
          </a:p>
          <a:p>
            <a:pPr marL="269876" lvl="0" indent="-177795" algn="just" hangingPunct="1">
              <a:spcBef>
                <a:spcPts val="400"/>
              </a:spcBef>
              <a:buClr>
                <a:srgbClr val="FF0000"/>
              </a:buClr>
            </a:pPr>
            <a:r>
              <a:rPr lang="tr-TR" sz="2400"/>
              <a:t>Her seferinde sayı verirken, sarı ve kırmızı kartı beraber gösterecektir.</a:t>
            </a:r>
          </a:p>
          <a:p>
            <a:pPr marL="269876" lvl="0" indent="-87316" algn="just" hangingPunct="1">
              <a:spcBef>
                <a:spcPts val="500"/>
              </a:spcBef>
              <a:buNone/>
            </a:pPr>
            <a:r>
              <a:rPr lang="tr-TR" sz="3600" b="1">
                <a:solidFill>
                  <a:srgbClr val="FF0000"/>
                </a:solidFill>
              </a:rPr>
              <a:t>*</a:t>
            </a:r>
            <a:r>
              <a:rPr lang="tr-TR" sz="2000" b="1" u="sng">
                <a:solidFill>
                  <a:srgbClr val="333399"/>
                </a:solidFill>
              </a:rPr>
              <a:t>“LET SERVİS”</a:t>
            </a:r>
            <a:r>
              <a:rPr lang="tr-TR" sz="2000" b="1">
                <a:solidFill>
                  <a:srgbClr val="333399"/>
                </a:solidFill>
              </a:rPr>
              <a:t> </a:t>
            </a:r>
            <a:r>
              <a:rPr lang="tr-TR" sz="2000"/>
              <a:t>Oyuncunun  kasıtlı olarak </a:t>
            </a:r>
            <a:r>
              <a:rPr lang="tr-TR" sz="2000" u="sng"/>
              <a:t>“kenar çizgisi”</a:t>
            </a:r>
            <a:r>
              <a:rPr lang="tr-TR" sz="2000"/>
              <a:t> ile </a:t>
            </a:r>
            <a:r>
              <a:rPr lang="tr-TR" sz="2000" u="sng"/>
              <a:t>“uç çizgisi”</a:t>
            </a:r>
            <a:r>
              <a:rPr lang="tr-TR" sz="2000"/>
              <a:t> birleşim yerine doğru attığı servis. (Bkz.83.slayt)</a:t>
            </a:r>
          </a:p>
          <a:p>
            <a:pPr lvl="0"/>
            <a:endParaRPr lang="tr-TR"/>
          </a:p>
        </p:txBody>
      </p:sp>
      <p:pic>
        <p:nvPicPr>
          <p:cNvPr id="4" name="Picture 4" descr="1_ittclogo"/>
          <p:cNvPicPr>
            <a:picLocks noChangeAspect="1"/>
          </p:cNvPicPr>
          <p:nvPr/>
        </p:nvPicPr>
        <p:blipFill>
          <a:blip r:embed="rId2" cstate="print"/>
          <a:srcRect/>
          <a:stretch>
            <a:fillRect/>
          </a:stretch>
        </p:blipFill>
        <p:spPr>
          <a:xfrm>
            <a:off x="470239" y="476246"/>
            <a:ext cx="952503" cy="876296"/>
          </a:xfrm>
          <a:prstGeom prst="rect">
            <a:avLst/>
          </a:prstGeom>
          <a:noFill/>
          <a:ln>
            <a:noFill/>
          </a:ln>
        </p:spPr>
      </p:pic>
      <p:pic>
        <p:nvPicPr>
          <p:cNvPr id="5" name="Picture 4" descr="1_ittclogo"/>
          <p:cNvPicPr>
            <a:picLocks noChangeAspect="1"/>
          </p:cNvPicPr>
          <p:nvPr/>
        </p:nvPicPr>
        <p:blipFill>
          <a:blip r:embed="rId2" cstate="print"/>
          <a:srcRect/>
          <a:stretch>
            <a:fillRect/>
          </a:stretch>
        </p:blipFill>
        <p:spPr>
          <a:xfrm>
            <a:off x="7772400" y="533396"/>
            <a:ext cx="952503" cy="876296"/>
          </a:xfrm>
          <a:prstGeom prst="rect">
            <a:avLst/>
          </a:prstGeom>
          <a:noFill/>
          <a:ln>
            <a:noFill/>
          </a:ln>
        </p:spPr>
      </p:pic>
      <p:pic>
        <p:nvPicPr>
          <p:cNvPr id="6" name="Picture 6"/>
          <p:cNvPicPr>
            <a:picLocks noChangeAspect="1"/>
          </p:cNvPicPr>
          <p:nvPr/>
        </p:nvPicPr>
        <p:blipFill>
          <a:blip r:embed="rId3" cstate="print"/>
          <a:srcRect/>
          <a:stretch>
            <a:fillRect/>
          </a:stretch>
        </p:blipFill>
        <p:spPr>
          <a:xfrm>
            <a:off x="3810003" y="4572000"/>
            <a:ext cx="1138235" cy="1600200"/>
          </a:xfrm>
          <a:prstGeom prst="rect">
            <a:avLst/>
          </a:prstGeom>
          <a:noFill/>
          <a:ln>
            <a:noFill/>
          </a:ln>
        </p:spPr>
      </p:pic>
      <p:sp>
        <p:nvSpPr>
          <p:cNvPr id="7" name="Rectangle 8"/>
          <p:cNvSpPr/>
          <p:nvPr/>
        </p:nvSpPr>
        <p:spPr>
          <a:xfrm>
            <a:off x="1042992" y="6165854"/>
            <a:ext cx="7273923" cy="431797"/>
          </a:xfrm>
          <a:prstGeom prst="rect">
            <a:avLst/>
          </a:prstGeom>
          <a:noFill/>
          <a:ln>
            <a:noFill/>
            <a:prstDash val="solid"/>
          </a:ln>
        </p:spPr>
        <p:txBody>
          <a:bodyPr vert="horz" wrap="none" lIns="91440" tIns="45720" rIns="91440" bIns="45720" anchor="ctr" anchorCtr="1" compatLnSpc="1"/>
          <a:lstStyle/>
          <a:p>
            <a:pPr marL="533396" marR="0" lvl="0" indent="-533396"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1400" b="1" i="0" u="none" strike="noStrike" kern="1200" cap="none" spc="0" baseline="0">
                <a:solidFill>
                  <a:srgbClr val="000000"/>
                </a:solidFill>
                <a:uFillTx/>
                <a:latin typeface="Arial"/>
              </a:rPr>
              <a:t>NOT : HAKEM KART GÖSTERİRKEN SANDALYESİNDEN KALKMAYACAKTIR.</a:t>
            </a:r>
          </a:p>
        </p:txBody>
      </p:sp>
      <p:sp>
        <p:nvSpPr>
          <p:cNvPr id="8" name="AutoShape 7"/>
          <p:cNvSpPr/>
          <p:nvPr/>
        </p:nvSpPr>
        <p:spPr>
          <a:xfrm flipV="1">
            <a:off x="4650720" y="4616970"/>
            <a:ext cx="160020" cy="142884"/>
          </a:xfrm>
          <a:custGeom>
            <a:avLst/>
            <a:gdLst>
              <a:gd name="f0" fmla="val 10800000"/>
              <a:gd name="f1" fmla="val 5400000"/>
              <a:gd name="f2" fmla="val 180"/>
              <a:gd name="f3" fmla="val w"/>
              <a:gd name="f4" fmla="val h"/>
              <a:gd name="f5" fmla="val ss"/>
              <a:gd name="f6" fmla="val 0"/>
              <a:gd name="f7" fmla="val 40577"/>
              <a:gd name="f8" fmla="+- 0 0 -360"/>
              <a:gd name="f9" fmla="+- 0 0 -90"/>
              <a:gd name="f10" fmla="+- 0 0 -180"/>
              <a:gd name="f11" fmla="+- 0 0 -270"/>
              <a:gd name="f12" fmla="abs f3"/>
              <a:gd name="f13" fmla="abs f4"/>
              <a:gd name="f14" fmla="abs f5"/>
              <a:gd name="f15" fmla="*/ 5 f7 1"/>
              <a:gd name="f16" fmla="*/ f8 f0 1"/>
              <a:gd name="f17" fmla="*/ f9 f0 1"/>
              <a:gd name="f18" fmla="*/ f10 f0 1"/>
              <a:gd name="f19" fmla="*/ f11 f0 1"/>
              <a:gd name="f20" fmla="?: f12 f3 1"/>
              <a:gd name="f21" fmla="?: f13 f4 1"/>
              <a:gd name="f22" fmla="?: f14 f5 1"/>
              <a:gd name="f23" fmla="*/ f16 1 f2"/>
              <a:gd name="f24" fmla="*/ f17 1 f2"/>
              <a:gd name="f25" fmla="*/ f18 1 f2"/>
              <a:gd name="f26" fmla="*/ f19 1 f2"/>
              <a:gd name="f27" fmla="*/ f20 1 21600"/>
              <a:gd name="f28" fmla="*/ f21 1 21600"/>
              <a:gd name="f29" fmla="*/ 21600 f20 1"/>
              <a:gd name="f30" fmla="*/ 21600 f21 1"/>
              <a:gd name="f31" fmla="+- f23 0 f1"/>
              <a:gd name="f32" fmla="+- f24 0 f1"/>
              <a:gd name="f33" fmla="+- f25 0 f1"/>
              <a:gd name="f34" fmla="+- f26 0 f1"/>
              <a:gd name="f35" fmla="min f28 f27"/>
              <a:gd name="f36" fmla="*/ f29 1 f22"/>
              <a:gd name="f37" fmla="*/ f30 1 f22"/>
              <a:gd name="f38" fmla="val f36"/>
              <a:gd name="f39" fmla="val f37"/>
              <a:gd name="f40" fmla="*/ f6 f35 1"/>
              <a:gd name="f41" fmla="+- f39 0 f6"/>
              <a:gd name="f42" fmla="+- f38 0 f6"/>
              <a:gd name="f43" fmla="*/ f39 f35 1"/>
              <a:gd name="f44" fmla="*/ f38 f35 1"/>
              <a:gd name="f45" fmla="*/ f41 1 2"/>
              <a:gd name="f46" fmla="*/ f42 1 2"/>
              <a:gd name="f47" fmla="min f42 f41"/>
              <a:gd name="f48" fmla="*/ 100000 f42 1"/>
              <a:gd name="f49" fmla="+- f6 f45 0"/>
              <a:gd name="f50" fmla="+- f6 f46 0"/>
              <a:gd name="f51" fmla="*/ f48 1 f47"/>
              <a:gd name="f52" fmla="*/ f47 f7 1"/>
              <a:gd name="f53" fmla="*/ f52 1 200000"/>
              <a:gd name="f54" fmla="*/ f52 1 100000"/>
              <a:gd name="f55" fmla="*/ f15 1 f51"/>
              <a:gd name="f56" fmla="*/ f41 f50 1"/>
              <a:gd name="f57" fmla="*/ f50 f35 1"/>
              <a:gd name="f58" fmla="*/ f49 f35 1"/>
              <a:gd name="f59" fmla="+- f38 0 f53"/>
              <a:gd name="f60" fmla="+- f38 0 f54"/>
              <a:gd name="f61" fmla="+- 1 f55 0"/>
              <a:gd name="f62" fmla="*/ f56 1 f54"/>
              <a:gd name="f63" fmla="*/ f54 f35 1"/>
              <a:gd name="f64" fmla="*/ f53 f35 1"/>
              <a:gd name="f65" fmla="*/ f60 1 2"/>
              <a:gd name="f66" fmla="*/ f61 1 12"/>
              <a:gd name="f67" fmla="+- f39 0 f62"/>
              <a:gd name="f68" fmla="*/ f60 f35 1"/>
              <a:gd name="f69" fmla="*/ f59 f35 1"/>
              <a:gd name="f70" fmla="*/ f62 f35 1"/>
              <a:gd name="f71" fmla="+- f38 0 f65"/>
              <a:gd name="f72" fmla="*/ f66 f42 1"/>
              <a:gd name="f73" fmla="*/ f66 f41 1"/>
              <a:gd name="f74" fmla="*/ f67 f35 1"/>
              <a:gd name="f75" fmla="*/ f65 f35 1"/>
              <a:gd name="f76" fmla="+- f38 0 f72"/>
              <a:gd name="f77" fmla="+- f39 0 f73"/>
              <a:gd name="f78" fmla="*/ f72 f35 1"/>
              <a:gd name="f79" fmla="*/ f73 f35 1"/>
              <a:gd name="f80" fmla="*/ f71 f35 1"/>
              <a:gd name="f81" fmla="*/ f76 f35 1"/>
              <a:gd name="f82" fmla="*/ f77 f35 1"/>
            </a:gdLst>
            <a:ahLst/>
            <a:cxnLst>
              <a:cxn ang="3cd4">
                <a:pos x="hc" y="t"/>
              </a:cxn>
              <a:cxn ang="0">
                <a:pos x="r" y="vc"/>
              </a:cxn>
              <a:cxn ang="cd4">
                <a:pos x="hc" y="b"/>
              </a:cxn>
              <a:cxn ang="cd2">
                <a:pos x="l" y="vc"/>
              </a:cxn>
              <a:cxn ang="f31">
                <a:pos x="f57" y="f74"/>
              </a:cxn>
              <a:cxn ang="f31">
                <a:pos x="f80" y="f40"/>
              </a:cxn>
              <a:cxn ang="f32">
                <a:pos x="f69" y="f58"/>
              </a:cxn>
              <a:cxn ang="f33">
                <a:pos x="f75" y="f43"/>
              </a:cxn>
              <a:cxn ang="f33">
                <a:pos x="f57" y="f70"/>
              </a:cxn>
              <a:cxn ang="f34">
                <a:pos x="f64" y="f58"/>
              </a:cxn>
            </a:cxnLst>
            <a:rect l="f78" t="f79" r="f81" b="f82"/>
            <a:pathLst>
              <a:path>
                <a:moveTo>
                  <a:pt x="f40" y="f43"/>
                </a:moveTo>
                <a:lnTo>
                  <a:pt x="f63" y="f40"/>
                </a:lnTo>
                <a:lnTo>
                  <a:pt x="f44" y="f40"/>
                </a:lnTo>
                <a:lnTo>
                  <a:pt x="f68" y="f43"/>
                </a:lnTo>
                <a:close/>
              </a:path>
            </a:pathLst>
          </a:custGeom>
          <a:solidFill>
            <a:srgbClr val="FFFF00"/>
          </a:solidFill>
          <a:ln w="12701">
            <a:solidFill>
              <a:srgbClr val="000000"/>
            </a:solidFill>
            <a:prstDash val="solid"/>
            <a:miter/>
            <a:tailEnd type="arrow"/>
          </a:ln>
        </p:spPr>
        <p:txBody>
          <a:bodyPr vert="horz" wrap="square" lIns="91440" tIns="45720" rIns="91440" bIns="45720" anchor="t"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9" name="8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E6CCC75-5987-47D8-828A-D789F5F21A3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82</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name="Slide83">
    <p:spTree>
      <p:nvGrpSpPr>
        <p:cNvPr id="1" name=""/>
        <p:cNvGrpSpPr/>
        <p:nvPr/>
      </p:nvGrpSpPr>
      <p:grpSpPr>
        <a:xfrm>
          <a:off x="0" y="0"/>
          <a:ext cx="0" cy="0"/>
          <a:chOff x="0" y="0"/>
          <a:chExt cx="0" cy="0"/>
        </a:xfrm>
      </p:grpSpPr>
      <p:sp>
        <p:nvSpPr>
          <p:cNvPr id="2" name="Rectangle 3"/>
          <p:cNvSpPr txBox="1">
            <a:spLocks noGrp="1"/>
          </p:cNvSpPr>
          <p:nvPr>
            <p:ph idx="1"/>
          </p:nvPr>
        </p:nvSpPr>
        <p:spPr/>
        <p:txBody>
          <a:bodyPr/>
          <a:lstStyle/>
          <a:p>
            <a:pPr lvl="0" algn="just" hangingPunct="1">
              <a:lnSpc>
                <a:spcPct val="80000"/>
              </a:lnSpc>
              <a:spcBef>
                <a:spcPts val="600"/>
              </a:spcBef>
              <a:buClr>
                <a:srgbClr val="FF0000"/>
              </a:buClr>
            </a:pPr>
            <a:r>
              <a:rPr lang="tr-TR" sz="2500"/>
              <a:t>Eğer bir oyuncu aynı bireysel veya takım maçında 3 ceza sayısı aldıktan sonra kötü davranışına devam ederse, hakem oyunu durduracak ve derhal başhakeme haber verecektir.</a:t>
            </a:r>
          </a:p>
          <a:p>
            <a:pPr lvl="0" algn="just" hangingPunct="1">
              <a:lnSpc>
                <a:spcPct val="80000"/>
              </a:lnSpc>
              <a:spcBef>
                <a:spcPts val="600"/>
              </a:spcBef>
              <a:buClr>
                <a:srgbClr val="FF0000"/>
              </a:buClr>
            </a:pPr>
            <a:r>
              <a:rPr lang="tr-TR" sz="2500"/>
              <a:t>Birçok deneyimli sporcu bir setin kritik bölümlerinde (10-9, 9-9, 9-10 gibi…) kasıtlı,hızlı </a:t>
            </a:r>
            <a:r>
              <a:rPr lang="tr-TR" sz="2500" u="sng">
                <a:solidFill>
                  <a:srgbClr val="FF0000"/>
                </a:solidFill>
              </a:rPr>
              <a:t>“let servis”</a:t>
            </a:r>
            <a:r>
              <a:rPr lang="tr-TR" sz="2500"/>
              <a:t>e çok yakın biçimde servis attığı için hakemler bu servis kuralı ile ilgili çok dikkatli olmak zorundadırlar.</a:t>
            </a:r>
          </a:p>
        </p:txBody>
      </p:sp>
      <p:sp>
        <p:nvSpPr>
          <p:cNvPr id="3" name="Rectangle 4"/>
          <p:cNvSpPr txBox="1">
            <a:spLocks noGrp="1"/>
          </p:cNvSpPr>
          <p:nvPr>
            <p:ph type="title"/>
          </p:nvPr>
        </p:nvSpPr>
        <p:spPr>
          <a:xfrm>
            <a:off x="1042992" y="333371"/>
            <a:ext cx="7035795" cy="990596"/>
          </a:xfrm>
        </p:spPr>
        <p:txBody>
          <a:bodyPr/>
          <a:lstStyle/>
          <a:p>
            <a:pPr lvl="0" hangingPunct="1"/>
            <a:r>
              <a:rPr lang="tr-TR" sz="2800" b="1"/>
              <a:t>NORMAL / ENGELLİ </a:t>
            </a:r>
            <a:br>
              <a:rPr lang="tr-TR" sz="2800" b="1"/>
            </a:br>
            <a:r>
              <a:rPr lang="tr-TR" sz="2800" b="1"/>
              <a:t>MASA TENİSİ</a:t>
            </a:r>
            <a:br>
              <a:rPr lang="tr-TR" sz="2800" b="1"/>
            </a:br>
            <a:r>
              <a:rPr lang="tr-TR" sz="2800" b="1"/>
              <a:t>OYUN KURALLARINDAKİ FARKLAR</a:t>
            </a:r>
          </a:p>
        </p:txBody>
      </p:sp>
      <p:pic>
        <p:nvPicPr>
          <p:cNvPr id="4" name="Picture 5" descr="1_ittclogo"/>
          <p:cNvPicPr>
            <a:picLocks noChangeAspect="1"/>
          </p:cNvPicPr>
          <p:nvPr/>
        </p:nvPicPr>
        <p:blipFill>
          <a:blip r:embed="rId2" cstate="print"/>
          <a:srcRect/>
          <a:stretch>
            <a:fillRect/>
          </a:stretch>
        </p:blipFill>
        <p:spPr>
          <a:xfrm>
            <a:off x="539752" y="404814"/>
            <a:ext cx="952503" cy="876296"/>
          </a:xfrm>
          <a:prstGeom prst="rect">
            <a:avLst/>
          </a:prstGeom>
          <a:noFill/>
          <a:ln>
            <a:noFill/>
          </a:ln>
        </p:spPr>
      </p:pic>
      <p:sp>
        <p:nvSpPr>
          <p:cNvPr id="5" name="Rectangle 6"/>
          <p:cNvSpPr/>
          <p:nvPr/>
        </p:nvSpPr>
        <p:spPr>
          <a:xfrm>
            <a:off x="4076696" y="4572000"/>
            <a:ext cx="990596" cy="1524003"/>
          </a:xfrm>
          <a:prstGeom prst="rect">
            <a:avLst/>
          </a:prstGeom>
          <a:solidFill>
            <a:srgbClr val="BBE0E3"/>
          </a:solidFill>
          <a:ln w="9528">
            <a:solidFill>
              <a:srgbClr val="000000"/>
            </a:solidFill>
            <a:prstDash val="solid"/>
            <a:miter/>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6" name="Line 12"/>
          <p:cNvSpPr/>
          <p:nvPr/>
        </p:nvSpPr>
        <p:spPr>
          <a:xfrm>
            <a:off x="4076696" y="5333996"/>
            <a:ext cx="99059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7" name="Line 13"/>
          <p:cNvSpPr/>
          <p:nvPr/>
        </p:nvSpPr>
        <p:spPr>
          <a:xfrm flipH="1">
            <a:off x="4643752" y="4286259"/>
            <a:ext cx="285429" cy="71754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8" name="Line 14"/>
          <p:cNvSpPr/>
          <p:nvPr/>
        </p:nvSpPr>
        <p:spPr>
          <a:xfrm flipH="1">
            <a:off x="4357682" y="5000634"/>
            <a:ext cx="285750" cy="74518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9" name="Line 15"/>
          <p:cNvSpPr/>
          <p:nvPr/>
        </p:nvSpPr>
        <p:spPr>
          <a:xfrm rot="21152887" flipH="1">
            <a:off x="3979176" y="5759988"/>
            <a:ext cx="399501" cy="29772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0" name="Text Box 16"/>
          <p:cNvSpPr txBox="1"/>
          <p:nvPr/>
        </p:nvSpPr>
        <p:spPr>
          <a:xfrm>
            <a:off x="5029200" y="5181603"/>
            <a:ext cx="3733796" cy="461964"/>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1400"/>
              </a:spcBef>
              <a:spcAft>
                <a:spcPts val="0"/>
              </a:spcAft>
              <a:buNone/>
              <a:tabLst/>
              <a:defRPr sz="1800" b="0" i="0" u="none" strike="noStrike" kern="0" cap="none" spc="0" baseline="0">
                <a:solidFill>
                  <a:srgbClr val="000000"/>
                </a:solidFill>
                <a:uFillTx/>
              </a:defRPr>
            </a:pPr>
            <a:endParaRPr lang="da-DK" sz="2400" b="0" i="0" u="none" strike="noStrike" kern="1200" cap="none" spc="0" baseline="0">
              <a:solidFill>
                <a:srgbClr val="000000"/>
              </a:solidFill>
              <a:uFillTx/>
              <a:latin typeface="Times New Roman" pitchFamily="18"/>
            </a:endParaRPr>
          </a:p>
        </p:txBody>
      </p:sp>
      <p:sp>
        <p:nvSpPr>
          <p:cNvPr id="11" name="Text Box 17"/>
          <p:cNvSpPr txBox="1"/>
          <p:nvPr/>
        </p:nvSpPr>
        <p:spPr>
          <a:xfrm>
            <a:off x="5255578" y="4791867"/>
            <a:ext cx="3357585" cy="1323438"/>
          </a:xfrm>
          <a:prstGeom prst="rect">
            <a:avLst/>
          </a:prstGeom>
          <a:noFill/>
          <a:ln>
            <a:noFill/>
          </a:ln>
        </p:spPr>
        <p:txBody>
          <a:bodyPr vert="horz" wrap="square" lIns="91440" tIns="45720" rIns="91440" bIns="45720" anchor="t" anchorCtr="0" compatLnSpc="1">
            <a:spAutoFit/>
          </a:bodyPr>
          <a:lstStyle/>
          <a:p>
            <a:pPr marL="0" marR="0" lvl="0" indent="0" algn="just" defTabSz="914400" rtl="0" fontAlgn="auto" hangingPunct="0">
              <a:lnSpc>
                <a:spcPct val="100000"/>
              </a:lnSpc>
              <a:spcBef>
                <a:spcPts val="1200"/>
              </a:spcBef>
              <a:spcAft>
                <a:spcPts val="0"/>
              </a:spcAft>
              <a:buNone/>
              <a:tabLst/>
              <a:defRPr sz="1800" b="0" i="0" u="none" strike="noStrike" kern="0" cap="none" spc="0" baseline="0">
                <a:solidFill>
                  <a:srgbClr val="000000"/>
                </a:solidFill>
                <a:uFillTx/>
              </a:defRPr>
            </a:pPr>
            <a:r>
              <a:rPr lang="tr-TR" sz="2000" b="1" i="0" u="none" strike="noStrike" kern="1200" cap="none" spc="0" baseline="0">
                <a:solidFill>
                  <a:srgbClr val="000000"/>
                </a:solidFill>
                <a:uFillTx/>
                <a:latin typeface="Times New Roman" pitchFamily="18"/>
              </a:rPr>
              <a:t>Sayılar 9-10 iken, sağ elini kullanan oyuncuya atılan tipik bir </a:t>
            </a:r>
            <a:r>
              <a:rPr lang="tr-TR" sz="2000" b="1" i="0" u="none" strike="noStrike" kern="1200" cap="none" spc="0" baseline="0">
                <a:solidFill>
                  <a:srgbClr val="FF0000"/>
                </a:solidFill>
                <a:uFillTx/>
                <a:latin typeface="Times New Roman" pitchFamily="18"/>
              </a:rPr>
              <a:t>“LET SERVİS” </a:t>
            </a:r>
            <a:r>
              <a:rPr lang="tr-TR" sz="2000" b="1" i="0" u="none" strike="noStrike" kern="1200" cap="none" spc="0" baseline="0">
                <a:solidFill>
                  <a:srgbClr val="000000"/>
                </a:solidFill>
                <a:uFillTx/>
                <a:latin typeface="Times New Roman" pitchFamily="18"/>
              </a:rPr>
              <a:t>örneği…</a:t>
            </a:r>
            <a:endParaRPr lang="da-DK" sz="2000" b="1" i="0" u="none" strike="noStrike" kern="1200" cap="none" spc="0" baseline="0">
              <a:solidFill>
                <a:srgbClr val="000000"/>
              </a:solidFill>
              <a:uFillTx/>
              <a:latin typeface="Times New Roman" pitchFamily="18"/>
            </a:endParaRPr>
          </a:p>
        </p:txBody>
      </p:sp>
      <p:pic>
        <p:nvPicPr>
          <p:cNvPr id="12" name="Picture 18" descr="1_ittclogo"/>
          <p:cNvPicPr>
            <a:picLocks noChangeAspect="1"/>
          </p:cNvPicPr>
          <p:nvPr/>
        </p:nvPicPr>
        <p:blipFill>
          <a:blip r:embed="rId2" cstate="print"/>
          <a:srcRect/>
          <a:stretch>
            <a:fillRect/>
          </a:stretch>
        </p:blipFill>
        <p:spPr>
          <a:xfrm>
            <a:off x="7740652" y="476246"/>
            <a:ext cx="952503" cy="876296"/>
          </a:xfrm>
          <a:prstGeom prst="rect">
            <a:avLst/>
          </a:prstGeom>
          <a:noFill/>
          <a:ln>
            <a:noFill/>
          </a:ln>
        </p:spPr>
      </p:pic>
      <p:sp>
        <p:nvSpPr>
          <p:cNvPr id="13" name="12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3FB1C43-6A5E-4B4E-A698-3F6A8C067D8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83</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righ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name="Slide84">
    <p:spTree>
      <p:nvGrpSpPr>
        <p:cNvPr id="1" name=""/>
        <p:cNvGrpSpPr/>
        <p:nvPr/>
      </p:nvGrpSpPr>
      <p:grpSpPr>
        <a:xfrm>
          <a:off x="0" y="0"/>
          <a:ext cx="0" cy="0"/>
          <a:chOff x="0" y="0"/>
          <a:chExt cx="0" cy="0"/>
        </a:xfrm>
      </p:grpSpPr>
      <p:sp>
        <p:nvSpPr>
          <p:cNvPr id="2" name="Rectangle 2"/>
          <p:cNvSpPr txBox="1">
            <a:spLocks noGrp="1"/>
          </p:cNvSpPr>
          <p:nvPr>
            <p:ph type="title"/>
          </p:nvPr>
        </p:nvSpPr>
        <p:spPr>
          <a:xfrm>
            <a:off x="727076" y="390521"/>
            <a:ext cx="7642226" cy="911227"/>
          </a:xfrm>
        </p:spPr>
        <p:txBody>
          <a:bodyPr/>
          <a:lstStyle/>
          <a:p>
            <a:pPr lvl="0" hangingPunct="1"/>
            <a:r>
              <a:rPr lang="tr-TR" sz="2800" b="1"/>
              <a:t>NORMAL / ENGELLİ </a:t>
            </a:r>
            <a:br>
              <a:rPr lang="tr-TR" sz="2800" b="1"/>
            </a:br>
            <a:r>
              <a:rPr lang="tr-TR" sz="2800" b="1"/>
              <a:t>MASA TENİSİ</a:t>
            </a:r>
            <a:br>
              <a:rPr lang="tr-TR" sz="2800" b="1"/>
            </a:br>
            <a:r>
              <a:rPr lang="tr-TR" sz="2800" b="1"/>
              <a:t>OYUN KURALLARINDAKİ FARKLAR</a:t>
            </a:r>
          </a:p>
        </p:txBody>
      </p:sp>
      <p:sp>
        <p:nvSpPr>
          <p:cNvPr id="3" name="Rectangle 3"/>
          <p:cNvSpPr txBox="1">
            <a:spLocks noGrp="1"/>
          </p:cNvSpPr>
          <p:nvPr>
            <p:ph idx="1"/>
          </p:nvPr>
        </p:nvSpPr>
        <p:spPr>
          <a:xfrm>
            <a:off x="457200" y="1600200"/>
            <a:ext cx="8229600" cy="4997452"/>
          </a:xfrm>
        </p:spPr>
        <p:txBody>
          <a:bodyPr/>
          <a:lstStyle/>
          <a:p>
            <a:pPr lvl="0" hangingPunct="1">
              <a:spcBef>
                <a:spcPts val="600"/>
              </a:spcBef>
              <a:buClr>
                <a:srgbClr val="333399"/>
              </a:buClr>
              <a:buFont typeface="Wingdings" pitchFamily="2"/>
              <a:buChar char="v"/>
            </a:pPr>
            <a:r>
              <a:rPr lang="tr-TR" sz="2400">
                <a:solidFill>
                  <a:srgbClr val="FF0000"/>
                </a:solidFill>
              </a:rPr>
              <a:t>Tekerlekli sandalye </a:t>
            </a:r>
            <a:r>
              <a:rPr lang="tr-TR" sz="2400" b="1" u="sng">
                <a:solidFill>
                  <a:srgbClr val="333399"/>
                </a:solidFill>
              </a:rPr>
              <a:t>Çiftler</a:t>
            </a:r>
            <a:r>
              <a:rPr lang="tr-TR" sz="2400">
                <a:solidFill>
                  <a:srgbClr val="333399"/>
                </a:solidFill>
              </a:rPr>
              <a:t> </a:t>
            </a:r>
            <a:r>
              <a:rPr lang="tr-TR" sz="2400">
                <a:solidFill>
                  <a:srgbClr val="FF0000"/>
                </a:solidFill>
              </a:rPr>
              <a:t>maçında servis…</a:t>
            </a:r>
          </a:p>
          <a:p>
            <a:pPr lvl="0" hangingPunct="1">
              <a:spcBef>
                <a:spcPts val="600"/>
              </a:spcBef>
              <a:buNone/>
            </a:pPr>
            <a:r>
              <a:rPr lang="tr-TR" sz="2000"/>
              <a:t>	</a:t>
            </a:r>
            <a:r>
              <a:rPr lang="tr-TR" sz="2400"/>
              <a:t>Aşağıdaki durumlarda </a:t>
            </a:r>
            <a:r>
              <a:rPr lang="tr-TR" sz="2400" b="1" u="sng">
                <a:solidFill>
                  <a:srgbClr val="FF0000"/>
                </a:solidFill>
              </a:rPr>
              <a:t>“LET”</a:t>
            </a:r>
            <a:r>
              <a:rPr lang="tr-TR" sz="2400" b="1">
                <a:solidFill>
                  <a:srgbClr val="FF0000"/>
                </a:solidFill>
              </a:rPr>
              <a:t> </a:t>
            </a:r>
            <a:r>
              <a:rPr lang="tr-TR" sz="2400"/>
              <a:t>verilecektir:</a:t>
            </a:r>
          </a:p>
          <a:p>
            <a:pPr lvl="0" algn="just" hangingPunct="1">
              <a:spcBef>
                <a:spcPts val="600"/>
              </a:spcBef>
              <a:buClr>
                <a:srgbClr val="FF0000"/>
              </a:buClr>
            </a:pPr>
            <a:r>
              <a:rPr lang="tr-TR" sz="2400"/>
              <a:t>Eğer top serviste karşılayanın sahasında zıpladıktan sonra net yönünde geri gelirse,</a:t>
            </a:r>
          </a:p>
          <a:p>
            <a:pPr lvl="0" algn="just" hangingPunct="1">
              <a:spcBef>
                <a:spcPts val="600"/>
              </a:spcBef>
              <a:buClr>
                <a:srgbClr val="FF0000"/>
              </a:buClr>
            </a:pPr>
            <a:r>
              <a:rPr lang="tr-TR" sz="2400"/>
              <a:t>Eğer top serviste oyun yüzeyinin karşılayan tarafında </a:t>
            </a:r>
            <a:r>
              <a:rPr lang="tr-TR" sz="2400">
                <a:solidFill>
                  <a:srgbClr val="FF0000"/>
                </a:solidFill>
              </a:rPr>
              <a:t>“durur”</a:t>
            </a:r>
            <a:r>
              <a:rPr lang="tr-TR" sz="2400"/>
              <a:t>sa (ileriye doğru gitmeyip olduğu yerde zıplarsa),</a:t>
            </a:r>
          </a:p>
          <a:p>
            <a:pPr lvl="0" hangingPunct="1">
              <a:spcBef>
                <a:spcPts val="400"/>
              </a:spcBef>
              <a:buClr>
                <a:srgbClr val="FF0000"/>
              </a:buClr>
            </a:pPr>
            <a:endParaRPr lang="tr-TR" sz="1800"/>
          </a:p>
          <a:p>
            <a:pPr lvl="0" hangingPunct="1">
              <a:spcBef>
                <a:spcPts val="400"/>
              </a:spcBef>
              <a:buNone/>
            </a:pPr>
            <a:endParaRPr lang="tr-TR" sz="1800" b="1"/>
          </a:p>
        </p:txBody>
      </p:sp>
      <p:pic>
        <p:nvPicPr>
          <p:cNvPr id="4" name="Picture 4" descr="1_ittclogo"/>
          <p:cNvPicPr>
            <a:picLocks noChangeAspect="1"/>
          </p:cNvPicPr>
          <p:nvPr/>
        </p:nvPicPr>
        <p:blipFill>
          <a:blip r:embed="rId2" cstate="print"/>
          <a:srcRect/>
          <a:stretch>
            <a:fillRect/>
          </a:stretch>
        </p:blipFill>
        <p:spPr>
          <a:xfrm>
            <a:off x="539752" y="404814"/>
            <a:ext cx="952503" cy="876296"/>
          </a:xfrm>
          <a:prstGeom prst="rect">
            <a:avLst/>
          </a:prstGeom>
          <a:noFill/>
          <a:ln>
            <a:noFill/>
          </a:ln>
        </p:spPr>
      </p:pic>
      <p:sp>
        <p:nvSpPr>
          <p:cNvPr id="5" name="Rectangle 5"/>
          <p:cNvSpPr/>
          <p:nvPr/>
        </p:nvSpPr>
        <p:spPr>
          <a:xfrm>
            <a:off x="2771774" y="4437061"/>
            <a:ext cx="914400" cy="1371600"/>
          </a:xfrm>
          <a:prstGeom prst="rect">
            <a:avLst/>
          </a:prstGeom>
          <a:solidFill>
            <a:srgbClr val="BBE0E3"/>
          </a:solidFill>
          <a:ln w="9528">
            <a:solidFill>
              <a:srgbClr val="000000"/>
            </a:solidFill>
            <a:prstDash val="solid"/>
            <a:miter/>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6" name="Rectangle 11"/>
          <p:cNvSpPr/>
          <p:nvPr/>
        </p:nvSpPr>
        <p:spPr>
          <a:xfrm>
            <a:off x="4284658" y="4437061"/>
            <a:ext cx="914400" cy="1371600"/>
          </a:xfrm>
          <a:prstGeom prst="rect">
            <a:avLst/>
          </a:prstGeom>
          <a:solidFill>
            <a:srgbClr val="BBE0E3"/>
          </a:solidFill>
          <a:ln w="9528">
            <a:solidFill>
              <a:srgbClr val="000000"/>
            </a:solidFill>
            <a:prstDash val="solid"/>
            <a:miter/>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7" name="Line 15"/>
          <p:cNvSpPr/>
          <p:nvPr/>
        </p:nvSpPr>
        <p:spPr>
          <a:xfrm>
            <a:off x="2771774" y="5157792"/>
            <a:ext cx="9144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8" name="Line 17"/>
          <p:cNvSpPr/>
          <p:nvPr/>
        </p:nvSpPr>
        <p:spPr>
          <a:xfrm>
            <a:off x="3025777" y="4584701"/>
            <a:ext cx="76196" cy="3810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9" name="Line 18"/>
          <p:cNvSpPr/>
          <p:nvPr/>
        </p:nvSpPr>
        <p:spPr>
          <a:xfrm>
            <a:off x="3098801" y="4927601"/>
            <a:ext cx="228600" cy="8382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0" name="Line 19"/>
          <p:cNvSpPr/>
          <p:nvPr/>
        </p:nvSpPr>
        <p:spPr>
          <a:xfrm flipV="1">
            <a:off x="3327401" y="5440359"/>
            <a:ext cx="152403" cy="3047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1" name="Line 20"/>
          <p:cNvSpPr/>
          <p:nvPr/>
        </p:nvSpPr>
        <p:spPr>
          <a:xfrm>
            <a:off x="4284658" y="5157792"/>
            <a:ext cx="91440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2" name="Line 21"/>
          <p:cNvSpPr/>
          <p:nvPr/>
        </p:nvSpPr>
        <p:spPr>
          <a:xfrm>
            <a:off x="4500567" y="4508504"/>
            <a:ext cx="152403" cy="45720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13" name="Line 22"/>
          <p:cNvSpPr/>
          <p:nvPr/>
        </p:nvSpPr>
        <p:spPr>
          <a:xfrm>
            <a:off x="4643442" y="4941883"/>
            <a:ext cx="228600" cy="76199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pic>
        <p:nvPicPr>
          <p:cNvPr id="14" name="Picture 23" descr="638071"/>
          <p:cNvPicPr>
            <a:picLocks noChangeAspect="1"/>
          </p:cNvPicPr>
          <p:nvPr/>
        </p:nvPicPr>
        <p:blipFill>
          <a:blip r:embed="rId3" cstate="print"/>
          <a:srcRect/>
          <a:stretch>
            <a:fillRect/>
          </a:stretch>
        </p:blipFill>
        <p:spPr>
          <a:xfrm>
            <a:off x="6948489" y="4437061"/>
            <a:ext cx="1343025" cy="1517647"/>
          </a:xfrm>
          <a:prstGeom prst="rect">
            <a:avLst/>
          </a:prstGeom>
          <a:noFill/>
          <a:ln>
            <a:noFill/>
          </a:ln>
        </p:spPr>
      </p:pic>
      <p:sp>
        <p:nvSpPr>
          <p:cNvPr id="15" name="AutoShape 25"/>
          <p:cNvSpPr/>
          <p:nvPr/>
        </p:nvSpPr>
        <p:spPr>
          <a:xfrm>
            <a:off x="5638803" y="4572000"/>
            <a:ext cx="1203322" cy="423860"/>
          </a:xfrm>
          <a:custGeom>
            <a:avLst>
              <a:gd name="f0" fmla="val 31500"/>
              <a:gd name="f1" fmla="val 37800"/>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9528">
            <a:solidFill>
              <a:srgbClr val="000000"/>
            </a:solidFill>
            <a:prstDash val="solid"/>
            <a:miter/>
            <a:tailEnd type="arrow"/>
          </a:ln>
        </p:spPr>
        <p:txBody>
          <a:bodyPr vert="horz" wrap="square" lIns="91440" tIns="45720" rIns="91440" bIns="45720" anchor="t" anchorCtr="0" compatLnSpc="1"/>
          <a:lstStyle/>
          <a:p>
            <a:pPr marL="533396" marR="0" lvl="0" indent="-533396"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r>
              <a:rPr lang="tr-TR" sz="1800" b="1" i="0" u="none" strike="noStrike" kern="1200" cap="none" spc="0" baseline="0">
                <a:solidFill>
                  <a:srgbClr val="000000"/>
                </a:solidFill>
                <a:uFillTx/>
                <a:latin typeface="Arial"/>
              </a:rPr>
              <a:t>   LET</a:t>
            </a:r>
            <a:endParaRPr lang="tr-TR" sz="1800" b="0" i="0" u="none" strike="noStrike" kern="1200" cap="none" spc="0" baseline="0">
              <a:solidFill>
                <a:srgbClr val="000000"/>
              </a:solidFill>
              <a:uFillTx/>
              <a:latin typeface="Arial"/>
            </a:endParaRPr>
          </a:p>
        </p:txBody>
      </p:sp>
      <p:pic>
        <p:nvPicPr>
          <p:cNvPr id="16" name="Picture 26" descr="1_ittclogo"/>
          <p:cNvPicPr>
            <a:picLocks noChangeAspect="1"/>
          </p:cNvPicPr>
          <p:nvPr/>
        </p:nvPicPr>
        <p:blipFill>
          <a:blip r:embed="rId2" cstate="print"/>
          <a:srcRect/>
          <a:stretch>
            <a:fillRect/>
          </a:stretch>
        </p:blipFill>
        <p:spPr>
          <a:xfrm>
            <a:off x="7812084" y="404814"/>
            <a:ext cx="952503" cy="876296"/>
          </a:xfrm>
          <a:prstGeom prst="rect">
            <a:avLst/>
          </a:prstGeom>
          <a:noFill/>
          <a:ln>
            <a:noFill/>
          </a:ln>
        </p:spPr>
      </p:pic>
      <p:sp>
        <p:nvSpPr>
          <p:cNvPr id="17" name="16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2DD13A4-BD6B-42C6-8C2F-E7B3BD4C5B7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84</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name="Slide85">
    <p:spTree>
      <p:nvGrpSpPr>
        <p:cNvPr id="1" name=""/>
        <p:cNvGrpSpPr/>
        <p:nvPr/>
      </p:nvGrpSpPr>
      <p:grpSpPr>
        <a:xfrm>
          <a:off x="0" y="0"/>
          <a:ext cx="0" cy="0"/>
          <a:chOff x="0" y="0"/>
          <a:chExt cx="0" cy="0"/>
        </a:xfrm>
      </p:grpSpPr>
      <p:sp>
        <p:nvSpPr>
          <p:cNvPr id="2" name="Line 10"/>
          <p:cNvSpPr/>
          <p:nvPr/>
        </p:nvSpPr>
        <p:spPr>
          <a:xfrm>
            <a:off x="4237036" y="6092820"/>
            <a:ext cx="0" cy="609603"/>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5873">
            <a:solidFill>
              <a:srgbClr val="000000"/>
            </a:solidFill>
            <a:custDash>
              <a:ds d="100000" sp="100000"/>
            </a:custDash>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3" name="Rectangle 2"/>
          <p:cNvSpPr txBox="1">
            <a:spLocks noGrp="1"/>
          </p:cNvSpPr>
          <p:nvPr>
            <p:ph type="title"/>
          </p:nvPr>
        </p:nvSpPr>
        <p:spPr>
          <a:xfrm>
            <a:off x="1152528" y="287341"/>
            <a:ext cx="6769102" cy="1081085"/>
          </a:xfrm>
        </p:spPr>
        <p:txBody>
          <a:bodyPr/>
          <a:lstStyle/>
          <a:p>
            <a:pPr lvl="0" hangingPunct="1"/>
            <a:r>
              <a:rPr lang="tr-TR" sz="2800" b="1"/>
              <a:t>NORMAL / ENGELLİ </a:t>
            </a:r>
            <a:br>
              <a:rPr lang="tr-TR" sz="2800" b="1"/>
            </a:br>
            <a:r>
              <a:rPr lang="tr-TR" sz="2800" b="1"/>
              <a:t>MASA TENİSİ </a:t>
            </a:r>
            <a:br>
              <a:rPr lang="tr-TR" sz="2800" b="1"/>
            </a:br>
            <a:r>
              <a:rPr lang="tr-TR" sz="2800" b="1"/>
              <a:t>OYUN KURALLARINDAKİ FARKLAR</a:t>
            </a:r>
          </a:p>
        </p:txBody>
      </p:sp>
      <p:sp>
        <p:nvSpPr>
          <p:cNvPr id="4" name="Rectangle 3"/>
          <p:cNvSpPr txBox="1">
            <a:spLocks noGrp="1"/>
          </p:cNvSpPr>
          <p:nvPr>
            <p:ph idx="1"/>
          </p:nvPr>
        </p:nvSpPr>
        <p:spPr>
          <a:xfrm>
            <a:off x="428597" y="1500172"/>
            <a:ext cx="8435970" cy="5357827"/>
          </a:xfrm>
        </p:spPr>
        <p:txBody>
          <a:bodyPr/>
          <a:lstStyle/>
          <a:p>
            <a:pPr marL="182559" lvl="0" indent="-182559" algn="just" hangingPunct="1">
              <a:lnSpc>
                <a:spcPct val="90000"/>
              </a:lnSpc>
              <a:spcBef>
                <a:spcPts val="600"/>
              </a:spcBef>
              <a:buNone/>
            </a:pPr>
            <a:r>
              <a:rPr lang="tr-TR" sz="2400" b="1" dirty="0"/>
              <a:t>	</a:t>
            </a:r>
            <a:r>
              <a:rPr lang="tr-TR" sz="2400" b="1" dirty="0">
                <a:solidFill>
                  <a:srgbClr val="FF0000"/>
                </a:solidFill>
              </a:rPr>
              <a:t>Tekerlekli sandalye</a:t>
            </a:r>
            <a:r>
              <a:rPr lang="tr-TR" sz="2400" b="1" u="sng" dirty="0">
                <a:solidFill>
                  <a:srgbClr val="333399"/>
                </a:solidFill>
              </a:rPr>
              <a:t> çiftler</a:t>
            </a:r>
            <a:r>
              <a:rPr lang="tr-TR" sz="2400" b="1" dirty="0">
                <a:solidFill>
                  <a:srgbClr val="FF0000"/>
                </a:solidFill>
              </a:rPr>
              <a:t> maçı…</a:t>
            </a:r>
          </a:p>
          <a:p>
            <a:pPr marL="182559" lvl="0" indent="-182559" algn="just" hangingPunct="1">
              <a:lnSpc>
                <a:spcPct val="90000"/>
              </a:lnSpc>
              <a:spcBef>
                <a:spcPts val="600"/>
              </a:spcBef>
              <a:buClr>
                <a:srgbClr val="FF0000"/>
              </a:buClr>
            </a:pPr>
            <a:r>
              <a:rPr lang="tr-TR" sz="2200" dirty="0"/>
              <a:t>Servisçi önce doğru bir servis atacak,</a:t>
            </a:r>
          </a:p>
          <a:p>
            <a:pPr marL="182559" lvl="0" indent="-182559" algn="just" hangingPunct="1">
              <a:lnSpc>
                <a:spcPct val="90000"/>
              </a:lnSpc>
              <a:spcBef>
                <a:spcPts val="600"/>
              </a:spcBef>
              <a:buClr>
                <a:srgbClr val="FF0000"/>
              </a:buClr>
            </a:pPr>
            <a:r>
              <a:rPr lang="tr-TR" sz="2200" dirty="0"/>
              <a:t>Karşılayan doğru bir karşılama yapacak,</a:t>
            </a:r>
          </a:p>
          <a:p>
            <a:pPr marL="182559" lvl="0" indent="-182559" algn="just" hangingPunct="1">
              <a:lnSpc>
                <a:spcPct val="90000"/>
              </a:lnSpc>
              <a:spcBef>
                <a:spcPts val="600"/>
              </a:spcBef>
              <a:buClr>
                <a:srgbClr val="FF0000"/>
              </a:buClr>
            </a:pPr>
            <a:r>
              <a:rPr lang="tr-TR" sz="2200" dirty="0"/>
              <a:t>Bundan sonra </a:t>
            </a:r>
            <a:r>
              <a:rPr lang="tr-TR" sz="2200" b="1" u="sng" dirty="0">
                <a:solidFill>
                  <a:srgbClr val="333399"/>
                </a:solidFill>
              </a:rPr>
              <a:t>çift oyuncuların herhangi biri</a:t>
            </a:r>
            <a:r>
              <a:rPr lang="tr-TR" sz="2200" dirty="0">
                <a:solidFill>
                  <a:srgbClr val="333399"/>
                </a:solidFill>
              </a:rPr>
              <a:t> </a:t>
            </a:r>
            <a:r>
              <a:rPr lang="tr-TR" sz="2200" dirty="0"/>
              <a:t>doğru bir karşılama yapabilir.</a:t>
            </a:r>
          </a:p>
          <a:p>
            <a:pPr marL="182559" lvl="0" indent="-182559" algn="just" hangingPunct="1">
              <a:lnSpc>
                <a:spcPct val="90000"/>
              </a:lnSpc>
              <a:spcBef>
                <a:spcPts val="600"/>
              </a:spcBef>
              <a:buClr>
                <a:srgbClr val="FF0000"/>
              </a:buClr>
            </a:pPr>
            <a:r>
              <a:rPr lang="tr-TR" sz="2200" dirty="0"/>
              <a:t>Bir oyuncunun tekerlekli sandalyesinin hiçbir </a:t>
            </a:r>
            <a:r>
              <a:rPr lang="tr-TR" sz="2200" dirty="0" smtClean="0"/>
              <a:t>parçası veya ayaktaki oyuncunun bir ayağı masa </a:t>
            </a:r>
            <a:r>
              <a:rPr lang="tr-TR" sz="2200" dirty="0"/>
              <a:t>orta çizgisinin hayali uzantısının diğer tarafına geçmeyecektir. Eğer geçerse, hakem rakip çift lehine </a:t>
            </a:r>
            <a:r>
              <a:rPr lang="tr-TR" sz="2200" b="1" dirty="0">
                <a:solidFill>
                  <a:srgbClr val="FF0000"/>
                </a:solidFill>
              </a:rPr>
              <a:t>“</a:t>
            </a:r>
            <a:r>
              <a:rPr lang="tr-TR" sz="2200" b="1" u="sng" dirty="0">
                <a:solidFill>
                  <a:srgbClr val="FF0000"/>
                </a:solidFill>
              </a:rPr>
              <a:t>SAYI”</a:t>
            </a:r>
            <a:r>
              <a:rPr lang="tr-TR" sz="2200" b="1" dirty="0">
                <a:solidFill>
                  <a:srgbClr val="FF0000"/>
                </a:solidFill>
              </a:rPr>
              <a:t> </a:t>
            </a:r>
            <a:r>
              <a:rPr lang="tr-TR" sz="2200" dirty="0"/>
              <a:t>verecektir.</a:t>
            </a:r>
          </a:p>
        </p:txBody>
      </p:sp>
      <p:pic>
        <p:nvPicPr>
          <p:cNvPr id="5" name="Picture 5" descr="1_ittclogo"/>
          <p:cNvPicPr>
            <a:picLocks noChangeAspect="1"/>
          </p:cNvPicPr>
          <p:nvPr/>
        </p:nvPicPr>
        <p:blipFill>
          <a:blip r:embed="rId3" cstate="print"/>
          <a:srcRect/>
          <a:stretch>
            <a:fillRect/>
          </a:stretch>
        </p:blipFill>
        <p:spPr>
          <a:xfrm>
            <a:off x="539752" y="404814"/>
            <a:ext cx="952503" cy="876296"/>
          </a:xfrm>
          <a:prstGeom prst="rect">
            <a:avLst/>
          </a:prstGeom>
          <a:noFill/>
          <a:ln>
            <a:noFill/>
          </a:ln>
        </p:spPr>
      </p:pic>
      <p:sp>
        <p:nvSpPr>
          <p:cNvPr id="6" name="Rectangle 6"/>
          <p:cNvSpPr/>
          <p:nvPr/>
        </p:nvSpPr>
        <p:spPr>
          <a:xfrm>
            <a:off x="3708404" y="4643122"/>
            <a:ext cx="1066803" cy="1524003"/>
          </a:xfrm>
          <a:prstGeom prst="rect">
            <a:avLst/>
          </a:prstGeom>
          <a:solidFill>
            <a:srgbClr val="BBE0E3"/>
          </a:solidFill>
          <a:ln w="9528">
            <a:solidFill>
              <a:srgbClr val="000000"/>
            </a:solidFill>
            <a:prstDash val="solid"/>
            <a:miter/>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7" name="Line 8"/>
          <p:cNvSpPr/>
          <p:nvPr/>
        </p:nvSpPr>
        <p:spPr>
          <a:xfrm>
            <a:off x="3708404" y="5465441"/>
            <a:ext cx="106680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528">
            <a:solidFill>
              <a:srgbClr val="000000"/>
            </a:solidFill>
            <a:prstDash val="solid"/>
            <a:round/>
            <a:tailEnd type="arrow"/>
          </a:ln>
        </p:spPr>
        <p:txBody>
          <a:bodyPr vert="horz" wrap="none" lIns="91440" tIns="45720" rIns="91440" bIns="45720" anchor="ctr" anchorCtr="0" compatLnSpc="1"/>
          <a:lstStyle/>
          <a:p>
            <a:pPr marL="0" marR="0" lvl="0" indent="0" algn="l" defTabSz="914400" rtl="0" fontAlgn="auto" hangingPunct="1">
              <a:lnSpc>
                <a:spcPct val="90000"/>
              </a:lnSpc>
              <a:spcBef>
                <a:spcPts val="200"/>
              </a:spcBef>
              <a:spcAft>
                <a:spcPts val="0"/>
              </a:spcAft>
              <a:buNone/>
              <a:tabLst/>
              <a:defRPr sz="1800" b="0" i="0" u="none" strike="noStrike" kern="0" cap="none" spc="0" baseline="0">
                <a:solidFill>
                  <a:srgbClr val="000000"/>
                </a:solidFill>
                <a:uFillTx/>
              </a:defRPr>
            </a:pPr>
            <a:endParaRPr lang="tr-TR" sz="900" b="0" i="0" u="none" strike="noStrike" kern="1200" cap="none" spc="0" baseline="0">
              <a:solidFill>
                <a:srgbClr val="000000"/>
              </a:solidFill>
              <a:uFillTx/>
              <a:latin typeface="Arial"/>
            </a:endParaRPr>
          </a:p>
        </p:txBody>
      </p:sp>
      <p:sp>
        <p:nvSpPr>
          <p:cNvPr id="8" name="Rectangle 9"/>
          <p:cNvSpPr/>
          <p:nvPr/>
        </p:nvSpPr>
        <p:spPr>
          <a:xfrm>
            <a:off x="3929057" y="6286518"/>
            <a:ext cx="418456" cy="296229"/>
          </a:xfrm>
          <a:prstGeom prst="rect">
            <a:avLst/>
          </a:prstGeom>
          <a:solidFill>
            <a:srgbClr val="FF0000"/>
          </a:solidFill>
          <a:ln w="19046">
            <a:solidFill>
              <a:srgbClr val="000000"/>
            </a:solidFill>
            <a:prstDash val="solid"/>
            <a:miter/>
            <a:tailEnd type="arrow"/>
          </a:ln>
        </p:spPr>
        <p:txBody>
          <a:bodyPr vert="horz" wrap="none" lIns="91440" tIns="45720" rIns="91440" bIns="45720"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a-DK" sz="2200" b="0" i="0" u="none" strike="noStrike" kern="1200" cap="none" spc="0" baseline="0">
                <a:solidFill>
                  <a:srgbClr val="FFFFFF"/>
                </a:solidFill>
                <a:uFillTx/>
                <a:latin typeface="Times New Roman" pitchFamily="18"/>
              </a:rPr>
              <a:t>Y</a:t>
            </a:r>
          </a:p>
        </p:txBody>
      </p:sp>
      <p:sp>
        <p:nvSpPr>
          <p:cNvPr id="9" name="Rectangle 11"/>
          <p:cNvSpPr/>
          <p:nvPr/>
        </p:nvSpPr>
        <p:spPr>
          <a:xfrm>
            <a:off x="4398958" y="6294757"/>
            <a:ext cx="381003" cy="287999"/>
          </a:xfrm>
          <a:prstGeom prst="rect">
            <a:avLst/>
          </a:prstGeom>
          <a:solidFill>
            <a:srgbClr val="00B050"/>
          </a:solidFill>
          <a:ln w="19046">
            <a:solidFill>
              <a:srgbClr val="000000"/>
            </a:solidFill>
            <a:prstDash val="solid"/>
            <a:miter/>
            <a:tailEnd type="arrow"/>
          </a:ln>
        </p:spPr>
        <p:txBody>
          <a:bodyPr vert="horz" wrap="none" lIns="91440" tIns="45720" rIns="91440" bIns="45720" anchor="ctr" anchorCtr="1" compatLnSpc="1"/>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da-DK" sz="2200" b="0" i="0" u="none" strike="noStrike" kern="1200" cap="none" spc="0" baseline="0">
                <a:solidFill>
                  <a:srgbClr val="FFFFFF"/>
                </a:solidFill>
                <a:uFillTx/>
                <a:latin typeface="Times New Roman" pitchFamily="18"/>
              </a:rPr>
              <a:t>X</a:t>
            </a:r>
          </a:p>
        </p:txBody>
      </p:sp>
      <p:sp>
        <p:nvSpPr>
          <p:cNvPr id="10" name="Rectangle 12"/>
          <p:cNvSpPr/>
          <p:nvPr/>
        </p:nvSpPr>
        <p:spPr>
          <a:xfrm>
            <a:off x="5219696" y="4953003"/>
            <a:ext cx="3314700" cy="1477332"/>
          </a:xfrm>
          <a:prstGeom prst="rect">
            <a:avLst/>
          </a:prstGeom>
          <a:noFill/>
          <a:ln>
            <a:noFill/>
            <a:prstDash val="solid"/>
          </a:ln>
        </p:spPr>
        <p:txBody>
          <a:bodyPr vert="horz" wrap="square" lIns="91440" tIns="45720" rIns="91440" bIns="45720" anchor="t" anchorCtr="0" compatLnSpc="1">
            <a:spAutoFit/>
          </a:bodyPr>
          <a:lstStyle/>
          <a:p>
            <a:pPr marL="0" marR="0" lvl="0" indent="0" algn="just" defTabSz="914400" rtl="0" fontAlgn="auto" hangingPunct="0">
              <a:lnSpc>
                <a:spcPct val="100000"/>
              </a:lnSpc>
              <a:spcBef>
                <a:spcPts val="800"/>
              </a:spcBef>
              <a:spcAft>
                <a:spcPts val="0"/>
              </a:spcAft>
              <a:buNone/>
              <a:tabLst/>
              <a:defRPr sz="1800" b="0" i="0" u="none" strike="noStrike" kern="0" cap="none" spc="0" baseline="0">
                <a:solidFill>
                  <a:srgbClr val="000000"/>
                </a:solidFill>
                <a:uFillTx/>
              </a:defRPr>
            </a:pPr>
            <a:r>
              <a:rPr lang="tr-TR" sz="1800" b="1" i="0" u="none" strike="noStrike" kern="1200" cap="none" spc="0" baseline="0">
                <a:solidFill>
                  <a:srgbClr val="000000"/>
                </a:solidFill>
                <a:uFillTx/>
                <a:latin typeface="Arial"/>
              </a:rPr>
              <a:t>Y’nin tekerlekli sandalyesi masa orta çizgisinin hayali uzantısının diğer tarafına geçtiği için </a:t>
            </a:r>
            <a:r>
              <a:rPr lang="da-DK" sz="1800" b="1" i="0" u="none" strike="noStrike" kern="1200" cap="none" spc="0" baseline="0">
                <a:solidFill>
                  <a:srgbClr val="000000"/>
                </a:solidFill>
                <a:uFillTx/>
                <a:latin typeface="Arial"/>
              </a:rPr>
              <a:t>X/Y </a:t>
            </a:r>
            <a:r>
              <a:rPr lang="tr-TR" sz="1800" b="1" i="0" u="none" strike="noStrike" kern="1200" cap="none" spc="0" baseline="0">
                <a:solidFill>
                  <a:srgbClr val="000000"/>
                </a:solidFill>
                <a:uFillTx/>
                <a:latin typeface="Arial"/>
              </a:rPr>
              <a:t>sayı kaybeder</a:t>
            </a:r>
            <a:endParaRPr lang="da-DK" sz="1800" b="1" i="0" u="none" strike="noStrike" kern="1200" cap="none" spc="0" baseline="0">
              <a:solidFill>
                <a:srgbClr val="000000"/>
              </a:solidFill>
              <a:uFillTx/>
              <a:latin typeface="Arial"/>
            </a:endParaRPr>
          </a:p>
        </p:txBody>
      </p:sp>
      <p:sp>
        <p:nvSpPr>
          <p:cNvPr id="11" name="AutoShape 16"/>
          <p:cNvSpPr/>
          <p:nvPr/>
        </p:nvSpPr>
        <p:spPr>
          <a:xfrm>
            <a:off x="2373316" y="5668959"/>
            <a:ext cx="685800" cy="342900"/>
          </a:xfrm>
          <a:custGeom>
            <a:avLst>
              <a:gd name="f0" fmla="val -9650"/>
              <a:gd name="f1" fmla="val -17700"/>
            </a:avLst>
            <a:gdLst>
              <a:gd name="f2" fmla="val 10800000"/>
              <a:gd name="f3" fmla="val 5400000"/>
              <a:gd name="f4" fmla="val 16200000"/>
              <a:gd name="f5" fmla="val 180"/>
              <a:gd name="f6" fmla="val w"/>
              <a:gd name="f7" fmla="val h"/>
              <a:gd name="f8" fmla="val 0"/>
              <a:gd name="f9" fmla="val 21600"/>
              <a:gd name="f10" fmla="+- 0 0 1"/>
              <a:gd name="f11" fmla="val 2147483647"/>
              <a:gd name="f12" fmla="val 3590"/>
              <a:gd name="f13" fmla="val 8970"/>
              <a:gd name="f14" fmla="val 12630"/>
              <a:gd name="f15" fmla="val 18010"/>
              <a:gd name="f16" fmla="val -2147483647"/>
              <a:gd name="f17" fmla="+- 0 0 180"/>
              <a:gd name="f18" fmla="*/ f6 1 21600"/>
              <a:gd name="f19" fmla="*/ f7 1 21600"/>
              <a:gd name="f20" fmla="+- 0 0 f12"/>
              <a:gd name="f21" fmla="+- 3590 0 f8"/>
              <a:gd name="f22" fmla="+- 0 0 f3"/>
              <a:gd name="f23" fmla="+- 21600 0 f15"/>
              <a:gd name="f24" fmla="+- 18010 0 f9"/>
              <a:gd name="f25" fmla="+- f9 0 f8"/>
              <a:gd name="f26" fmla="pin -2147483647 f0 2147483647"/>
              <a:gd name="f27" fmla="pin -2147483647 f1 2147483647"/>
              <a:gd name="f28" fmla="*/ f17 f2 1"/>
              <a:gd name="f29" fmla="val f26"/>
              <a:gd name="f30" fmla="val f27"/>
              <a:gd name="f31" fmla="abs f20"/>
              <a:gd name="f32" fmla="abs f21"/>
              <a:gd name="f33" fmla="?: f20 f22 f3"/>
              <a:gd name="f34" fmla="?: f20 f3 f22"/>
              <a:gd name="f35" fmla="?: f20 f4 f3"/>
              <a:gd name="f36" fmla="?: f20 f3 f4"/>
              <a:gd name="f37" fmla="abs f23"/>
              <a:gd name="f38" fmla="?: f21 f22 f3"/>
              <a:gd name="f39" fmla="?: f21 f3 f22"/>
              <a:gd name="f40" fmla="?: f23 0 f2"/>
              <a:gd name="f41" fmla="?: f23 f2 0"/>
              <a:gd name="f42" fmla="abs f24"/>
              <a:gd name="f43" fmla="?: f23 f22 f3"/>
              <a:gd name="f44" fmla="?: f23 f3 f22"/>
              <a:gd name="f45" fmla="?: f23 f4 f3"/>
              <a:gd name="f46" fmla="?: f23 f3 f4"/>
              <a:gd name="f47" fmla="?: f24 f22 f3"/>
              <a:gd name="f48" fmla="?: f24 f3 f22"/>
              <a:gd name="f49" fmla="?: f20 0 f2"/>
              <a:gd name="f50" fmla="?: f20 f2 0"/>
              <a:gd name="f51" fmla="*/ f25 1 21600"/>
              <a:gd name="f52" fmla="*/ f26 f18 1"/>
              <a:gd name="f53" fmla="*/ f27 f19 1"/>
              <a:gd name="f54" fmla="*/ f28 1 f5"/>
              <a:gd name="f55" fmla="+- f29 0 10800"/>
              <a:gd name="f56" fmla="+- f30 0 10800"/>
              <a:gd name="f57" fmla="+- f30 0 21600"/>
              <a:gd name="f58" fmla="+- f29 0 21600"/>
              <a:gd name="f59" fmla="?: f20 f36 f35"/>
              <a:gd name="f60" fmla="?: f20 f35 f36"/>
              <a:gd name="f61" fmla="?: f21 f34 f33"/>
              <a:gd name="f62" fmla="?: f21 f41 f40"/>
              <a:gd name="f63" fmla="?: f21 f40 f41"/>
              <a:gd name="f64" fmla="?: f23 f38 f39"/>
              <a:gd name="f65" fmla="?: f23 f46 f45"/>
              <a:gd name="f66" fmla="?: f23 f45 f46"/>
              <a:gd name="f67" fmla="?: f24 f44 f43"/>
              <a:gd name="f68" fmla="?: f24 f50 f49"/>
              <a:gd name="f69" fmla="?: f24 f49 f50"/>
              <a:gd name="f70" fmla="?: f20 f47 f48"/>
              <a:gd name="f71" fmla="*/ 800 f51 1"/>
              <a:gd name="f72" fmla="*/ 20800 f51 1"/>
              <a:gd name="f73" fmla="*/ f29 f18 1"/>
              <a:gd name="f74" fmla="*/ f30 f19 1"/>
              <a:gd name="f75" fmla="+- f54 0 f3"/>
              <a:gd name="f76" fmla="abs f55"/>
              <a:gd name="f77" fmla="abs f56"/>
              <a:gd name="f78" fmla="?: f21 f60 f59"/>
              <a:gd name="f79" fmla="?: f23 f62 f63"/>
              <a:gd name="f80" fmla="?: f24 f66 f65"/>
              <a:gd name="f81" fmla="?: f20 f68 f69"/>
              <a:gd name="f82" fmla="*/ f71 1 f51"/>
              <a:gd name="f83" fmla="*/ f72 1 f51"/>
              <a:gd name="f84" fmla="+- f76 0 f77"/>
              <a:gd name="f85" fmla="+- f77 0 f76"/>
              <a:gd name="f86" fmla="*/ f82 f18 1"/>
              <a:gd name="f87" fmla="*/ f83 f18 1"/>
              <a:gd name="f88" fmla="*/ f83 f19 1"/>
              <a:gd name="f89" fmla="*/ f82 f19 1"/>
              <a:gd name="f90" fmla="?: f56 f10 f84"/>
              <a:gd name="f91" fmla="?: f56 f84 f10"/>
              <a:gd name="f92" fmla="?: f55 f10 f85"/>
              <a:gd name="f93" fmla="?: f55 f85 f10"/>
              <a:gd name="f94" fmla="?: f29 f10 f90"/>
              <a:gd name="f95" fmla="?: f29 f10 f91"/>
              <a:gd name="f96" fmla="?: f57 f92 f10"/>
              <a:gd name="f97" fmla="?: f57 f93 f10"/>
              <a:gd name="f98" fmla="?: f58 f91 f10"/>
              <a:gd name="f99" fmla="?: f58 f90 f10"/>
              <a:gd name="f100" fmla="?: f30 f10 f93"/>
              <a:gd name="f101" fmla="?: f30 f10 f92"/>
              <a:gd name="f102" fmla="?: f94 f29 0"/>
              <a:gd name="f103" fmla="?: f94 f30 6280"/>
              <a:gd name="f104" fmla="?: f95 f29 0"/>
              <a:gd name="f105" fmla="?: f95 f30 15320"/>
              <a:gd name="f106" fmla="?: f96 f29 6280"/>
              <a:gd name="f107" fmla="?: f96 f30 21600"/>
              <a:gd name="f108" fmla="?: f97 f29 15320"/>
              <a:gd name="f109" fmla="?: f97 f30 21600"/>
              <a:gd name="f110" fmla="?: f98 f29 21600"/>
              <a:gd name="f111" fmla="?: f98 f30 15320"/>
              <a:gd name="f112" fmla="?: f99 f29 21600"/>
              <a:gd name="f113" fmla="?: f99 f30 6280"/>
              <a:gd name="f114" fmla="?: f100 f29 15320"/>
              <a:gd name="f115" fmla="?: f100 f30 0"/>
              <a:gd name="f116" fmla="?: f101 f29 6280"/>
              <a:gd name="f117" fmla="?: f101 f30 0"/>
            </a:gdLst>
            <a:ahLst>
              <a:ahXY gdRefX="f0" minX="f16" maxX="f11" gdRefY="f1" minY="f16" maxY="f11">
                <a:pos x="f52" y="f53"/>
              </a:ahXY>
            </a:ahLst>
            <a:cxnLst>
              <a:cxn ang="3cd4">
                <a:pos x="hc" y="t"/>
              </a:cxn>
              <a:cxn ang="0">
                <a:pos x="r" y="vc"/>
              </a:cxn>
              <a:cxn ang="cd4">
                <a:pos x="hc" y="b"/>
              </a:cxn>
              <a:cxn ang="cd2">
                <a:pos x="l" y="vc"/>
              </a:cxn>
              <a:cxn ang="f75">
                <a:pos x="f73" y="f74"/>
              </a:cxn>
            </a:cxnLst>
            <a:rect l="f86" t="f89" r="f87" b="f88"/>
            <a:pathLst>
              <a:path w="21600" h="21600">
                <a:moveTo>
                  <a:pt x="f12" y="f8"/>
                </a:moveTo>
                <a:arcTo wR="f31" hR="f32" stAng="f78" swAng="f61"/>
                <a:lnTo>
                  <a:pt x="f102" y="f103"/>
                </a:lnTo>
                <a:lnTo>
                  <a:pt x="f8" y="f13"/>
                </a:lnTo>
                <a:lnTo>
                  <a:pt x="f8" y="f14"/>
                </a:lnTo>
                <a:lnTo>
                  <a:pt x="f104" y="f105"/>
                </a:lnTo>
                <a:lnTo>
                  <a:pt x="f8" y="f15"/>
                </a:lnTo>
                <a:arcTo wR="f32" hR="f37" stAng="f79" swAng="f64"/>
                <a:lnTo>
                  <a:pt x="f106" y="f107"/>
                </a:lnTo>
                <a:lnTo>
                  <a:pt x="f13" y="f9"/>
                </a:lnTo>
                <a:lnTo>
                  <a:pt x="f14" y="f9"/>
                </a:lnTo>
                <a:lnTo>
                  <a:pt x="f108" y="f109"/>
                </a:lnTo>
                <a:lnTo>
                  <a:pt x="f15" y="f9"/>
                </a:lnTo>
                <a:arcTo wR="f37" hR="f42" stAng="f80" swAng="f67"/>
                <a:lnTo>
                  <a:pt x="f110" y="f111"/>
                </a:lnTo>
                <a:lnTo>
                  <a:pt x="f9" y="f14"/>
                </a:lnTo>
                <a:lnTo>
                  <a:pt x="f9" y="f13"/>
                </a:lnTo>
                <a:lnTo>
                  <a:pt x="f112" y="f113"/>
                </a:lnTo>
                <a:lnTo>
                  <a:pt x="f9" y="f12"/>
                </a:lnTo>
                <a:arcTo wR="f42" hR="f31" stAng="f81" swAng="f70"/>
                <a:lnTo>
                  <a:pt x="f114" y="f115"/>
                </a:lnTo>
                <a:lnTo>
                  <a:pt x="f14" y="f8"/>
                </a:lnTo>
                <a:lnTo>
                  <a:pt x="f13" y="f8"/>
                </a:lnTo>
                <a:lnTo>
                  <a:pt x="f116" y="f117"/>
                </a:lnTo>
                <a:close/>
              </a:path>
            </a:pathLst>
          </a:custGeom>
          <a:noFill/>
          <a:ln w="9528">
            <a:solidFill>
              <a:srgbClr val="000000"/>
            </a:solidFill>
            <a:prstDash val="solid"/>
            <a:miter/>
            <a:tailEnd type="arrow"/>
          </a:ln>
        </p:spPr>
        <p:txBody>
          <a:bodyPr vert="horz" wrap="square" lIns="91440" tIns="45720" rIns="91440" bIns="45720" anchor="t" anchorCtr="1" compatLnSpc="1"/>
          <a:lstStyle/>
          <a:p>
            <a:pPr marL="533396" marR="0" lvl="0" indent="-533396"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tr-TR" sz="100" b="1" i="0" u="none" strike="noStrike" kern="1200" cap="none" spc="0" baseline="0">
              <a:solidFill>
                <a:srgbClr val="000000"/>
              </a:solidFill>
              <a:uFillTx/>
              <a:latin typeface="Arial"/>
            </a:endParaRPr>
          </a:p>
          <a:p>
            <a:pPr marL="533396" marR="0" lvl="0" indent="-533396" algn="ctr" defTabSz="914400" rtl="0" fontAlgn="auto" hangingPunct="1">
              <a:lnSpc>
                <a:spcPct val="100000"/>
              </a:lnSpc>
              <a:spcBef>
                <a:spcPts val="300"/>
              </a:spcBef>
              <a:spcAft>
                <a:spcPts val="0"/>
              </a:spcAft>
              <a:buNone/>
              <a:tabLst/>
              <a:defRPr sz="1800" b="0" i="0" u="none" strike="noStrike" kern="0" cap="none" spc="0" baseline="0">
                <a:solidFill>
                  <a:srgbClr val="000000"/>
                </a:solidFill>
                <a:uFillTx/>
              </a:defRPr>
            </a:pPr>
            <a:r>
              <a:rPr lang="tr-TR" sz="1200" b="1" i="0" u="none" strike="noStrike" kern="1200" cap="none" spc="0" baseline="0">
                <a:solidFill>
                  <a:srgbClr val="000000"/>
                </a:solidFill>
                <a:uFillTx/>
                <a:latin typeface="Arial"/>
              </a:rPr>
              <a:t>1 - 0</a:t>
            </a:r>
          </a:p>
        </p:txBody>
      </p:sp>
      <p:pic>
        <p:nvPicPr>
          <p:cNvPr id="12" name="Picture 17"/>
          <p:cNvPicPr>
            <a:picLocks noChangeAspect="1"/>
          </p:cNvPicPr>
          <p:nvPr/>
        </p:nvPicPr>
        <p:blipFill>
          <a:blip r:embed="rId4" cstate="print"/>
          <a:srcRect/>
          <a:stretch>
            <a:fillRect/>
          </a:stretch>
        </p:blipFill>
        <p:spPr>
          <a:xfrm>
            <a:off x="755651" y="4581528"/>
            <a:ext cx="1323978" cy="1943100"/>
          </a:xfrm>
          <a:prstGeom prst="rect">
            <a:avLst/>
          </a:prstGeom>
          <a:noFill/>
          <a:ln>
            <a:noFill/>
          </a:ln>
        </p:spPr>
      </p:pic>
      <p:pic>
        <p:nvPicPr>
          <p:cNvPr id="13" name="Picture 18" descr="1_ittclogo"/>
          <p:cNvPicPr>
            <a:picLocks noChangeAspect="1"/>
          </p:cNvPicPr>
          <p:nvPr/>
        </p:nvPicPr>
        <p:blipFill>
          <a:blip r:embed="rId3" cstate="print"/>
          <a:srcRect/>
          <a:stretch>
            <a:fillRect/>
          </a:stretch>
        </p:blipFill>
        <p:spPr>
          <a:xfrm>
            <a:off x="7812084" y="404814"/>
            <a:ext cx="952503" cy="876296"/>
          </a:xfrm>
          <a:prstGeom prst="rect">
            <a:avLst/>
          </a:prstGeom>
          <a:noFill/>
          <a:ln>
            <a:noFill/>
          </a:ln>
        </p:spPr>
      </p:pic>
      <p:sp>
        <p:nvSpPr>
          <p:cNvPr id="14" name="1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9D9251-4239-483A-8A6F-E68D6855E2D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85</a:t>
            </a:fld>
            <a:endParaRPr lang="tr-TR" sz="1400" b="0" i="0" u="none" strike="noStrike" kern="1200" cap="none" spc="0" baseline="0">
              <a:solidFill>
                <a:srgbClr val="000000"/>
              </a:solidFill>
              <a:uFillTx/>
              <a:latin typeface="Arial"/>
            </a:endParaRPr>
          </a:p>
        </p:txBody>
      </p:sp>
      <p:cxnSp>
        <p:nvCxnSpPr>
          <p:cNvPr id="15" name="23 Düz Bağlayıcı"/>
          <p:cNvCxnSpPr/>
          <p:nvPr/>
        </p:nvCxnSpPr>
        <p:spPr>
          <a:xfrm rot="16200004" flipH="1" flipV="1">
            <a:off x="3472954" y="5405530"/>
            <a:ext cx="1531318" cy="6355"/>
          </a:xfrm>
          <a:prstGeom prst="straightConnector1">
            <a:avLst/>
          </a:prstGeom>
          <a:noFill/>
          <a:ln w="0">
            <a:solidFill>
              <a:srgbClr val="000000"/>
            </a:solidFill>
            <a:prstDash val="solid"/>
            <a:round/>
            <a:tailEnd type="arrow"/>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up)">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27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strVal val="2/3*#ppt_w"/>
                                          </p:val>
                                        </p:tav>
                                        <p:tav tm="100000">
                                          <p:val>
                                            <p:strVal val="#ppt_w"/>
                                          </p:val>
                                        </p:tav>
                                      </p:tavLst>
                                    </p:anim>
                                    <p:anim calcmode="lin" valueType="num">
                                      <p:cBhvr>
                                        <p:cTn id="33" dur="500" fill="hold"/>
                                        <p:tgtEl>
                                          <p:spTgt spid="10"/>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p:bldLst>
  </p:timing>
</p:sld>
</file>

<file path=ppt/slides/slide86.xml><?xml version="1.0" encoding="utf-8"?>
<p:sld xmlns:a="http://schemas.openxmlformats.org/drawingml/2006/main" xmlns:r="http://schemas.openxmlformats.org/officeDocument/2006/relationships" xmlns:p="http://schemas.openxmlformats.org/presentationml/2006/main">
  <p:cSld name="Slide86">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074740" y="476246"/>
            <a:ext cx="6994529" cy="1143000"/>
          </a:xfrm>
        </p:spPr>
        <p:txBody>
          <a:bodyPr/>
          <a:lstStyle/>
          <a:p>
            <a:pPr lvl="0" hangingPunct="1"/>
            <a:r>
              <a:rPr lang="tr-TR" sz="2800" b="1"/>
              <a:t>NORMAL / ENGELLİ </a:t>
            </a:r>
            <a:br>
              <a:rPr lang="tr-TR" sz="2800" b="1"/>
            </a:br>
            <a:r>
              <a:rPr lang="tr-TR" sz="2800" b="1"/>
              <a:t>MASA TENİSİ </a:t>
            </a:r>
            <a:br>
              <a:rPr lang="tr-TR" sz="2800" b="1"/>
            </a:br>
            <a:r>
              <a:rPr lang="tr-TR" sz="2800" b="1"/>
              <a:t>OYUN KURALLARINDAKİ FARKLAR</a:t>
            </a:r>
          </a:p>
        </p:txBody>
      </p:sp>
      <p:sp>
        <p:nvSpPr>
          <p:cNvPr id="3" name="Rectangle 3"/>
          <p:cNvSpPr txBox="1">
            <a:spLocks noGrp="1"/>
          </p:cNvSpPr>
          <p:nvPr>
            <p:ph type="body" idx="1"/>
          </p:nvPr>
        </p:nvSpPr>
        <p:spPr>
          <a:xfrm>
            <a:off x="611980" y="1773241"/>
            <a:ext cx="7920039" cy="2584460"/>
          </a:xfrm>
        </p:spPr>
        <p:txBody>
          <a:bodyPr/>
          <a:lstStyle/>
          <a:p>
            <a:pPr lvl="0" hangingPunct="1">
              <a:lnSpc>
                <a:spcPct val="80000"/>
              </a:lnSpc>
              <a:spcBef>
                <a:spcPts val="200"/>
              </a:spcBef>
              <a:buNone/>
            </a:pPr>
            <a:endParaRPr lang="tr-TR" sz="1000" b="1" dirty="0"/>
          </a:p>
          <a:p>
            <a:pPr lvl="0" hangingPunct="1">
              <a:lnSpc>
                <a:spcPct val="80000"/>
              </a:lnSpc>
              <a:spcBef>
                <a:spcPts val="600"/>
              </a:spcBef>
              <a:buClr>
                <a:srgbClr val="FF0000"/>
              </a:buClr>
              <a:buFont typeface="Wingdings" pitchFamily="2"/>
              <a:buChar char="ü"/>
            </a:pPr>
            <a:r>
              <a:rPr lang="tr-TR" sz="2400" b="1" dirty="0">
                <a:solidFill>
                  <a:srgbClr val="333399"/>
                </a:solidFill>
              </a:rPr>
              <a:t>Serbest el ile oyun yüzeyine </a:t>
            </a:r>
            <a:r>
              <a:rPr lang="tr-TR" sz="2400" b="1" dirty="0" smtClean="0">
                <a:solidFill>
                  <a:srgbClr val="333399"/>
                </a:solidFill>
              </a:rPr>
              <a:t>dokunmak</a:t>
            </a:r>
            <a:endParaRPr lang="tr-TR" sz="1200" dirty="0"/>
          </a:p>
          <a:p>
            <a:pPr lvl="0" algn="just" hangingPunct="1">
              <a:lnSpc>
                <a:spcPct val="80000"/>
              </a:lnSpc>
              <a:spcBef>
                <a:spcPts val="500"/>
              </a:spcBef>
              <a:buClr>
                <a:srgbClr val="FF0000"/>
              </a:buClr>
            </a:pPr>
            <a:r>
              <a:rPr lang="tr-TR" sz="2000" dirty="0"/>
              <a:t>ITTF kuralında olduğu gibi, bir oyuncu ralli sırasında serbest eliyle oyun yüzeyine asla dokunamaz.</a:t>
            </a:r>
          </a:p>
          <a:p>
            <a:pPr lvl="0" algn="just" hangingPunct="1">
              <a:lnSpc>
                <a:spcPct val="80000"/>
              </a:lnSpc>
              <a:spcBef>
                <a:spcPts val="500"/>
              </a:spcBef>
              <a:buClr>
                <a:srgbClr val="FF0000"/>
              </a:buClr>
            </a:pPr>
            <a:r>
              <a:rPr lang="tr-TR" sz="2000" dirty="0"/>
              <a:t>Koşan oyuncuların (Sınıf 6-10) oyunu sırasında baston</a:t>
            </a:r>
            <a:r>
              <a:rPr lang="tr-TR" sz="2000" dirty="0" smtClean="0"/>
              <a:t>, koltuk değneği,kanedyen </a:t>
            </a:r>
            <a:r>
              <a:rPr lang="tr-TR" sz="2000" dirty="0"/>
              <a:t>vb. kullanılmasına izin verilir. Ancak</a:t>
            </a:r>
            <a:r>
              <a:rPr lang="tr-TR" sz="2000" dirty="0" smtClean="0"/>
              <a:t>, oyun </a:t>
            </a:r>
            <a:r>
              <a:rPr lang="tr-TR" sz="2000" dirty="0"/>
              <a:t>sırasında </a:t>
            </a:r>
            <a:r>
              <a:rPr lang="tr-TR" sz="2000" b="1" i="1" dirty="0">
                <a:solidFill>
                  <a:srgbClr val="FF0000"/>
                </a:solidFill>
              </a:rPr>
              <a:t>baston, koltuk </a:t>
            </a:r>
            <a:r>
              <a:rPr lang="tr-TR" sz="2000" b="1" i="1" dirty="0" smtClean="0">
                <a:solidFill>
                  <a:srgbClr val="FF0000"/>
                </a:solidFill>
              </a:rPr>
              <a:t>değneği, kanedyen (dirsek destekli koltuk değneği) vb</a:t>
            </a:r>
            <a:r>
              <a:rPr lang="tr-TR" sz="2000" b="1" i="1" dirty="0">
                <a:solidFill>
                  <a:srgbClr val="FF0000"/>
                </a:solidFill>
              </a:rPr>
              <a:t>.</a:t>
            </a:r>
            <a:r>
              <a:rPr lang="tr-TR" sz="2000" i="1" dirty="0">
                <a:solidFill>
                  <a:srgbClr val="FF0000"/>
                </a:solidFill>
              </a:rPr>
              <a:t> </a:t>
            </a:r>
            <a:r>
              <a:rPr lang="tr-TR" sz="2000" b="1" i="1" dirty="0">
                <a:solidFill>
                  <a:srgbClr val="FF0000"/>
                </a:solidFill>
              </a:rPr>
              <a:t>nesneler</a:t>
            </a:r>
            <a:r>
              <a:rPr lang="tr-TR" sz="2000" i="1" dirty="0">
                <a:solidFill>
                  <a:srgbClr val="FF0000"/>
                </a:solidFill>
              </a:rPr>
              <a:t> </a:t>
            </a:r>
            <a:r>
              <a:rPr lang="tr-TR" sz="2000" b="1" i="1" dirty="0">
                <a:solidFill>
                  <a:srgbClr val="FF0000"/>
                </a:solidFill>
                <a:effectLst>
                  <a:outerShdw dist="38096" dir="2700000">
                    <a:srgbClr val="C0C0C0"/>
                  </a:outerShdw>
                </a:effectLst>
              </a:rPr>
              <a:t>serbest el gibi</a:t>
            </a:r>
            <a:r>
              <a:rPr lang="tr-TR" sz="2000" dirty="0"/>
              <a:t> değerlendirilir. Oyun yüzeyine değdiği anda rakip oyuncuya   </a:t>
            </a:r>
            <a:r>
              <a:rPr lang="tr-TR" sz="2000" dirty="0">
                <a:solidFill>
                  <a:srgbClr val="333399"/>
                </a:solidFill>
              </a:rPr>
              <a:t>“</a:t>
            </a:r>
            <a:r>
              <a:rPr lang="tr-TR" sz="2000" b="1" u="sng" dirty="0">
                <a:solidFill>
                  <a:srgbClr val="333399"/>
                </a:solidFill>
              </a:rPr>
              <a:t>SAYI</a:t>
            </a:r>
            <a:r>
              <a:rPr lang="tr-TR" sz="2000" dirty="0">
                <a:solidFill>
                  <a:srgbClr val="333399"/>
                </a:solidFill>
              </a:rPr>
              <a:t> ” </a:t>
            </a:r>
            <a:r>
              <a:rPr lang="tr-TR" sz="2000" dirty="0"/>
              <a:t>verilir.</a:t>
            </a:r>
          </a:p>
          <a:p>
            <a:pPr lvl="0" hangingPunct="1">
              <a:lnSpc>
                <a:spcPct val="80000"/>
              </a:lnSpc>
              <a:spcBef>
                <a:spcPts val="400"/>
              </a:spcBef>
              <a:buClr>
                <a:srgbClr val="FF0000"/>
              </a:buClr>
            </a:pPr>
            <a:endParaRPr lang="tr-TR" sz="1800" dirty="0"/>
          </a:p>
          <a:p>
            <a:pPr lvl="0" hangingPunct="1">
              <a:lnSpc>
                <a:spcPct val="80000"/>
              </a:lnSpc>
              <a:spcBef>
                <a:spcPts val="400"/>
              </a:spcBef>
              <a:buClr>
                <a:srgbClr val="FF0000"/>
              </a:buClr>
            </a:pPr>
            <a:endParaRPr lang="tr-TR" sz="1800" dirty="0"/>
          </a:p>
        </p:txBody>
      </p:sp>
      <p:pic>
        <p:nvPicPr>
          <p:cNvPr id="4" name="Picture 4" descr="1_ittclogo"/>
          <p:cNvPicPr>
            <a:picLocks noChangeAspect="1"/>
          </p:cNvPicPr>
          <p:nvPr/>
        </p:nvPicPr>
        <p:blipFill>
          <a:blip r:embed="rId3" cstate="print"/>
          <a:srcRect/>
          <a:stretch>
            <a:fillRect/>
          </a:stretch>
        </p:blipFill>
        <p:spPr>
          <a:xfrm>
            <a:off x="549590" y="620713"/>
            <a:ext cx="952503" cy="876296"/>
          </a:xfrm>
          <a:prstGeom prst="rect">
            <a:avLst/>
          </a:prstGeom>
          <a:noFill/>
          <a:ln>
            <a:noFill/>
          </a:ln>
        </p:spPr>
      </p:pic>
      <p:graphicFrame>
        <p:nvGraphicFramePr>
          <p:cNvPr id="5" name="4 İçerik Yer Tutucusu"/>
          <p:cNvGraphicFramePr>
            <a:graphicFrameLocks noChangeAspect="1"/>
          </p:cNvGraphicFramePr>
          <p:nvPr>
            <p:ph idx="2"/>
          </p:nvPr>
        </p:nvGraphicFramePr>
        <p:xfrm>
          <a:off x="1143000" y="4429125"/>
          <a:ext cx="3292475" cy="2112963"/>
        </p:xfrm>
        <a:graphic>
          <a:graphicData uri="http://schemas.openxmlformats.org/presentationml/2006/ole">
            <p:oleObj spid="_x0000_s3074" r:id="rId4" imgW="3291840" imgH="2113200" progId="Word.Picture.8">
              <p:embed/>
            </p:oleObj>
          </a:graphicData>
        </a:graphic>
      </p:graphicFrame>
      <p:pic>
        <p:nvPicPr>
          <p:cNvPr id="6" name="Picture 7" descr="1_ittclogo"/>
          <p:cNvPicPr>
            <a:picLocks noChangeAspect="1"/>
          </p:cNvPicPr>
          <p:nvPr/>
        </p:nvPicPr>
        <p:blipFill>
          <a:blip r:embed="rId3" cstate="print"/>
          <a:srcRect/>
          <a:stretch>
            <a:fillRect/>
          </a:stretch>
        </p:blipFill>
        <p:spPr>
          <a:xfrm>
            <a:off x="7740652" y="620713"/>
            <a:ext cx="952503" cy="876296"/>
          </a:xfrm>
          <a:prstGeom prst="rect">
            <a:avLst/>
          </a:prstGeom>
          <a:noFill/>
          <a:ln>
            <a:noFill/>
          </a:ln>
        </p:spPr>
      </p:pic>
      <p:sp>
        <p:nvSpPr>
          <p:cNvPr id="7" name="6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C65A735-40D0-4812-A070-B77C032BBA11}"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86</a:t>
            </a:fld>
            <a:endParaRPr lang="tr-TR" sz="1400" b="0" i="0" u="none" strike="noStrike" kern="1200" cap="none" spc="0" baseline="0">
              <a:solidFill>
                <a:srgbClr val="000000"/>
              </a:solidFill>
              <a:uFillTx/>
              <a:latin typeface="Arial"/>
            </a:endParaRPr>
          </a:p>
        </p:txBody>
      </p:sp>
      <p:pic>
        <p:nvPicPr>
          <p:cNvPr id="8" name="Picture 3" descr="D:\DaTa\Belgelerim 4\Resimlerim\çiftler-Engelli.bmp"/>
          <p:cNvPicPr>
            <a:picLocks noChangeAspect="1"/>
          </p:cNvPicPr>
          <p:nvPr/>
        </p:nvPicPr>
        <p:blipFill>
          <a:blip r:embed="rId5" cstate="print"/>
          <a:srcRect/>
          <a:stretch>
            <a:fillRect/>
          </a:stretch>
        </p:blipFill>
        <p:spPr>
          <a:xfrm>
            <a:off x="5000625" y="4500567"/>
            <a:ext cx="3063157" cy="2000268"/>
          </a:xfrm>
          <a:prstGeom prst="rect">
            <a:avLst/>
          </a:prstGeom>
          <a:noFill/>
          <a:ln>
            <a:noFill/>
          </a:ln>
        </p:spPr>
      </p:pic>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name="Slide87">
    <p:spTree>
      <p:nvGrpSpPr>
        <p:cNvPr id="1" name=""/>
        <p:cNvGrpSpPr/>
        <p:nvPr/>
      </p:nvGrpSpPr>
      <p:grpSpPr>
        <a:xfrm>
          <a:off x="0" y="0"/>
          <a:ext cx="0" cy="0"/>
          <a:chOff x="0" y="0"/>
          <a:chExt cx="0" cy="0"/>
        </a:xfrm>
      </p:grpSpPr>
      <p:sp>
        <p:nvSpPr>
          <p:cNvPr id="2" name="Rectangle 2"/>
          <p:cNvSpPr txBox="1">
            <a:spLocks noGrp="1"/>
          </p:cNvSpPr>
          <p:nvPr>
            <p:ph type="title"/>
          </p:nvPr>
        </p:nvSpPr>
        <p:spPr>
          <a:xfrm>
            <a:off x="971550" y="476246"/>
            <a:ext cx="7067553" cy="1143000"/>
          </a:xfrm>
        </p:spPr>
        <p:txBody>
          <a:bodyPr/>
          <a:lstStyle/>
          <a:p>
            <a:pPr lvl="0" hangingPunct="1"/>
            <a:r>
              <a:rPr lang="tr-TR" sz="2800" b="1"/>
              <a:t>NORMAL / ENGELLİ </a:t>
            </a:r>
            <a:br>
              <a:rPr lang="tr-TR" sz="2800" b="1"/>
            </a:br>
            <a:r>
              <a:rPr lang="tr-TR" sz="2800" b="1"/>
              <a:t>MASA TENİSİ</a:t>
            </a:r>
            <a:br>
              <a:rPr lang="tr-TR" sz="2800" b="1"/>
            </a:br>
            <a:r>
              <a:rPr lang="tr-TR" sz="2800" b="1"/>
              <a:t>OYUN KURALLARINDAKİ FARKLAR</a:t>
            </a:r>
          </a:p>
        </p:txBody>
      </p:sp>
      <p:sp>
        <p:nvSpPr>
          <p:cNvPr id="3" name="Rectangle 3"/>
          <p:cNvSpPr txBox="1">
            <a:spLocks noGrp="1"/>
          </p:cNvSpPr>
          <p:nvPr>
            <p:ph idx="1"/>
          </p:nvPr>
        </p:nvSpPr>
        <p:spPr>
          <a:xfrm>
            <a:off x="457200" y="2078038"/>
            <a:ext cx="8229600" cy="4090989"/>
          </a:xfrm>
        </p:spPr>
        <p:txBody>
          <a:bodyPr/>
          <a:lstStyle/>
          <a:p>
            <a:pPr lvl="0" algn="just" hangingPunct="1">
              <a:lnSpc>
                <a:spcPct val="90000"/>
              </a:lnSpc>
              <a:spcBef>
                <a:spcPts val="600"/>
              </a:spcBef>
              <a:buClr>
                <a:srgbClr val="FF0000"/>
              </a:buClr>
            </a:pPr>
            <a:endParaRPr lang="tr-TR" sz="2600"/>
          </a:p>
          <a:p>
            <a:pPr lvl="0" algn="just" hangingPunct="1">
              <a:lnSpc>
                <a:spcPct val="90000"/>
              </a:lnSpc>
              <a:spcBef>
                <a:spcPts val="600"/>
              </a:spcBef>
              <a:buClr>
                <a:srgbClr val="FF0000"/>
              </a:buClr>
            </a:pPr>
            <a:r>
              <a:rPr lang="tr-TR" sz="2600"/>
              <a:t>IPTTC 1.1.3.5 kuralına göre, tekerlekli sandalyede oynayan bir oyuncu sadece </a:t>
            </a:r>
            <a:r>
              <a:rPr lang="tr-TR" sz="2600" b="1" u="sng">
                <a:solidFill>
                  <a:srgbClr val="FF0000"/>
                </a:solidFill>
              </a:rPr>
              <a:t>topa vurduktan sonra</a:t>
            </a:r>
            <a:r>
              <a:rPr lang="tr-TR" sz="2600">
                <a:solidFill>
                  <a:srgbClr val="FF0000"/>
                </a:solidFill>
              </a:rPr>
              <a:t> </a:t>
            </a:r>
            <a:r>
              <a:rPr lang="tr-TR" sz="2600"/>
              <a:t>dengesini sağlamak için raket eliyle oyun yüzeyine dokunabilir.</a:t>
            </a:r>
          </a:p>
          <a:p>
            <a:pPr lvl="0" algn="just" hangingPunct="1">
              <a:lnSpc>
                <a:spcPct val="90000"/>
              </a:lnSpc>
              <a:spcBef>
                <a:spcPts val="600"/>
              </a:spcBef>
              <a:buClr>
                <a:srgbClr val="FF0000"/>
              </a:buClr>
            </a:pPr>
            <a:r>
              <a:rPr lang="tr-TR" sz="2600"/>
              <a:t>ITTF Oyun Kuralları 2.10.1.13.2 ye göre, eğer tekerlekli sandalyede oynayan oyuncu </a:t>
            </a:r>
            <a:r>
              <a:rPr lang="tr-TR" sz="2600" b="1" u="sng">
                <a:solidFill>
                  <a:srgbClr val="333399"/>
                </a:solidFill>
              </a:rPr>
              <a:t>topa vurmadan önce</a:t>
            </a:r>
            <a:r>
              <a:rPr lang="tr-TR" sz="2600">
                <a:solidFill>
                  <a:srgbClr val="333399"/>
                </a:solidFill>
              </a:rPr>
              <a:t> </a:t>
            </a:r>
            <a:r>
              <a:rPr lang="tr-TR" sz="2600"/>
              <a:t>herhangi bir eliyle masaya dokunursa, hakem rakibine </a:t>
            </a:r>
            <a:r>
              <a:rPr lang="tr-TR" sz="2600" b="1">
                <a:solidFill>
                  <a:srgbClr val="FF0000"/>
                </a:solidFill>
              </a:rPr>
              <a:t>SAYI</a:t>
            </a:r>
            <a:r>
              <a:rPr lang="tr-TR" sz="2600" b="1"/>
              <a:t> </a:t>
            </a:r>
            <a:r>
              <a:rPr lang="tr-TR" sz="2600"/>
              <a:t>verecektir.</a:t>
            </a:r>
          </a:p>
        </p:txBody>
      </p:sp>
      <p:pic>
        <p:nvPicPr>
          <p:cNvPr id="4" name="Picture 4" descr="1_ittclogo"/>
          <p:cNvPicPr>
            <a:picLocks noChangeAspect="1"/>
          </p:cNvPicPr>
          <p:nvPr/>
        </p:nvPicPr>
        <p:blipFill>
          <a:blip r:embed="rId2" cstate="print"/>
          <a:srcRect/>
          <a:stretch>
            <a:fillRect/>
          </a:stretch>
        </p:blipFill>
        <p:spPr>
          <a:xfrm>
            <a:off x="468309" y="620713"/>
            <a:ext cx="952503" cy="876296"/>
          </a:xfrm>
          <a:prstGeom prst="rect">
            <a:avLst/>
          </a:prstGeom>
          <a:noFill/>
          <a:ln>
            <a:noFill/>
          </a:ln>
        </p:spPr>
      </p:pic>
      <p:pic>
        <p:nvPicPr>
          <p:cNvPr id="5" name="Picture 5" descr="1_ittclogo"/>
          <p:cNvPicPr>
            <a:picLocks noChangeAspect="1"/>
          </p:cNvPicPr>
          <p:nvPr/>
        </p:nvPicPr>
        <p:blipFill>
          <a:blip r:embed="rId2" cstate="print"/>
          <a:srcRect/>
          <a:stretch>
            <a:fillRect/>
          </a:stretch>
        </p:blipFill>
        <p:spPr>
          <a:xfrm>
            <a:off x="7812084" y="620713"/>
            <a:ext cx="952503" cy="876296"/>
          </a:xfrm>
          <a:prstGeom prst="rect">
            <a:avLst/>
          </a:prstGeom>
          <a:noFill/>
          <a:ln>
            <a:noFill/>
          </a:ln>
        </p:spPr>
      </p:pic>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D2A6177C-939B-4F44-9260-A62E775FC9FD}"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87</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name="Slide88">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2800" b="1"/>
              <a:t>NORMAL / ENGELLİ </a:t>
            </a:r>
            <a:br>
              <a:rPr lang="tr-TR" sz="2800" b="1"/>
            </a:br>
            <a:r>
              <a:rPr lang="tr-TR" sz="2800" b="1"/>
              <a:t>MASA TENİSİ</a:t>
            </a:r>
            <a:br>
              <a:rPr lang="tr-TR" sz="2800" b="1"/>
            </a:br>
            <a:r>
              <a:rPr lang="tr-TR" sz="2800" b="1"/>
              <a:t>OYUN KURALLARINDAKİ FARKLAR</a:t>
            </a:r>
          </a:p>
        </p:txBody>
      </p:sp>
      <p:sp>
        <p:nvSpPr>
          <p:cNvPr id="3" name="Rectangle 3"/>
          <p:cNvSpPr txBox="1">
            <a:spLocks noGrp="1"/>
          </p:cNvSpPr>
          <p:nvPr>
            <p:ph idx="1"/>
          </p:nvPr>
        </p:nvSpPr>
        <p:spPr/>
        <p:txBody>
          <a:bodyPr/>
          <a:lstStyle/>
          <a:p>
            <a:pPr marL="609603" lvl="0" indent="-609603" hangingPunct="1">
              <a:lnSpc>
                <a:spcPct val="90000"/>
              </a:lnSpc>
              <a:spcBef>
                <a:spcPts val="600"/>
              </a:spcBef>
              <a:buClr>
                <a:srgbClr val="262673"/>
              </a:buClr>
              <a:buFont typeface="Wingdings" pitchFamily="2"/>
              <a:buChar char="ü"/>
              <a:tabLst>
                <a:tab pos="630241" algn="l"/>
              </a:tabLst>
            </a:pPr>
            <a:r>
              <a:rPr lang="tr-TR" sz="2400" dirty="0">
                <a:solidFill>
                  <a:srgbClr val="FF0000"/>
                </a:solidFill>
              </a:rPr>
              <a:t>Tekerlekli sandalye oyuncuları için kısıtlamalar…</a:t>
            </a:r>
          </a:p>
          <a:p>
            <a:pPr marL="355601" lvl="0" indent="-355601" hangingPunct="1">
              <a:lnSpc>
                <a:spcPct val="90000"/>
              </a:lnSpc>
              <a:spcBef>
                <a:spcPts val="400"/>
              </a:spcBef>
              <a:buNone/>
              <a:tabLst>
                <a:tab pos="355601" algn="l"/>
              </a:tabLst>
            </a:pPr>
            <a:endParaRPr lang="tr-TR" sz="1600" dirty="0">
              <a:solidFill>
                <a:srgbClr val="FF0000"/>
              </a:solidFill>
            </a:endParaRPr>
          </a:p>
          <a:p>
            <a:pPr marL="355601" lvl="0" indent="-355601" algn="just" hangingPunct="1">
              <a:lnSpc>
                <a:spcPct val="90000"/>
              </a:lnSpc>
              <a:spcBef>
                <a:spcPts val="600"/>
              </a:spcBef>
              <a:buClr>
                <a:srgbClr val="FF0000"/>
              </a:buClr>
              <a:tabLst>
                <a:tab pos="355601" algn="l"/>
              </a:tabLst>
            </a:pPr>
            <a:r>
              <a:rPr lang="tr-TR" sz="2400" dirty="0"/>
              <a:t>Top oyunda iken oyuncunun ayakları veya ayak koyma aparatı zemine değmeyecektir (ICC</a:t>
            </a:r>
            <a:r>
              <a:rPr lang="tr-TR" sz="2400" dirty="0">
                <a:solidFill>
                  <a:srgbClr val="FF0000"/>
                </a:solidFill>
              </a:rPr>
              <a:t>*</a:t>
            </a:r>
            <a:r>
              <a:rPr lang="tr-TR" sz="2400" dirty="0"/>
              <a:t> de yazılı olması hali hariç). Eğer değerse, rakibine </a:t>
            </a:r>
            <a:r>
              <a:rPr lang="tr-TR" sz="2400" b="1" u="sng" dirty="0">
                <a:solidFill>
                  <a:srgbClr val="FF0000"/>
                </a:solidFill>
              </a:rPr>
              <a:t>SAYI</a:t>
            </a:r>
            <a:r>
              <a:rPr lang="tr-TR" sz="2400" b="1" dirty="0"/>
              <a:t> </a:t>
            </a:r>
            <a:r>
              <a:rPr lang="tr-TR" sz="2400" dirty="0"/>
              <a:t>verilecektir.</a:t>
            </a:r>
          </a:p>
          <a:p>
            <a:pPr marL="355601" lvl="0" indent="-355601" algn="just" hangingPunct="1">
              <a:lnSpc>
                <a:spcPct val="90000"/>
              </a:lnSpc>
              <a:spcBef>
                <a:spcPts val="300"/>
              </a:spcBef>
              <a:buNone/>
              <a:tabLst>
                <a:tab pos="355601" algn="l"/>
              </a:tabLst>
            </a:pPr>
            <a:endParaRPr lang="tr-TR" sz="1200" dirty="0"/>
          </a:p>
          <a:p>
            <a:pPr marL="355601" lvl="0" indent="-355601" algn="just" hangingPunct="1">
              <a:lnSpc>
                <a:spcPct val="90000"/>
              </a:lnSpc>
              <a:spcBef>
                <a:spcPts val="600"/>
              </a:spcBef>
              <a:buClr>
                <a:srgbClr val="FF0000"/>
              </a:buClr>
              <a:tabLst>
                <a:tab pos="355601" algn="l"/>
              </a:tabLst>
            </a:pPr>
            <a:r>
              <a:rPr lang="tr-TR" sz="2400" dirty="0"/>
              <a:t>Oyuncunun Uluslararası Sınıflandırma Kartında(ICC) belirtilmedikçe, </a:t>
            </a:r>
            <a:r>
              <a:rPr lang="tr-TR" sz="2400" dirty="0" smtClean="0"/>
              <a:t>tüm yarışmalarda dengeyi artıracağından dizin </a:t>
            </a:r>
            <a:r>
              <a:rPr lang="tr-TR" sz="2400" dirty="0"/>
              <a:t>üstünde vücudun hiçbir parçası kayış ile sandalyeye </a:t>
            </a:r>
            <a:r>
              <a:rPr lang="tr-TR" sz="2400" dirty="0" smtClean="0"/>
              <a:t>bağlanamaz.</a:t>
            </a:r>
            <a:endParaRPr lang="tr-TR" sz="2400" dirty="0"/>
          </a:p>
          <a:p>
            <a:pPr marL="1260472" lvl="0" indent="-1260472" algn="just" hangingPunct="1">
              <a:lnSpc>
                <a:spcPct val="90000"/>
              </a:lnSpc>
              <a:spcBef>
                <a:spcPts val="600"/>
              </a:spcBef>
              <a:buNone/>
              <a:tabLst>
                <a:tab pos="628650" algn="l"/>
              </a:tabLst>
            </a:pPr>
            <a:r>
              <a:rPr lang="tr-TR" sz="2400" dirty="0">
                <a:solidFill>
                  <a:srgbClr val="FF0000"/>
                </a:solidFill>
              </a:rPr>
              <a:t>     </a:t>
            </a:r>
            <a:endParaRPr lang="tr-TR" sz="2400" dirty="0" smtClean="0">
              <a:solidFill>
                <a:srgbClr val="FF0000"/>
              </a:solidFill>
            </a:endParaRPr>
          </a:p>
          <a:p>
            <a:pPr marL="900113" lvl="0" indent="-900113" algn="just" hangingPunct="1">
              <a:lnSpc>
                <a:spcPct val="90000"/>
              </a:lnSpc>
              <a:spcBef>
                <a:spcPts val="600"/>
              </a:spcBef>
              <a:buNone/>
              <a:tabLst>
                <a:tab pos="628650" algn="l"/>
              </a:tabLst>
            </a:pPr>
            <a:r>
              <a:rPr lang="tr-TR" sz="2400" dirty="0" smtClean="0">
                <a:solidFill>
                  <a:srgbClr val="FF0000"/>
                </a:solidFill>
              </a:rPr>
              <a:t>* </a:t>
            </a:r>
            <a:r>
              <a:rPr lang="tr-TR" sz="2400" dirty="0"/>
              <a:t>ICC	(</a:t>
            </a:r>
            <a:r>
              <a:rPr lang="tr-TR" sz="2400" dirty="0" err="1"/>
              <a:t>International</a:t>
            </a:r>
            <a:r>
              <a:rPr lang="tr-TR" sz="2400" dirty="0"/>
              <a:t> </a:t>
            </a:r>
            <a:r>
              <a:rPr lang="tr-TR" sz="2400" dirty="0" err="1"/>
              <a:t>Classification</a:t>
            </a:r>
            <a:r>
              <a:rPr lang="tr-TR" sz="2400" dirty="0"/>
              <a:t> </a:t>
            </a:r>
            <a:r>
              <a:rPr lang="tr-TR" sz="2400" dirty="0" err="1"/>
              <a:t>Card</a:t>
            </a:r>
            <a:r>
              <a:rPr lang="tr-TR" sz="2400" dirty="0" smtClean="0"/>
              <a:t>) : </a:t>
            </a:r>
            <a:r>
              <a:rPr lang="tr-TR" sz="2400" dirty="0"/>
              <a:t>Uluslararası     Sınıflandırma Kartı</a:t>
            </a:r>
          </a:p>
          <a:p>
            <a:pPr marL="609603" lvl="0" indent="-609603" hangingPunct="1">
              <a:lnSpc>
                <a:spcPct val="90000"/>
              </a:lnSpc>
              <a:spcBef>
                <a:spcPts val="600"/>
              </a:spcBef>
              <a:tabLst>
                <a:tab pos="630241" algn="l"/>
              </a:tabLst>
            </a:pPr>
            <a:endParaRPr lang="tr-TR" sz="2400" dirty="0"/>
          </a:p>
          <a:p>
            <a:pPr marL="609603" lvl="0" indent="-609603" hangingPunct="1">
              <a:lnSpc>
                <a:spcPct val="90000"/>
              </a:lnSpc>
              <a:spcBef>
                <a:spcPts val="600"/>
              </a:spcBef>
              <a:buNone/>
              <a:tabLst>
                <a:tab pos="630241" algn="l"/>
              </a:tabLst>
            </a:pPr>
            <a:endParaRPr lang="tr-TR" sz="2400" dirty="0"/>
          </a:p>
        </p:txBody>
      </p:sp>
      <p:pic>
        <p:nvPicPr>
          <p:cNvPr id="4" name="Picture 5" descr="1_ittclogo"/>
          <p:cNvPicPr>
            <a:picLocks noChangeAspect="1"/>
          </p:cNvPicPr>
          <p:nvPr/>
        </p:nvPicPr>
        <p:blipFill>
          <a:blip r:embed="rId2" cstate="print"/>
          <a:srcRect/>
          <a:stretch>
            <a:fillRect/>
          </a:stretch>
        </p:blipFill>
        <p:spPr>
          <a:xfrm>
            <a:off x="468309" y="620713"/>
            <a:ext cx="952503" cy="876296"/>
          </a:xfrm>
          <a:prstGeom prst="rect">
            <a:avLst/>
          </a:prstGeom>
          <a:noFill/>
          <a:ln>
            <a:noFill/>
          </a:ln>
        </p:spPr>
      </p:pic>
      <p:pic>
        <p:nvPicPr>
          <p:cNvPr id="5" name="Picture 6" descr="1_ittclogo"/>
          <p:cNvPicPr>
            <a:picLocks noChangeAspect="1"/>
          </p:cNvPicPr>
          <p:nvPr/>
        </p:nvPicPr>
        <p:blipFill>
          <a:blip r:embed="rId2" cstate="print"/>
          <a:srcRect/>
          <a:stretch>
            <a:fillRect/>
          </a:stretch>
        </p:blipFill>
        <p:spPr>
          <a:xfrm>
            <a:off x="7812084" y="620713"/>
            <a:ext cx="952503" cy="876296"/>
          </a:xfrm>
          <a:prstGeom prst="rect">
            <a:avLst/>
          </a:prstGeom>
          <a:noFill/>
          <a:ln>
            <a:noFill/>
          </a:ln>
        </p:spPr>
      </p:pic>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783ED82-AFFA-4D6F-8F85-40CA85F24D98}"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88</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name="Slide8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936629" y="287341"/>
            <a:ext cx="7343774" cy="1081085"/>
          </a:xfrm>
        </p:spPr>
        <p:txBody>
          <a:bodyPr/>
          <a:lstStyle/>
          <a:p>
            <a:pPr lvl="0" hangingPunct="1"/>
            <a:r>
              <a:rPr lang="tr-TR" sz="2800" b="1"/>
              <a:t>NORMAL  / ENGELLİ </a:t>
            </a:r>
            <a:br>
              <a:rPr lang="tr-TR" sz="2800" b="1"/>
            </a:br>
            <a:r>
              <a:rPr lang="tr-TR" sz="2800" b="1"/>
              <a:t>MASA TENİSİ </a:t>
            </a:r>
            <a:br>
              <a:rPr lang="tr-TR" sz="2800" b="1"/>
            </a:br>
            <a:r>
              <a:rPr lang="tr-TR" sz="2800" b="1"/>
              <a:t>OYUN KURALLARINDAKİ FARKLAR</a:t>
            </a:r>
          </a:p>
        </p:txBody>
      </p:sp>
      <p:pic>
        <p:nvPicPr>
          <p:cNvPr id="3" name="Picture 4" descr="1_ittclogo"/>
          <p:cNvPicPr>
            <a:picLocks noChangeAspect="1"/>
          </p:cNvPicPr>
          <p:nvPr/>
        </p:nvPicPr>
        <p:blipFill>
          <a:blip r:embed="rId2" cstate="print"/>
          <a:srcRect/>
          <a:stretch>
            <a:fillRect/>
          </a:stretch>
        </p:blipFill>
        <p:spPr>
          <a:xfrm>
            <a:off x="539752" y="404814"/>
            <a:ext cx="952503" cy="876296"/>
          </a:xfrm>
          <a:prstGeom prst="rect">
            <a:avLst/>
          </a:prstGeom>
          <a:noFill/>
          <a:ln>
            <a:noFill/>
          </a:ln>
        </p:spPr>
      </p:pic>
      <p:pic>
        <p:nvPicPr>
          <p:cNvPr id="4" name="Picture 8" descr="1_ittclogo"/>
          <p:cNvPicPr>
            <a:picLocks noChangeAspect="1"/>
          </p:cNvPicPr>
          <p:nvPr/>
        </p:nvPicPr>
        <p:blipFill>
          <a:blip r:embed="rId2" cstate="print"/>
          <a:srcRect/>
          <a:stretch>
            <a:fillRect/>
          </a:stretch>
        </p:blipFill>
        <p:spPr>
          <a:xfrm>
            <a:off x="7812084" y="476246"/>
            <a:ext cx="952503" cy="876296"/>
          </a:xfrm>
          <a:prstGeom prst="rect">
            <a:avLst/>
          </a:prstGeom>
          <a:noFill/>
          <a:ln>
            <a:noFill/>
          </a:ln>
        </p:spPr>
      </p:pic>
      <p:sp>
        <p:nvSpPr>
          <p:cNvPr id="5" name="Rectangle 10"/>
          <p:cNvSpPr txBox="1">
            <a:spLocks noGrp="1"/>
          </p:cNvSpPr>
          <p:nvPr>
            <p:ph idx="1"/>
          </p:nvPr>
        </p:nvSpPr>
        <p:spPr>
          <a:xfrm>
            <a:off x="457200" y="1495272"/>
            <a:ext cx="8229600" cy="5148437"/>
          </a:xfrm>
        </p:spPr>
        <p:txBody>
          <a:bodyPr/>
          <a:lstStyle/>
          <a:p>
            <a:pPr lvl="0" defTabSz="360365" hangingPunct="1">
              <a:lnSpc>
                <a:spcPct val="80000"/>
              </a:lnSpc>
              <a:spcBef>
                <a:spcPts val="600"/>
              </a:spcBef>
              <a:buClr>
                <a:srgbClr val="262673"/>
              </a:buClr>
              <a:buFont typeface="Wingdings" pitchFamily="2"/>
              <a:buChar char="ü"/>
            </a:pPr>
            <a:r>
              <a:rPr lang="tr-TR" sz="2400">
                <a:solidFill>
                  <a:srgbClr val="FF0000"/>
                </a:solidFill>
              </a:rPr>
              <a:t>Tekerlekli sandalye oyuncuları için kısıtlamalar…</a:t>
            </a:r>
            <a:endParaRPr lang="tr-TR" sz="900"/>
          </a:p>
          <a:p>
            <a:pPr lvl="0" algn="just" defTabSz="360365" hangingPunct="1">
              <a:lnSpc>
                <a:spcPct val="80000"/>
              </a:lnSpc>
              <a:spcBef>
                <a:spcPts val="500"/>
              </a:spcBef>
              <a:buClr>
                <a:srgbClr val="FF0000"/>
              </a:buClr>
            </a:pPr>
            <a:r>
              <a:rPr lang="tr-TR" sz="2150"/>
              <a:t>Tekerlekli sandalyelerin en az 2 büyük, 1 küçük tekerleği olmak zorundadır.</a:t>
            </a:r>
          </a:p>
          <a:p>
            <a:pPr lvl="0" algn="just" defTabSz="360365" hangingPunct="1">
              <a:lnSpc>
                <a:spcPct val="80000"/>
              </a:lnSpc>
              <a:spcBef>
                <a:spcPts val="500"/>
              </a:spcBef>
              <a:buClr>
                <a:srgbClr val="FF0000"/>
              </a:buClr>
            </a:pPr>
            <a:r>
              <a:rPr lang="tr-TR" sz="2150"/>
              <a:t>Maç sırasında tekerlekli sandalyenin tekerlekleri yerinden çıkarsa ve sandalyenin iki tekerleği kalırsa,hakem derhal ralliyi durdurmalı ve rakip lehine bir sayı vermelidir.</a:t>
            </a:r>
          </a:p>
          <a:p>
            <a:pPr lvl="0" algn="just" defTabSz="360365" hangingPunct="1">
              <a:lnSpc>
                <a:spcPct val="80000"/>
              </a:lnSpc>
              <a:spcBef>
                <a:spcPts val="500"/>
              </a:spcBef>
              <a:buClr>
                <a:srgbClr val="FF0000"/>
              </a:buClr>
            </a:pPr>
            <a:r>
              <a:rPr lang="tr-TR" sz="2150"/>
              <a:t>Sabit olsun veya olmasın, tekerlekli sandalyeye yapılan bütün ilaveler ICC’ye yazılmak zorundadır.</a:t>
            </a:r>
          </a:p>
          <a:p>
            <a:pPr lvl="0" algn="just" defTabSz="360365" hangingPunct="1">
              <a:lnSpc>
                <a:spcPct val="80000"/>
              </a:lnSpc>
              <a:spcBef>
                <a:spcPts val="500"/>
              </a:spcBef>
              <a:buClr>
                <a:srgbClr val="FF0000"/>
              </a:buClr>
            </a:pPr>
            <a:r>
              <a:rPr lang="tr-TR" sz="2150"/>
              <a:t>Hakem ilaveyi gördüğünde ICC’yi isteyecektir. ICC kartında ilave ile ilgili bir yazı bulunmuyorsa, Başhakeme haber vermek zorundadır (Oyuncu diskalifiye edilebilir).</a:t>
            </a:r>
          </a:p>
          <a:p>
            <a:pPr lvl="0" algn="just" defTabSz="360365" hangingPunct="1">
              <a:lnSpc>
                <a:spcPct val="80000"/>
              </a:lnSpc>
              <a:spcBef>
                <a:spcPts val="500"/>
              </a:spcBef>
              <a:buClr>
                <a:srgbClr val="FF0000"/>
              </a:buClr>
            </a:pPr>
            <a:r>
              <a:rPr lang="tr-TR" sz="2150"/>
              <a:t>Masa hareket etmeyecektir.</a:t>
            </a:r>
            <a:r>
              <a:rPr lang="tr-TR" sz="2150" b="1" u="sng">
                <a:solidFill>
                  <a:srgbClr val="FF0000"/>
                </a:solidFill>
              </a:rPr>
              <a:t>“Hareket etmesi”</a:t>
            </a:r>
            <a:r>
              <a:rPr lang="tr-TR" sz="2150"/>
              <a:t> ne demektir?</a:t>
            </a:r>
          </a:p>
          <a:p>
            <a:pPr lvl="0" algn="just" defTabSz="360365" hangingPunct="1">
              <a:lnSpc>
                <a:spcPct val="80000"/>
              </a:lnSpc>
              <a:spcBef>
                <a:spcPts val="500"/>
              </a:spcBef>
              <a:buClr>
                <a:srgbClr val="262673"/>
              </a:buClr>
              <a:buFont typeface="Wingdings" pitchFamily="2"/>
              <a:buChar char="ü"/>
            </a:pPr>
            <a:r>
              <a:rPr lang="tr-TR" sz="2150"/>
              <a:t>Eğer masa iyi sabitlenmemiş ise, </a:t>
            </a:r>
            <a:r>
              <a:rPr lang="tr-TR" sz="2150" u="sng"/>
              <a:t>ayaklar hariç</a:t>
            </a:r>
            <a:r>
              <a:rPr lang="tr-TR" sz="2150"/>
              <a:t> masa oynayabilir,</a:t>
            </a:r>
          </a:p>
          <a:p>
            <a:pPr lvl="0" algn="just" defTabSz="360365" hangingPunct="1">
              <a:lnSpc>
                <a:spcPct val="80000"/>
              </a:lnSpc>
              <a:spcBef>
                <a:spcPts val="500"/>
              </a:spcBef>
              <a:buClr>
                <a:srgbClr val="262673"/>
              </a:buClr>
              <a:buFont typeface="Wingdings" pitchFamily="2"/>
              <a:buChar char="ü"/>
            </a:pPr>
            <a:r>
              <a:rPr lang="tr-TR" sz="2150"/>
              <a:t>Eğer masa iyi sabitlenmiş ise,masa hiç oynamayacaktır.</a:t>
            </a:r>
          </a:p>
          <a:p>
            <a:pPr lvl="0" algn="just" defTabSz="360365" hangingPunct="1">
              <a:lnSpc>
                <a:spcPct val="80000"/>
              </a:lnSpc>
              <a:spcBef>
                <a:spcPts val="500"/>
              </a:spcBef>
              <a:buClr>
                <a:srgbClr val="262673"/>
              </a:buClr>
              <a:buFont typeface="Wingdings" pitchFamily="2"/>
              <a:buChar char="ü"/>
            </a:pPr>
            <a:r>
              <a:rPr lang="tr-TR" sz="2150" b="1" u="sng">
                <a:solidFill>
                  <a:srgbClr val="FF0000"/>
                </a:solidFill>
              </a:rPr>
              <a:t>“ Masanın hareket etmesi ”</a:t>
            </a:r>
            <a:r>
              <a:rPr lang="tr-TR" sz="2150" b="1">
                <a:solidFill>
                  <a:srgbClr val="FF0000"/>
                </a:solidFill>
              </a:rPr>
              <a:t> </a:t>
            </a:r>
            <a:r>
              <a:rPr lang="tr-TR" sz="2150"/>
              <a:t>; ayakları ile beraber hareket etmesi demektir.</a:t>
            </a:r>
          </a:p>
          <a:p>
            <a:pPr lvl="0" defTabSz="360365" hangingPunct="1">
              <a:lnSpc>
                <a:spcPct val="80000"/>
              </a:lnSpc>
              <a:spcBef>
                <a:spcPts val="500"/>
              </a:spcBef>
              <a:buNone/>
            </a:pPr>
            <a:endParaRPr lang="tr-TR" sz="2200"/>
          </a:p>
        </p:txBody>
      </p:sp>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D9FBE7D-3AF1-4931-83D0-F8419C4BEFA3}"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89</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4000" b="1" dirty="0">
                <a:solidFill>
                  <a:srgbClr val="00B050"/>
                </a:solidFill>
              </a:rPr>
              <a:t>SINIFLANDIRMAYA</a:t>
            </a:r>
            <a:br>
              <a:rPr lang="tr-TR" sz="4000" b="1" dirty="0">
                <a:solidFill>
                  <a:srgbClr val="00B050"/>
                </a:solidFill>
              </a:rPr>
            </a:br>
            <a:r>
              <a:rPr lang="tr-TR" sz="4000" b="1" dirty="0">
                <a:solidFill>
                  <a:srgbClr val="00B050"/>
                </a:solidFill>
              </a:rPr>
              <a:t> İLİŞKİN ÖLÇÜTLER</a:t>
            </a:r>
          </a:p>
        </p:txBody>
      </p:sp>
      <p:sp>
        <p:nvSpPr>
          <p:cNvPr id="3" name="2 İçerik Yer Tutucusu"/>
          <p:cNvSpPr txBox="1">
            <a:spLocks noGrp="1"/>
          </p:cNvSpPr>
          <p:nvPr>
            <p:ph idx="1"/>
          </p:nvPr>
        </p:nvSpPr>
        <p:spPr>
          <a:xfrm>
            <a:off x="428597" y="1500173"/>
            <a:ext cx="8229600" cy="4525959"/>
          </a:xfrm>
        </p:spPr>
        <p:txBody>
          <a:bodyPr/>
          <a:lstStyle/>
          <a:p>
            <a:pPr lvl="0"/>
            <a:r>
              <a:rPr lang="tr-TR" b="1">
                <a:solidFill>
                  <a:srgbClr val="7030A0"/>
                </a:solidFill>
              </a:rPr>
              <a:t>Sınıf 2:</a:t>
            </a:r>
          </a:p>
          <a:p>
            <a:pPr lvl="0" algn="just">
              <a:spcBef>
                <a:spcPts val="600"/>
              </a:spcBef>
            </a:pPr>
            <a:r>
              <a:rPr lang="tr-TR" sz="2400"/>
              <a:t>Boyundan aşağısı felçli (omurilikte C5-C7 arasında lezyon - yaralanma)</a:t>
            </a:r>
          </a:p>
          <a:p>
            <a:pPr lvl="0">
              <a:spcBef>
                <a:spcPts val="600"/>
              </a:spcBef>
            </a:pPr>
            <a:r>
              <a:rPr lang="tr-TR" sz="2400"/>
              <a:t>Çocuk felci</a:t>
            </a:r>
          </a:p>
          <a:p>
            <a:pPr lvl="0">
              <a:spcBef>
                <a:spcPts val="600"/>
              </a:spcBef>
            </a:pPr>
            <a:r>
              <a:rPr lang="tr-TR" sz="2400"/>
              <a:t>Kısmi omurilik lezyonu (yaralanması)</a:t>
            </a:r>
          </a:p>
          <a:p>
            <a:pPr lvl="0">
              <a:spcBef>
                <a:spcPts val="600"/>
              </a:spcBef>
            </a:pPr>
            <a:r>
              <a:rPr lang="tr-TR" sz="2400"/>
              <a:t>Kas hastalığı</a:t>
            </a:r>
          </a:p>
          <a:p>
            <a:pPr lvl="0" algn="just">
              <a:spcBef>
                <a:spcPts val="600"/>
              </a:spcBef>
            </a:pPr>
            <a:r>
              <a:rPr lang="tr-TR" sz="2400"/>
              <a:t>Kollar, bacaklar etkilenmiş fakat, üç başlı kası (özellikle kolun arkasında dirseği düzleştiren kas) kullanma olasılığı mevcut</a:t>
            </a:r>
          </a:p>
          <a:p>
            <a:pPr lvl="0">
              <a:spcBef>
                <a:spcPts val="600"/>
              </a:spcBef>
            </a:pPr>
            <a:r>
              <a:rPr lang="tr-TR" sz="2400"/>
              <a:t>Gövde etkilenmiş;denge yok,karın kasları yok,dönüş yok</a:t>
            </a:r>
          </a:p>
          <a:p>
            <a:pPr lvl="0">
              <a:spcBef>
                <a:spcPts val="600"/>
              </a:spcBef>
            </a:pPr>
            <a:endParaRPr lang="tr-TR" sz="2400"/>
          </a:p>
          <a:p>
            <a:pPr lvl="0"/>
            <a:endParaRPr lang="tr-T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7D02D23-2396-48FE-A9F1-4870043A7CA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a:t>
            </a:fld>
            <a:endParaRPr lang="tr-TR" sz="1400" b="0" i="0" u="none" strike="noStrike" kern="1200" cap="none" spc="0" baseline="0">
              <a:solidFill>
                <a:srgbClr val="000000"/>
              </a:solidFill>
              <a:uFillTx/>
              <a:latin typeface="Arial"/>
            </a:endParaRPr>
          </a:p>
        </p:txBody>
      </p:sp>
      <p:pic>
        <p:nvPicPr>
          <p:cNvPr id="5" name="Picture 5" descr="ITTC Logo"/>
          <p:cNvPicPr>
            <a:picLocks noChangeAspect="1"/>
          </p:cNvPicPr>
          <p:nvPr/>
        </p:nvPicPr>
        <p:blipFill>
          <a:blip r:embed="rId2" cstate="print"/>
          <a:srcRect/>
          <a:stretch>
            <a:fillRect/>
          </a:stretch>
        </p:blipFill>
        <p:spPr>
          <a:xfrm>
            <a:off x="838200" y="304800"/>
            <a:ext cx="1079504" cy="993779"/>
          </a:xfrm>
          <a:prstGeom prst="rect">
            <a:avLst/>
          </a:prstGeom>
          <a:noFill/>
          <a:ln>
            <a:noFill/>
          </a:ln>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name="Slide90">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2800" b="1"/>
              <a:t>NORMAL  / ENGELLİ </a:t>
            </a:r>
            <a:br>
              <a:rPr lang="tr-TR" sz="2800" b="1"/>
            </a:br>
            <a:r>
              <a:rPr lang="tr-TR" sz="2800" b="1"/>
              <a:t>MASA TENİSİ </a:t>
            </a:r>
            <a:br>
              <a:rPr lang="tr-TR" sz="2800" b="1"/>
            </a:br>
            <a:r>
              <a:rPr lang="tr-TR" sz="2800" b="1"/>
              <a:t>OYUN KURALLARINDAKİ FARKLAR</a:t>
            </a:r>
          </a:p>
        </p:txBody>
      </p:sp>
      <p:sp>
        <p:nvSpPr>
          <p:cNvPr id="3" name="Rectangle 3"/>
          <p:cNvSpPr txBox="1">
            <a:spLocks noGrp="1"/>
          </p:cNvSpPr>
          <p:nvPr>
            <p:ph idx="1"/>
          </p:nvPr>
        </p:nvSpPr>
        <p:spPr>
          <a:xfrm>
            <a:off x="457200" y="1657350"/>
            <a:ext cx="8229600" cy="4781553"/>
          </a:xfrm>
        </p:spPr>
        <p:txBody>
          <a:bodyPr/>
          <a:lstStyle/>
          <a:p>
            <a:pPr lvl="0" hangingPunct="1">
              <a:lnSpc>
                <a:spcPct val="80000"/>
              </a:lnSpc>
              <a:spcBef>
                <a:spcPts val="600"/>
              </a:spcBef>
              <a:buClr>
                <a:srgbClr val="262673"/>
              </a:buClr>
              <a:buFont typeface="Wingdings" pitchFamily="2"/>
              <a:buChar char="ü"/>
            </a:pPr>
            <a:r>
              <a:rPr lang="tr-TR" sz="2400">
                <a:solidFill>
                  <a:srgbClr val="FF0000"/>
                </a:solidFill>
              </a:rPr>
              <a:t>Tekerlekli sandalye oyuncuları için kısıtlamalar…</a:t>
            </a:r>
          </a:p>
          <a:p>
            <a:pPr lvl="0" hangingPunct="1">
              <a:lnSpc>
                <a:spcPct val="80000"/>
              </a:lnSpc>
              <a:spcBef>
                <a:spcPts val="0"/>
              </a:spcBef>
              <a:buNone/>
            </a:pPr>
            <a:endParaRPr lang="tr-TR" sz="100">
              <a:solidFill>
                <a:srgbClr val="FF0000"/>
              </a:solidFill>
            </a:endParaRPr>
          </a:p>
          <a:p>
            <a:pPr lvl="0" hangingPunct="1">
              <a:lnSpc>
                <a:spcPct val="80000"/>
              </a:lnSpc>
              <a:spcBef>
                <a:spcPts val="0"/>
              </a:spcBef>
              <a:buNone/>
            </a:pPr>
            <a:endParaRPr lang="tr-TR" sz="100">
              <a:solidFill>
                <a:srgbClr val="FF0000"/>
              </a:solidFill>
            </a:endParaRPr>
          </a:p>
          <a:p>
            <a:pPr lvl="0" hangingPunct="1">
              <a:lnSpc>
                <a:spcPct val="80000"/>
              </a:lnSpc>
              <a:spcBef>
                <a:spcPts val="0"/>
              </a:spcBef>
              <a:buNone/>
            </a:pPr>
            <a:endParaRPr lang="tr-TR" sz="100">
              <a:solidFill>
                <a:srgbClr val="FF0000"/>
              </a:solidFill>
            </a:endParaRPr>
          </a:p>
          <a:p>
            <a:pPr lvl="0" hangingPunct="1">
              <a:lnSpc>
                <a:spcPct val="80000"/>
              </a:lnSpc>
              <a:spcBef>
                <a:spcPts val="0"/>
              </a:spcBef>
              <a:buNone/>
            </a:pPr>
            <a:endParaRPr lang="tr-TR" sz="100">
              <a:solidFill>
                <a:srgbClr val="FF0000"/>
              </a:solidFill>
            </a:endParaRPr>
          </a:p>
          <a:p>
            <a:pPr lvl="0" hangingPunct="1">
              <a:lnSpc>
                <a:spcPct val="80000"/>
              </a:lnSpc>
              <a:spcBef>
                <a:spcPts val="0"/>
              </a:spcBef>
              <a:buNone/>
            </a:pPr>
            <a:endParaRPr lang="tr-TR" sz="100">
              <a:solidFill>
                <a:srgbClr val="FF0000"/>
              </a:solidFill>
            </a:endParaRPr>
          </a:p>
          <a:p>
            <a:pPr lvl="0" hangingPunct="1">
              <a:lnSpc>
                <a:spcPct val="80000"/>
              </a:lnSpc>
              <a:spcBef>
                <a:spcPts val="0"/>
              </a:spcBef>
              <a:buNone/>
            </a:pPr>
            <a:endParaRPr lang="tr-TR" sz="100">
              <a:solidFill>
                <a:srgbClr val="FF0000"/>
              </a:solidFill>
            </a:endParaRPr>
          </a:p>
          <a:p>
            <a:pPr lvl="0" hangingPunct="1">
              <a:lnSpc>
                <a:spcPct val="80000"/>
              </a:lnSpc>
              <a:spcBef>
                <a:spcPts val="0"/>
              </a:spcBef>
              <a:buNone/>
            </a:pPr>
            <a:endParaRPr lang="tr-TR" sz="100">
              <a:solidFill>
                <a:srgbClr val="FF0000"/>
              </a:solidFill>
            </a:endParaRPr>
          </a:p>
          <a:p>
            <a:pPr lvl="0" hangingPunct="1">
              <a:lnSpc>
                <a:spcPct val="80000"/>
              </a:lnSpc>
              <a:spcBef>
                <a:spcPts val="0"/>
              </a:spcBef>
              <a:buNone/>
            </a:pPr>
            <a:endParaRPr lang="tr-TR" sz="100">
              <a:solidFill>
                <a:srgbClr val="FF0000"/>
              </a:solidFill>
            </a:endParaRPr>
          </a:p>
          <a:p>
            <a:pPr lvl="0" algn="just" hangingPunct="1">
              <a:lnSpc>
                <a:spcPct val="80000"/>
              </a:lnSpc>
              <a:spcBef>
                <a:spcPts val="500"/>
              </a:spcBef>
              <a:buClr>
                <a:srgbClr val="FF0000"/>
              </a:buClr>
            </a:pPr>
            <a:r>
              <a:rPr lang="tr-TR" sz="2000"/>
              <a:t>Sınıf 1 ve Sınıf 2 oyuncularının düz bir elle servise başlamaları asla mümkün değildir. Bu nedenle, hakem ITTF Kural 2.6.7 ye göre servis gereklerini aramayabilir. Bu uygulama Sınıf 1 ve Sınıf 2 oyuncuları için her zaman geçerli olacaktır.</a:t>
            </a:r>
          </a:p>
          <a:p>
            <a:pPr lvl="0" algn="just" hangingPunct="1">
              <a:lnSpc>
                <a:spcPct val="80000"/>
              </a:lnSpc>
              <a:spcBef>
                <a:spcPts val="500"/>
              </a:spcBef>
              <a:buClr>
                <a:srgbClr val="FF0000"/>
              </a:buClr>
            </a:pPr>
            <a:r>
              <a:rPr lang="tr-TR" sz="2000"/>
              <a:t>Bazı durumlarda, oyuncu topu sadece </a:t>
            </a:r>
            <a:r>
              <a:rPr lang="tr-TR" sz="2000" b="1"/>
              <a:t>parmaklarının üzerine koyarak</a:t>
            </a:r>
            <a:r>
              <a:rPr lang="tr-TR" sz="2000"/>
              <a:t> servis atabilir (tekerlekli sandalyeli veya ayakta oynayan oyuncu).</a:t>
            </a:r>
          </a:p>
          <a:p>
            <a:pPr lvl="0" algn="just" hangingPunct="1">
              <a:lnSpc>
                <a:spcPct val="80000"/>
              </a:lnSpc>
              <a:spcBef>
                <a:spcPts val="500"/>
              </a:spcBef>
              <a:buClr>
                <a:srgbClr val="FF0000"/>
              </a:buClr>
            </a:pPr>
            <a:r>
              <a:rPr lang="tr-TR" sz="2000"/>
              <a:t>Bazen, topu </a:t>
            </a:r>
            <a:r>
              <a:rPr lang="tr-TR" sz="2000" b="1"/>
              <a:t>raketinin üzerine koyarak </a:t>
            </a:r>
            <a:r>
              <a:rPr lang="tr-TR" sz="2000"/>
              <a:t>servise başlayabilir.Bu durumda, baş parmağı ile topu sabitleyebilir (tekerlekli sandalyeli veya ayakta oynayan oyuncu).</a:t>
            </a:r>
          </a:p>
          <a:p>
            <a:pPr lvl="0" algn="just" hangingPunct="1">
              <a:lnSpc>
                <a:spcPct val="80000"/>
              </a:lnSpc>
              <a:spcBef>
                <a:spcPts val="500"/>
              </a:spcBef>
              <a:buClr>
                <a:srgbClr val="FF0000"/>
              </a:buClr>
            </a:pPr>
            <a:r>
              <a:rPr lang="tr-TR" sz="2000"/>
              <a:t>Oyuncuların serviste, topu her zaman dik olarak atması mümkün değildir (tekerlekli sandalyeli veya ayakta oynayan oyuncu).</a:t>
            </a:r>
          </a:p>
          <a:p>
            <a:pPr lvl="0" algn="just" hangingPunct="1">
              <a:lnSpc>
                <a:spcPct val="80000"/>
              </a:lnSpc>
              <a:spcBef>
                <a:spcPts val="500"/>
              </a:spcBef>
              <a:buClr>
                <a:srgbClr val="FF0000"/>
              </a:buClr>
            </a:pPr>
            <a:r>
              <a:rPr lang="tr-TR" sz="2000"/>
              <a:t>Kolun veya elin tamamına sahip olmayan ancak, küçük bir uzvu bulunan oyuncular bu </a:t>
            </a:r>
            <a:r>
              <a:rPr lang="tr-TR" sz="2000" b="1"/>
              <a:t>uzuvlarını kullanarak </a:t>
            </a:r>
            <a:r>
              <a:rPr lang="tr-TR" sz="2000"/>
              <a:t>servis atabilirler.</a:t>
            </a:r>
          </a:p>
          <a:p>
            <a:pPr lvl="0" algn="just" hangingPunct="1">
              <a:lnSpc>
                <a:spcPct val="80000"/>
              </a:lnSpc>
              <a:spcBef>
                <a:spcPts val="500"/>
              </a:spcBef>
              <a:buClr>
                <a:srgbClr val="FF0000"/>
              </a:buClr>
            </a:pPr>
            <a:r>
              <a:rPr lang="tr-TR" sz="2000"/>
              <a:t>Bazen, kurallara uygunsa, bir başka servis atma şeklini de kullanabilirler.</a:t>
            </a:r>
          </a:p>
        </p:txBody>
      </p:sp>
      <p:pic>
        <p:nvPicPr>
          <p:cNvPr id="4" name="Picture 4" descr="1_ittclogo"/>
          <p:cNvPicPr>
            <a:picLocks noChangeAspect="1"/>
          </p:cNvPicPr>
          <p:nvPr/>
        </p:nvPicPr>
        <p:blipFill>
          <a:blip r:embed="rId2" cstate="print"/>
          <a:srcRect/>
          <a:stretch>
            <a:fillRect/>
          </a:stretch>
        </p:blipFill>
        <p:spPr>
          <a:xfrm>
            <a:off x="539752" y="404814"/>
            <a:ext cx="952503" cy="876296"/>
          </a:xfrm>
          <a:prstGeom prst="rect">
            <a:avLst/>
          </a:prstGeom>
          <a:noFill/>
          <a:ln>
            <a:noFill/>
          </a:ln>
        </p:spPr>
      </p:pic>
      <p:pic>
        <p:nvPicPr>
          <p:cNvPr id="5" name="Picture 5" descr="1_ittclogo"/>
          <p:cNvPicPr>
            <a:picLocks noChangeAspect="1"/>
          </p:cNvPicPr>
          <p:nvPr/>
        </p:nvPicPr>
        <p:blipFill>
          <a:blip r:embed="rId2" cstate="print"/>
          <a:srcRect/>
          <a:stretch>
            <a:fillRect/>
          </a:stretch>
        </p:blipFill>
        <p:spPr>
          <a:xfrm>
            <a:off x="7812084" y="404814"/>
            <a:ext cx="952503" cy="876296"/>
          </a:xfrm>
          <a:prstGeom prst="rect">
            <a:avLst/>
          </a:prstGeom>
          <a:noFill/>
          <a:ln>
            <a:noFill/>
          </a:ln>
        </p:spPr>
      </p:pic>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A44BAC1-8969-4C55-95B0-1590D4A449C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90</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name="Slide91">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174747" y="488947"/>
            <a:ext cx="6834189" cy="815973"/>
          </a:xfrm>
        </p:spPr>
        <p:txBody>
          <a:bodyPr/>
          <a:lstStyle/>
          <a:p>
            <a:pPr lvl="0" hangingPunct="1"/>
            <a:r>
              <a:rPr lang="tr-TR" sz="2800" b="1"/>
              <a:t>NORMAL / ENGELLİ</a:t>
            </a:r>
            <a:br>
              <a:rPr lang="tr-TR" sz="2800" b="1"/>
            </a:br>
            <a:r>
              <a:rPr lang="tr-TR" sz="2800" b="1"/>
              <a:t>MASA TENİSİ </a:t>
            </a:r>
            <a:br>
              <a:rPr lang="tr-TR" sz="2800" b="1"/>
            </a:br>
            <a:r>
              <a:rPr lang="tr-TR" sz="2800" b="1"/>
              <a:t>OYUN KURALLARINDAKİ FARKLAR</a:t>
            </a:r>
          </a:p>
        </p:txBody>
      </p:sp>
      <p:sp>
        <p:nvSpPr>
          <p:cNvPr id="3" name="Rectangle 3"/>
          <p:cNvSpPr txBox="1">
            <a:spLocks noGrp="1"/>
          </p:cNvSpPr>
          <p:nvPr>
            <p:ph idx="1"/>
          </p:nvPr>
        </p:nvSpPr>
        <p:spPr>
          <a:xfrm>
            <a:off x="611184" y="2033589"/>
            <a:ext cx="7927976" cy="4275140"/>
          </a:xfrm>
        </p:spPr>
        <p:txBody>
          <a:bodyPr/>
          <a:lstStyle/>
          <a:p>
            <a:pPr lvl="0" hangingPunct="1">
              <a:spcBef>
                <a:spcPts val="700"/>
              </a:spcBef>
              <a:buClr>
                <a:srgbClr val="262673"/>
              </a:buClr>
              <a:buFont typeface="Wingdings" pitchFamily="2"/>
              <a:buChar char="ü"/>
            </a:pPr>
            <a:r>
              <a:rPr lang="tr-TR" sz="2800" b="1">
                <a:solidFill>
                  <a:srgbClr val="FF0000"/>
                </a:solidFill>
              </a:rPr>
              <a:t>Raketlerin masa üzerine bırakılması</a:t>
            </a:r>
          </a:p>
          <a:p>
            <a:pPr lvl="0" hangingPunct="1">
              <a:spcBef>
                <a:spcPts val="200"/>
              </a:spcBef>
              <a:buNone/>
            </a:pPr>
            <a:endParaRPr lang="tr-TR" sz="800" b="1"/>
          </a:p>
          <a:p>
            <a:pPr lvl="0" algn="just" hangingPunct="1">
              <a:spcBef>
                <a:spcPts val="600"/>
              </a:spcBef>
              <a:buClr>
                <a:srgbClr val="FF0000"/>
              </a:buClr>
            </a:pPr>
            <a:r>
              <a:rPr lang="tr-TR" sz="2400"/>
              <a:t>Hakem tarafından aksine izin verilmedikçe, kurallara uygun aralarda oyuncular raketlerini masa üzerine bırakacaklardır.</a:t>
            </a:r>
          </a:p>
          <a:p>
            <a:pPr lvl="0" algn="just" hangingPunct="1">
              <a:spcBef>
                <a:spcPts val="600"/>
              </a:spcBef>
              <a:buClr>
                <a:srgbClr val="FF0000"/>
              </a:buClr>
            </a:pPr>
            <a:r>
              <a:rPr lang="tr-TR" sz="2400"/>
              <a:t>Tüm oyuncular raketlerini ele sarılı olarak kullanabilirler (Gerekliyse, ayakta oynayan oyuncu da dahil…).</a:t>
            </a:r>
          </a:p>
          <a:p>
            <a:pPr lvl="0" algn="just" hangingPunct="1">
              <a:spcBef>
                <a:spcPts val="600"/>
              </a:spcBef>
              <a:buClr>
                <a:srgbClr val="FF0000"/>
              </a:buClr>
            </a:pPr>
            <a:r>
              <a:rPr lang="tr-TR" sz="2400"/>
              <a:t>Raket ele sarılı ise, hakem; oyuncunun raketini yanında götürmesine izin verecektir.</a:t>
            </a:r>
          </a:p>
        </p:txBody>
      </p:sp>
      <p:pic>
        <p:nvPicPr>
          <p:cNvPr id="4" name="Picture 4" descr="1_ittclogo"/>
          <p:cNvPicPr>
            <a:picLocks noChangeAspect="1"/>
          </p:cNvPicPr>
          <p:nvPr/>
        </p:nvPicPr>
        <p:blipFill>
          <a:blip r:embed="rId2" cstate="print"/>
          <a:srcRect/>
          <a:stretch>
            <a:fillRect/>
          </a:stretch>
        </p:blipFill>
        <p:spPr>
          <a:xfrm>
            <a:off x="468309" y="549270"/>
            <a:ext cx="952503" cy="876296"/>
          </a:xfrm>
          <a:prstGeom prst="rect">
            <a:avLst/>
          </a:prstGeom>
          <a:noFill/>
          <a:ln>
            <a:noFill/>
          </a:ln>
        </p:spPr>
      </p:pic>
      <p:pic>
        <p:nvPicPr>
          <p:cNvPr id="5" name="Picture 5" descr="1_ittclogo"/>
          <p:cNvPicPr>
            <a:picLocks noChangeAspect="1"/>
          </p:cNvPicPr>
          <p:nvPr/>
        </p:nvPicPr>
        <p:blipFill>
          <a:blip r:embed="rId2" cstate="print"/>
          <a:srcRect/>
          <a:stretch>
            <a:fillRect/>
          </a:stretch>
        </p:blipFill>
        <p:spPr>
          <a:xfrm>
            <a:off x="7812084" y="549270"/>
            <a:ext cx="952503" cy="876296"/>
          </a:xfrm>
          <a:prstGeom prst="rect">
            <a:avLst/>
          </a:prstGeom>
          <a:noFill/>
          <a:ln>
            <a:noFill/>
          </a:ln>
        </p:spPr>
      </p:pic>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CEFBF82-02AA-4365-89A4-16DDE9E6B45B}"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91</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name="Slide92">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p>
            <a:pPr lvl="0" hangingPunct="1"/>
            <a:r>
              <a:rPr lang="tr-TR" sz="2800" b="1"/>
              <a:t>NORMAL / ENGELLİ</a:t>
            </a:r>
            <a:br>
              <a:rPr lang="tr-TR" sz="2800" b="1"/>
            </a:br>
            <a:r>
              <a:rPr lang="tr-TR" sz="2800" b="1"/>
              <a:t>MASA TENİSİ </a:t>
            </a:r>
            <a:br>
              <a:rPr lang="tr-TR" sz="2800" b="1"/>
            </a:br>
            <a:r>
              <a:rPr lang="tr-TR" sz="2800" b="1"/>
              <a:t>OYUN KURALLARINDAKİ FARKLAR</a:t>
            </a:r>
          </a:p>
        </p:txBody>
      </p:sp>
      <p:sp>
        <p:nvSpPr>
          <p:cNvPr id="3" name="Rectangle 3"/>
          <p:cNvSpPr txBox="1">
            <a:spLocks noGrp="1"/>
          </p:cNvSpPr>
          <p:nvPr>
            <p:ph idx="1"/>
          </p:nvPr>
        </p:nvSpPr>
        <p:spPr>
          <a:xfrm>
            <a:off x="468309" y="1844673"/>
            <a:ext cx="8229600" cy="4525959"/>
          </a:xfrm>
        </p:spPr>
        <p:txBody>
          <a:bodyPr/>
          <a:lstStyle/>
          <a:p>
            <a:pPr lvl="0" hangingPunct="1">
              <a:lnSpc>
                <a:spcPct val="90000"/>
              </a:lnSpc>
              <a:spcBef>
                <a:spcPts val="600"/>
              </a:spcBef>
              <a:buClr>
                <a:srgbClr val="262673"/>
              </a:buClr>
              <a:buFont typeface="Wingdings" pitchFamily="2"/>
              <a:buChar char="ü"/>
            </a:pPr>
            <a:r>
              <a:rPr lang="tr-TR" sz="2400" b="1">
                <a:solidFill>
                  <a:srgbClr val="FF0000"/>
                </a:solidFill>
              </a:rPr>
              <a:t>Engelli ve Normal Oyuncuların Maçında Servis Atma ve Oyun Düzeni</a:t>
            </a:r>
            <a:endParaRPr lang="tr-TR" sz="800" b="1"/>
          </a:p>
          <a:p>
            <a:pPr lvl="0" algn="just" hangingPunct="1">
              <a:lnSpc>
                <a:spcPct val="90000"/>
              </a:lnSpc>
              <a:spcBef>
                <a:spcPts val="600"/>
              </a:spcBef>
              <a:buClr>
                <a:srgbClr val="FF0000"/>
              </a:buClr>
              <a:buFont typeface="Arial" pitchFamily="34"/>
            </a:pPr>
            <a:r>
              <a:rPr lang="tr-TR" sz="2400"/>
              <a:t>Karşılayan/lar ayakta oynayan engelli oyuncu/lar, rakibi/rakipleri ayakta oynayan normal oyuncu/lar ise, oyun ITTF Uluslararası Oyun Kurallarına göre oynanacaktır.</a:t>
            </a:r>
          </a:p>
          <a:p>
            <a:pPr lvl="0" algn="just" hangingPunct="1">
              <a:lnSpc>
                <a:spcPct val="90000"/>
              </a:lnSpc>
              <a:spcBef>
                <a:spcPts val="600"/>
              </a:spcBef>
              <a:buClr>
                <a:srgbClr val="FF0000"/>
              </a:buClr>
              <a:buFont typeface="Arial" pitchFamily="34"/>
            </a:pPr>
            <a:r>
              <a:rPr lang="tr-TR" sz="2400"/>
              <a:t>Karşılayan tekerlekli sandalyede oynayan oyuncu, rakibi ayakta oynayan oyuncu ise, tekerlekli sandalye oyuncusu için ITTF servis kuralı 2.9.1.5 uygulanacaktır.</a:t>
            </a:r>
          </a:p>
          <a:p>
            <a:pPr lvl="0" algn="just" hangingPunct="1">
              <a:lnSpc>
                <a:spcPct val="90000"/>
              </a:lnSpc>
              <a:spcBef>
                <a:spcPts val="600"/>
              </a:spcBef>
              <a:buClr>
                <a:srgbClr val="FF0000"/>
              </a:buClr>
              <a:buFont typeface="Arial" pitchFamily="34"/>
            </a:pPr>
            <a:r>
              <a:rPr lang="tr-TR" sz="2400"/>
              <a:t>Karşılayanlar tekerlekli sandalyede oynayan çift, rakipleri normal oyuncular ise, tekerlekli sandalye oyuncuları için ITTF servis kuralı 2.9.1.5 ve ITTF oyun düzeni kuralı 2.8.3 uygulanacaktır.</a:t>
            </a:r>
          </a:p>
          <a:p>
            <a:pPr lvl="0" algn="just" hangingPunct="1">
              <a:lnSpc>
                <a:spcPct val="90000"/>
              </a:lnSpc>
              <a:spcBef>
                <a:spcPts val="600"/>
              </a:spcBef>
              <a:buClr>
                <a:srgbClr val="FF0000"/>
              </a:buClr>
              <a:buFont typeface="Arial" pitchFamily="34"/>
            </a:pPr>
            <a:endParaRPr lang="tr-TR" sz="2400"/>
          </a:p>
          <a:p>
            <a:pPr lvl="0" algn="just" hangingPunct="1">
              <a:lnSpc>
                <a:spcPct val="90000"/>
              </a:lnSpc>
              <a:spcBef>
                <a:spcPts val="600"/>
              </a:spcBef>
              <a:buClr>
                <a:srgbClr val="FF0000"/>
              </a:buClr>
              <a:buFont typeface="Arial" pitchFamily="34"/>
            </a:pPr>
            <a:endParaRPr lang="tr-TR" sz="2400"/>
          </a:p>
          <a:p>
            <a:pPr lvl="0" algn="just" hangingPunct="1">
              <a:lnSpc>
                <a:spcPct val="90000"/>
              </a:lnSpc>
              <a:spcBef>
                <a:spcPts val="600"/>
              </a:spcBef>
              <a:buNone/>
            </a:pPr>
            <a:endParaRPr lang="tr-TR" sz="2400"/>
          </a:p>
        </p:txBody>
      </p:sp>
      <p:pic>
        <p:nvPicPr>
          <p:cNvPr id="4" name="Picture 4" descr="1_ittclogo"/>
          <p:cNvPicPr>
            <a:picLocks noChangeAspect="1"/>
          </p:cNvPicPr>
          <p:nvPr/>
        </p:nvPicPr>
        <p:blipFill>
          <a:blip r:embed="rId2" cstate="print"/>
          <a:srcRect/>
          <a:stretch>
            <a:fillRect/>
          </a:stretch>
        </p:blipFill>
        <p:spPr>
          <a:xfrm>
            <a:off x="468309" y="549270"/>
            <a:ext cx="952503" cy="876296"/>
          </a:xfrm>
          <a:prstGeom prst="rect">
            <a:avLst/>
          </a:prstGeom>
          <a:noFill/>
          <a:ln>
            <a:noFill/>
          </a:ln>
        </p:spPr>
      </p:pic>
      <p:pic>
        <p:nvPicPr>
          <p:cNvPr id="5" name="Picture 5" descr="1_ittclogo"/>
          <p:cNvPicPr>
            <a:picLocks noChangeAspect="1"/>
          </p:cNvPicPr>
          <p:nvPr/>
        </p:nvPicPr>
        <p:blipFill>
          <a:blip r:embed="rId2" cstate="print"/>
          <a:srcRect/>
          <a:stretch>
            <a:fillRect/>
          </a:stretch>
        </p:blipFill>
        <p:spPr>
          <a:xfrm>
            <a:off x="7740652" y="476246"/>
            <a:ext cx="952503" cy="876296"/>
          </a:xfrm>
          <a:prstGeom prst="rect">
            <a:avLst/>
          </a:prstGeom>
          <a:noFill/>
          <a:ln>
            <a:noFill/>
          </a:ln>
        </p:spPr>
      </p:pic>
      <p:sp>
        <p:nvSpPr>
          <p:cNvPr id="6" name="5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62FA999-5F8B-445F-BA1A-0FFA1CC367C7}"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92</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name="Slide93">
    <p:spTree>
      <p:nvGrpSpPr>
        <p:cNvPr id="1" name=""/>
        <p:cNvGrpSpPr/>
        <p:nvPr/>
      </p:nvGrpSpPr>
      <p:grpSpPr>
        <a:xfrm>
          <a:off x="0" y="0"/>
          <a:ext cx="0" cy="0"/>
          <a:chOff x="0" y="0"/>
          <a:chExt cx="0" cy="0"/>
        </a:xfrm>
      </p:grpSpPr>
      <p:sp>
        <p:nvSpPr>
          <p:cNvPr id="2" name="9 Başlık"/>
          <p:cNvSpPr txBox="1">
            <a:spLocks noGrp="1"/>
          </p:cNvSpPr>
          <p:nvPr>
            <p:ph type="title"/>
          </p:nvPr>
        </p:nvSpPr>
        <p:spPr>
          <a:xfrm>
            <a:off x="457200" y="274640"/>
            <a:ext cx="8229600" cy="1154100"/>
          </a:xfrm>
        </p:spPr>
        <p:txBody>
          <a:bodyPr/>
          <a:lstStyle/>
          <a:p>
            <a:pPr lvl="0"/>
            <a:r>
              <a:rPr lang="tr-TR" sz="2800" b="1"/>
              <a:t/>
            </a:r>
            <a:br>
              <a:rPr lang="tr-TR" sz="2800" b="1"/>
            </a:br>
            <a:r>
              <a:rPr lang="tr-TR" sz="2800" b="1"/>
              <a:t/>
            </a:r>
            <a:br>
              <a:rPr lang="tr-TR" sz="2800" b="1"/>
            </a:br>
            <a:r>
              <a:rPr lang="tr-TR" sz="2800" b="1"/>
              <a:t>NORMAL / ENGELLİ</a:t>
            </a:r>
            <a:r>
              <a:rPr lang="tr-TR" b="1"/>
              <a:t/>
            </a:r>
            <a:br>
              <a:rPr lang="tr-TR" b="1"/>
            </a:br>
            <a:r>
              <a:rPr lang="tr-TR" sz="2800" b="1"/>
              <a:t>MASA TENİSİ </a:t>
            </a:r>
            <a:br>
              <a:rPr lang="tr-TR" sz="2800" b="1"/>
            </a:br>
            <a:r>
              <a:rPr lang="tr-TR" sz="2800" b="1"/>
              <a:t>OYUN KURALLARINDAKİ FARKLAR</a:t>
            </a:r>
            <a:r>
              <a:rPr lang="tr-TR" b="1"/>
              <a:t/>
            </a:r>
            <a:br>
              <a:rPr lang="tr-TR" b="1"/>
            </a:br>
            <a:endParaRPr lang="tr-TR"/>
          </a:p>
        </p:txBody>
      </p:sp>
      <p:sp>
        <p:nvSpPr>
          <p:cNvPr id="3" name="10 İçerik Yer Tutucusu"/>
          <p:cNvSpPr txBox="1">
            <a:spLocks noGrp="1"/>
          </p:cNvSpPr>
          <p:nvPr>
            <p:ph idx="1"/>
          </p:nvPr>
        </p:nvSpPr>
        <p:spPr>
          <a:xfrm>
            <a:off x="457200" y="1600200"/>
            <a:ext cx="8229600" cy="4343400"/>
          </a:xfrm>
        </p:spPr>
        <p:txBody>
          <a:bodyPr/>
          <a:lstStyle/>
          <a:p>
            <a:pPr lvl="0">
              <a:spcBef>
                <a:spcPts val="600"/>
              </a:spcBef>
              <a:buFont typeface="Wingdings" pitchFamily="2"/>
              <a:buChar char="ü"/>
            </a:pPr>
            <a:r>
              <a:rPr lang="tr-TR" sz="2400" dirty="0">
                <a:solidFill>
                  <a:srgbClr val="FF0000"/>
                </a:solidFill>
              </a:rPr>
              <a:t> </a:t>
            </a:r>
            <a:r>
              <a:rPr lang="tr-TR" sz="2800" b="1" dirty="0" smtClean="0">
                <a:solidFill>
                  <a:srgbClr val="FF0000"/>
                </a:solidFill>
              </a:rPr>
              <a:t>Karışık </a:t>
            </a:r>
            <a:r>
              <a:rPr lang="tr-TR" sz="2800" b="1" dirty="0">
                <a:solidFill>
                  <a:srgbClr val="FF0000"/>
                </a:solidFill>
              </a:rPr>
              <a:t>çift maçında uygulanacak </a:t>
            </a:r>
            <a:r>
              <a:rPr lang="tr-TR" sz="2800" b="1" dirty="0" smtClean="0">
                <a:solidFill>
                  <a:srgbClr val="FF0000"/>
                </a:solidFill>
              </a:rPr>
              <a:t>kural</a:t>
            </a:r>
          </a:p>
          <a:p>
            <a:pPr marL="449263" lvl="0" indent="-449263" algn="just">
              <a:spcBef>
                <a:spcPts val="600"/>
              </a:spcBef>
              <a:buFont typeface="Wingdings" pitchFamily="2" charset="2"/>
              <a:buChar char="Ø"/>
            </a:pPr>
            <a:r>
              <a:rPr lang="tr-TR" sz="2600" dirty="0" smtClean="0">
                <a:solidFill>
                  <a:schemeClr val="tx1"/>
                </a:solidFill>
              </a:rPr>
              <a:t>Biri tekerlekli sandalyede diğeri ayakta oynayan bir çift maçında ITTF El kitabı “oyun düzeni” kural 2.8.3 uygulanacaktır. Bu kurala göre ilk servis ve karşılama vuruşundan sonra sıraya bakılmaksızın isteyen oyuncu vuruş yapabilecektir. Ancak tekerlekli sandalyenin hiçbir parçası veya ayaktaki oyuncunun bir ayağı 3 mm.lik orta çizginin hayali uzantısının diğer tarafına geçmeyecektir. Geçerse hakem rakip çifte bir sayı verecektir.</a:t>
            </a:r>
            <a:endParaRPr lang="tr-TR" sz="2600" dirty="0">
              <a:solidFill>
                <a:schemeClr val="tx1"/>
              </a:solidFill>
            </a:endParaRPr>
          </a:p>
        </p:txBody>
      </p:sp>
      <p:sp>
        <p:nvSpPr>
          <p:cNvPr id="4" name="1 Slayt Numarası Yer Tutucusu"/>
          <p:cNvSpPr txBox="1"/>
          <p:nvPr/>
        </p:nvSpPr>
        <p:spPr>
          <a:xfrm>
            <a:off x="6553203" y="6248396"/>
            <a:ext cx="2133596" cy="473064"/>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86EDB00-234B-4750-95D1-8579B93AE18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93</a:t>
            </a:fld>
            <a:endParaRPr lang="tr-TR" sz="1400" b="0" i="0" u="none" strike="noStrike" kern="1200" cap="none" spc="0" baseline="0">
              <a:solidFill>
                <a:srgbClr val="000000"/>
              </a:solidFill>
              <a:uFillTx/>
              <a:latin typeface="Arial"/>
            </a:endParaRPr>
          </a:p>
        </p:txBody>
      </p:sp>
      <p:pic>
        <p:nvPicPr>
          <p:cNvPr id="5" name="Picture 4" descr="1_ittclogo"/>
          <p:cNvPicPr>
            <a:picLocks noChangeAspect="1"/>
          </p:cNvPicPr>
          <p:nvPr/>
        </p:nvPicPr>
        <p:blipFill>
          <a:blip r:embed="rId3" cstate="print"/>
          <a:srcRect/>
          <a:stretch>
            <a:fillRect/>
          </a:stretch>
        </p:blipFill>
        <p:spPr>
          <a:xfrm>
            <a:off x="667722" y="357164"/>
            <a:ext cx="952503" cy="876296"/>
          </a:xfrm>
          <a:prstGeom prst="rect">
            <a:avLst/>
          </a:prstGeom>
          <a:noFill/>
          <a:ln>
            <a:noFill/>
          </a:ln>
        </p:spPr>
      </p:pic>
      <p:pic>
        <p:nvPicPr>
          <p:cNvPr id="6" name="Picture 4" descr="1_ittclogo"/>
          <p:cNvPicPr>
            <a:picLocks noChangeAspect="1"/>
          </p:cNvPicPr>
          <p:nvPr/>
        </p:nvPicPr>
        <p:blipFill>
          <a:blip r:embed="rId3" cstate="print"/>
          <a:srcRect/>
          <a:stretch>
            <a:fillRect/>
          </a:stretch>
        </p:blipFill>
        <p:spPr>
          <a:xfrm>
            <a:off x="7572393" y="284222"/>
            <a:ext cx="952503" cy="876296"/>
          </a:xfrm>
          <a:prstGeom prst="rect">
            <a:avLst/>
          </a:prstGeom>
          <a:noFill/>
          <a:ln>
            <a:noFill/>
          </a:ln>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name="Slide95">
    <p:spTree>
      <p:nvGrpSpPr>
        <p:cNvPr id="1" name=""/>
        <p:cNvGrpSpPr/>
        <p:nvPr/>
      </p:nvGrpSpPr>
      <p:grpSpPr>
        <a:xfrm>
          <a:off x="0" y="0"/>
          <a:ext cx="0" cy="0"/>
          <a:chOff x="0" y="0"/>
          <a:chExt cx="0" cy="0"/>
        </a:xfrm>
      </p:grpSpPr>
      <p:sp>
        <p:nvSpPr>
          <p:cNvPr id="2" name="1 Başlık"/>
          <p:cNvSpPr txBox="1">
            <a:spLocks noGrp="1"/>
          </p:cNvSpPr>
          <p:nvPr>
            <p:ph type="title"/>
          </p:nvPr>
        </p:nvSpPr>
        <p:spPr>
          <a:xfrm>
            <a:off x="457200" y="274640"/>
            <a:ext cx="8229600" cy="1082658"/>
          </a:xfrm>
        </p:spPr>
        <p:txBody>
          <a:bodyPr/>
          <a:lstStyle/>
          <a:p>
            <a:pPr lvl="0"/>
            <a:r>
              <a:rPr lang="tr-TR" sz="2800" b="1"/>
              <a:t>HAKEMLER İÇİN PRATİK BİLGİLER</a:t>
            </a:r>
          </a:p>
        </p:txBody>
      </p:sp>
      <p:sp>
        <p:nvSpPr>
          <p:cNvPr id="3" name="2 İçerik Yer Tutucusu"/>
          <p:cNvSpPr txBox="1">
            <a:spLocks noGrp="1"/>
          </p:cNvSpPr>
          <p:nvPr>
            <p:ph idx="1"/>
          </p:nvPr>
        </p:nvSpPr>
        <p:spPr>
          <a:xfrm>
            <a:off x="500030" y="1071548"/>
            <a:ext cx="8229600" cy="5286411"/>
          </a:xfrm>
        </p:spPr>
        <p:txBody>
          <a:bodyPr/>
          <a:lstStyle/>
          <a:p>
            <a:pPr lvl="0" algn="ctr">
              <a:spcBef>
                <a:spcPts val="900"/>
              </a:spcBef>
              <a:buNone/>
            </a:pPr>
            <a:r>
              <a:rPr lang="tr-TR" sz="3600" b="1" u="sng" dirty="0">
                <a:solidFill>
                  <a:srgbClr val="FF0000"/>
                </a:solidFill>
              </a:rPr>
              <a:t>SAYI</a:t>
            </a:r>
          </a:p>
          <a:p>
            <a:pPr lvl="0" algn="ctr">
              <a:spcBef>
                <a:spcPts val="600"/>
              </a:spcBef>
              <a:buNone/>
            </a:pPr>
            <a:r>
              <a:rPr lang="tr-TR" sz="2400" b="1" dirty="0">
                <a:solidFill>
                  <a:srgbClr val="0070C0"/>
                </a:solidFill>
              </a:rPr>
              <a:t>GEREKTİREN DURUMLAR</a:t>
            </a:r>
            <a:endParaRPr lang="tr-TR" sz="100" dirty="0">
              <a:solidFill>
                <a:srgbClr val="FF0000"/>
              </a:solidFill>
            </a:endParaRPr>
          </a:p>
          <a:p>
            <a:pPr marL="457200" lvl="0" indent="-457200" algn="just">
              <a:spcBef>
                <a:spcPts val="500"/>
              </a:spcBef>
              <a:buFont typeface="Arial"/>
              <a:buAutoNum type="arabicPeriod"/>
            </a:pPr>
            <a:r>
              <a:rPr lang="tr-TR" sz="2250" dirty="0"/>
              <a:t>Tekerlekli sandalye </a:t>
            </a:r>
            <a:r>
              <a:rPr lang="tr-TR" sz="2250" dirty="0">
                <a:solidFill>
                  <a:srgbClr val="FF0000"/>
                </a:solidFill>
              </a:rPr>
              <a:t>TEKLER </a:t>
            </a:r>
            <a:r>
              <a:rPr lang="tr-TR" sz="2250" dirty="0"/>
              <a:t>maçında; serviste, top kenar çizgisini terk etmeden veya ikinci kez zıplamadan önce karşılayan oyuncu topa vurursa ve iyi karşılama yapamaz </a:t>
            </a:r>
            <a:r>
              <a:rPr lang="tr-TR" sz="2250" dirty="0" smtClean="0"/>
              <a:t>ise </a:t>
            </a:r>
            <a:r>
              <a:rPr lang="tr-TR" sz="2250" dirty="0"/>
              <a:t>(Hatırlatma: serviste bir veya birkaç zıplamayla kenar çizgisinden çıkan </a:t>
            </a:r>
            <a:r>
              <a:rPr lang="tr-TR" sz="2250" dirty="0" smtClean="0"/>
              <a:t>ve </a:t>
            </a:r>
            <a:r>
              <a:rPr lang="tr-TR" sz="2250" dirty="0"/>
              <a:t>müdahale edilmeyen veya kenar çizgisi dışında müdahale edilen toplar için LET verilir),</a:t>
            </a:r>
          </a:p>
          <a:p>
            <a:pPr marL="457200" lvl="0" indent="-457200" algn="just">
              <a:spcBef>
                <a:spcPts val="500"/>
              </a:spcBef>
              <a:buFont typeface="Arial"/>
              <a:buAutoNum type="arabicPeriod"/>
            </a:pPr>
            <a:r>
              <a:rPr lang="tr-TR" sz="2250" dirty="0"/>
              <a:t>Tekerlekli sandalyeli oyuncu topa vurmadan hemen önce </a:t>
            </a:r>
            <a:r>
              <a:rPr lang="tr-TR" sz="2250" b="1" u="sng" dirty="0"/>
              <a:t>her iki kalçasını kaldırırsa</a:t>
            </a:r>
            <a:r>
              <a:rPr lang="tr-TR" sz="2250" b="1" dirty="0"/>
              <a:t> </a:t>
            </a:r>
            <a:r>
              <a:rPr lang="tr-TR" sz="2250" dirty="0"/>
              <a:t>(hatırlatma: tek kalçanın kaldırılması sayı gerektirmez),</a:t>
            </a:r>
          </a:p>
          <a:p>
            <a:pPr marL="457200" lvl="0" indent="-457200" algn="just">
              <a:spcBef>
                <a:spcPts val="500"/>
              </a:spcBef>
              <a:buFont typeface="Arial"/>
              <a:buAutoNum type="arabicPeriod"/>
            </a:pPr>
            <a:r>
              <a:rPr lang="tr-TR" sz="2250" dirty="0"/>
              <a:t>Maç sırasında herhangi bir nedenden dolayı sandalyenin tekerleri yerinden çıkarsa ve ikiden fazla teker mevcut değilse (sandalyenin iki tekeri kalırsa),</a:t>
            </a:r>
          </a:p>
          <a:p>
            <a:pPr lvl="0" algn="just">
              <a:spcBef>
                <a:spcPts val="500"/>
              </a:spcBef>
            </a:pPr>
            <a:endParaRPr lang="tr-TR" sz="2000" dirty="0"/>
          </a:p>
          <a:p>
            <a:pPr lvl="0" algn="just">
              <a:spcBef>
                <a:spcPts val="500"/>
              </a:spcBef>
              <a:buNone/>
            </a:pPr>
            <a:endParaRPr lang="tr-TR" sz="2000"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04EE04-7C10-4B78-A8C0-91FB53B71B02}"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94</a:t>
            </a:fld>
            <a:endParaRPr lang="tr-TR" sz="1400" b="0" i="0" u="none" strike="noStrike" kern="1200" cap="none" spc="0" baseline="0">
              <a:solidFill>
                <a:srgbClr val="000000"/>
              </a:solidFill>
              <a:uFillTx/>
              <a:latin typeface="Arial"/>
            </a:endParaRPr>
          </a:p>
        </p:txBody>
      </p:sp>
      <p:pic>
        <p:nvPicPr>
          <p:cNvPr id="5" name="Picture 4" descr="1_ittclogo"/>
          <p:cNvPicPr>
            <a:picLocks noChangeAspect="1"/>
          </p:cNvPicPr>
          <p:nvPr/>
        </p:nvPicPr>
        <p:blipFill>
          <a:blip r:embed="rId3" cstate="print"/>
          <a:srcRect/>
          <a:stretch>
            <a:fillRect/>
          </a:stretch>
        </p:blipFill>
        <p:spPr>
          <a:xfrm>
            <a:off x="607765" y="357164"/>
            <a:ext cx="952503" cy="876296"/>
          </a:xfrm>
          <a:prstGeom prst="rect">
            <a:avLst/>
          </a:prstGeom>
          <a:noFill/>
          <a:ln>
            <a:noFill/>
          </a:ln>
        </p:spPr>
      </p:pic>
      <p:pic>
        <p:nvPicPr>
          <p:cNvPr id="6" name="Picture 4" descr="1_ittclogo"/>
          <p:cNvPicPr>
            <a:picLocks noChangeAspect="1"/>
          </p:cNvPicPr>
          <p:nvPr/>
        </p:nvPicPr>
        <p:blipFill>
          <a:blip r:embed="rId3" cstate="print"/>
          <a:srcRect/>
          <a:stretch>
            <a:fillRect/>
          </a:stretch>
        </p:blipFill>
        <p:spPr>
          <a:xfrm>
            <a:off x="7597210" y="371703"/>
            <a:ext cx="952503" cy="876296"/>
          </a:xfrm>
          <a:prstGeom prst="rect">
            <a:avLst/>
          </a:prstGeom>
          <a:noFill/>
          <a:ln>
            <a:noFill/>
          </a:ln>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name="Slide96">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2800" b="1"/>
              <a:t>HAKEMLER İÇİN PRATİK BİLGİLER</a:t>
            </a:r>
          </a:p>
        </p:txBody>
      </p:sp>
      <p:sp>
        <p:nvSpPr>
          <p:cNvPr id="3" name="2 İçerik Yer Tutucusu"/>
          <p:cNvSpPr txBox="1">
            <a:spLocks noGrp="1"/>
          </p:cNvSpPr>
          <p:nvPr>
            <p:ph idx="1"/>
          </p:nvPr>
        </p:nvSpPr>
        <p:spPr>
          <a:xfrm>
            <a:off x="428597" y="1285856"/>
            <a:ext cx="8229600" cy="5038744"/>
          </a:xfrm>
        </p:spPr>
        <p:txBody>
          <a:bodyPr/>
          <a:lstStyle/>
          <a:p>
            <a:pPr lvl="0" algn="ctr">
              <a:spcBef>
                <a:spcPts val="900"/>
              </a:spcBef>
              <a:buNone/>
            </a:pPr>
            <a:r>
              <a:rPr lang="tr-TR" sz="3600" b="1" u="sng" dirty="0">
                <a:solidFill>
                  <a:srgbClr val="FF0000"/>
                </a:solidFill>
              </a:rPr>
              <a:t>SAYI</a:t>
            </a:r>
          </a:p>
          <a:p>
            <a:pPr lvl="0" algn="ctr">
              <a:spcBef>
                <a:spcPts val="600"/>
              </a:spcBef>
              <a:buNone/>
            </a:pPr>
            <a:r>
              <a:rPr lang="tr-TR" sz="2400" b="1" dirty="0">
                <a:solidFill>
                  <a:srgbClr val="0070C0"/>
                </a:solidFill>
              </a:rPr>
              <a:t>GEREKTİREN DURUMLAR (devam…)</a:t>
            </a:r>
            <a:endParaRPr lang="tr-TR" sz="2000" dirty="0"/>
          </a:p>
          <a:p>
            <a:pPr marL="457200" lvl="0" indent="-457200" algn="just">
              <a:spcBef>
                <a:spcPts val="600"/>
              </a:spcBef>
              <a:buNone/>
            </a:pPr>
            <a:r>
              <a:rPr lang="tr-TR" sz="2000" dirty="0"/>
              <a:t>4.	</a:t>
            </a:r>
            <a:r>
              <a:rPr lang="tr-TR" sz="2400" dirty="0"/>
              <a:t>Tekerlekli sandalyeli oyuncu topa vurmadan önce herhangi bir eli ile masaya dokunursa (Hatırlatma: </a:t>
            </a:r>
            <a:r>
              <a:rPr lang="tr-TR" sz="2400" u="sng" dirty="0"/>
              <a:t>sadece topa vurduktan sonra </a:t>
            </a:r>
            <a:r>
              <a:rPr lang="tr-TR" sz="2400" dirty="0"/>
              <a:t>dengesini sağlamak için raket eliyle masaya dokunabilir).</a:t>
            </a:r>
          </a:p>
          <a:p>
            <a:pPr marL="457200" lvl="0" indent="-457200" algn="just">
              <a:spcBef>
                <a:spcPts val="600"/>
              </a:spcBef>
              <a:buNone/>
            </a:pPr>
            <a:r>
              <a:rPr lang="tr-TR" sz="2400" dirty="0"/>
              <a:t>5.	Tekerlekli sandalye </a:t>
            </a:r>
            <a:r>
              <a:rPr lang="tr-TR" sz="2400" dirty="0">
                <a:solidFill>
                  <a:srgbClr val="FF0000"/>
                </a:solidFill>
              </a:rPr>
              <a:t>ÇİFTLER</a:t>
            </a:r>
            <a:r>
              <a:rPr lang="tr-TR" sz="2400" dirty="0"/>
              <a:t> maçında sandalyenin herhangi parçası </a:t>
            </a:r>
            <a:r>
              <a:rPr lang="tr-TR" sz="2400" dirty="0" smtClean="0"/>
              <a:t>veya ayaktaki oyuncunun bir ayağı masa </a:t>
            </a:r>
            <a:r>
              <a:rPr lang="tr-TR" sz="2400" dirty="0"/>
              <a:t>orta çizgisinin hayali uzantısının diğer tarafına geçerse,</a:t>
            </a:r>
          </a:p>
          <a:p>
            <a:pPr marL="449263" lvl="0" indent="-449263" algn="just">
              <a:spcBef>
                <a:spcPts val="480"/>
              </a:spcBef>
              <a:buNone/>
            </a:pPr>
            <a:r>
              <a:rPr lang="tr-TR" sz="2400" dirty="0"/>
              <a:t>6.	Oyun sırasında sandalyenin ayak koyma aparatı veya oyuncunun ayağı zemine değerse,</a:t>
            </a:r>
          </a:p>
          <a:p>
            <a:pPr lvl="0" algn="just">
              <a:spcBef>
                <a:spcPts val="480"/>
              </a:spcBef>
            </a:pPr>
            <a:endParaRPr lang="tr-TR" dirty="0"/>
          </a:p>
          <a:p>
            <a:pPr lvl="0" algn="just">
              <a:spcBef>
                <a:spcPts val="480"/>
              </a:spcBef>
            </a:pPr>
            <a:endParaRPr lang="tr-TR" dirty="0"/>
          </a:p>
          <a:p>
            <a:pPr lvl="0"/>
            <a:endParaRPr lang="tr-TR" dirty="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5F495A8-58D7-4FDC-97F3-8A3B692975DE}"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95</a:t>
            </a:fld>
            <a:endParaRPr lang="tr-TR" sz="1400" b="0" i="0" u="none" strike="noStrike" kern="1200" cap="none" spc="0" baseline="0">
              <a:solidFill>
                <a:srgbClr val="000000"/>
              </a:solidFill>
              <a:uFillTx/>
              <a:latin typeface="Arial"/>
            </a:endParaRPr>
          </a:p>
        </p:txBody>
      </p:sp>
      <p:pic>
        <p:nvPicPr>
          <p:cNvPr id="5" name="Picture 4" descr="1_ittclogo"/>
          <p:cNvPicPr>
            <a:picLocks noChangeAspect="1"/>
          </p:cNvPicPr>
          <p:nvPr/>
        </p:nvPicPr>
        <p:blipFill>
          <a:blip r:embed="rId2" cstate="print"/>
          <a:srcRect/>
          <a:stretch>
            <a:fillRect/>
          </a:stretch>
        </p:blipFill>
        <p:spPr>
          <a:xfrm>
            <a:off x="607765" y="405289"/>
            <a:ext cx="952503" cy="876296"/>
          </a:xfrm>
          <a:prstGeom prst="rect">
            <a:avLst/>
          </a:prstGeom>
          <a:noFill/>
          <a:ln>
            <a:noFill/>
          </a:ln>
        </p:spPr>
      </p:pic>
      <p:pic>
        <p:nvPicPr>
          <p:cNvPr id="6" name="Picture 4" descr="1_ittclogo"/>
          <p:cNvPicPr>
            <a:picLocks noChangeAspect="1"/>
          </p:cNvPicPr>
          <p:nvPr/>
        </p:nvPicPr>
        <p:blipFill>
          <a:blip r:embed="rId2" cstate="print"/>
          <a:srcRect/>
          <a:stretch>
            <a:fillRect/>
          </a:stretch>
        </p:blipFill>
        <p:spPr>
          <a:xfrm>
            <a:off x="7620518" y="378973"/>
            <a:ext cx="952503" cy="876296"/>
          </a:xfrm>
          <a:prstGeom prst="rect">
            <a:avLst/>
          </a:prstGeom>
          <a:noFill/>
          <a:ln>
            <a:noFill/>
          </a:ln>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name="Slide97">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2800" b="1"/>
              <a:t>HAKEMLER İÇİN PRATİK BİLGİLER</a:t>
            </a:r>
            <a:endParaRPr lang="tr-TR" sz="2800"/>
          </a:p>
        </p:txBody>
      </p:sp>
      <p:sp>
        <p:nvSpPr>
          <p:cNvPr id="3" name="2 İçerik Yer Tutucusu"/>
          <p:cNvSpPr txBox="1">
            <a:spLocks noGrp="1"/>
          </p:cNvSpPr>
          <p:nvPr>
            <p:ph idx="1"/>
          </p:nvPr>
        </p:nvSpPr>
        <p:spPr>
          <a:xfrm>
            <a:off x="457200" y="1357298"/>
            <a:ext cx="8229600" cy="4768861"/>
          </a:xfrm>
        </p:spPr>
        <p:txBody>
          <a:bodyPr/>
          <a:lstStyle/>
          <a:p>
            <a:pPr lvl="0" algn="ctr">
              <a:spcBef>
                <a:spcPts val="900"/>
              </a:spcBef>
              <a:buNone/>
            </a:pPr>
            <a:r>
              <a:rPr lang="tr-TR" sz="3600" b="1" u="sng">
                <a:solidFill>
                  <a:srgbClr val="FF0000"/>
                </a:solidFill>
              </a:rPr>
              <a:t>LET</a:t>
            </a:r>
          </a:p>
          <a:p>
            <a:pPr lvl="0" algn="ctr">
              <a:spcBef>
                <a:spcPts val="600"/>
              </a:spcBef>
              <a:buNone/>
            </a:pPr>
            <a:r>
              <a:rPr lang="tr-TR" sz="2400" b="1" u="sng">
                <a:solidFill>
                  <a:srgbClr val="0070C0"/>
                </a:solidFill>
              </a:rPr>
              <a:t>GEREKTİREN DURUMLAR</a:t>
            </a:r>
          </a:p>
          <a:p>
            <a:pPr lvl="0" algn="ctr">
              <a:spcBef>
                <a:spcPts val="0"/>
              </a:spcBef>
              <a:buNone/>
            </a:pPr>
            <a:endParaRPr lang="tr-TR" sz="100"/>
          </a:p>
          <a:p>
            <a:pPr lvl="0" algn="ctr">
              <a:spcBef>
                <a:spcPts val="0"/>
              </a:spcBef>
              <a:buNone/>
            </a:pPr>
            <a:endParaRPr lang="tr-TR" sz="100"/>
          </a:p>
          <a:p>
            <a:pPr lvl="0" algn="ctr">
              <a:spcBef>
                <a:spcPts val="0"/>
              </a:spcBef>
              <a:buNone/>
            </a:pPr>
            <a:endParaRPr lang="tr-TR" sz="100"/>
          </a:p>
          <a:p>
            <a:pPr lvl="0" algn="ctr">
              <a:spcBef>
                <a:spcPts val="0"/>
              </a:spcBef>
              <a:buNone/>
            </a:pPr>
            <a:endParaRPr lang="tr-TR" sz="100"/>
          </a:p>
          <a:p>
            <a:pPr lvl="0" algn="ctr">
              <a:spcBef>
                <a:spcPts val="0"/>
              </a:spcBef>
              <a:buNone/>
            </a:pPr>
            <a:endParaRPr lang="tr-TR" sz="100"/>
          </a:p>
          <a:p>
            <a:pPr lvl="0" algn="ctr">
              <a:spcBef>
                <a:spcPts val="0"/>
              </a:spcBef>
              <a:buNone/>
            </a:pPr>
            <a:endParaRPr lang="tr-TR" sz="100"/>
          </a:p>
          <a:p>
            <a:pPr lvl="0" algn="ctr">
              <a:spcBef>
                <a:spcPts val="0"/>
              </a:spcBef>
              <a:buNone/>
            </a:pPr>
            <a:endParaRPr lang="tr-TR" sz="100"/>
          </a:p>
          <a:p>
            <a:pPr marL="457200" lvl="0" indent="-457200" algn="just">
              <a:spcBef>
                <a:spcPts val="600"/>
              </a:spcBef>
              <a:buFont typeface="Arial"/>
              <a:buAutoNum type="arabicPeriod"/>
            </a:pPr>
            <a:r>
              <a:rPr lang="tr-TR" sz="2400"/>
              <a:t>Tekerlekli sandalye </a:t>
            </a:r>
            <a:r>
              <a:rPr lang="tr-TR" sz="2400">
                <a:solidFill>
                  <a:srgbClr val="FF0000"/>
                </a:solidFill>
              </a:rPr>
              <a:t>TEKLER</a:t>
            </a:r>
            <a:r>
              <a:rPr lang="tr-TR" sz="2400"/>
              <a:t> maçında; serviste, top bir ya da birkaç zıplamayla </a:t>
            </a:r>
            <a:r>
              <a:rPr lang="tr-TR" sz="2400" b="1" u="sng"/>
              <a:t>kenar çizgisi tarafından masayı terk ederse,</a:t>
            </a:r>
          </a:p>
          <a:p>
            <a:pPr marL="457200" lvl="0" indent="-457200" algn="just">
              <a:spcBef>
                <a:spcPts val="600"/>
              </a:spcBef>
              <a:buFont typeface="Arial"/>
              <a:buAutoNum type="arabicPeriod"/>
            </a:pPr>
            <a:r>
              <a:rPr lang="tr-TR" sz="2400"/>
              <a:t>Tekerlekli sandalye </a:t>
            </a:r>
            <a:r>
              <a:rPr lang="tr-TR" sz="2400">
                <a:solidFill>
                  <a:srgbClr val="FF0000"/>
                </a:solidFill>
              </a:rPr>
              <a:t>TEKLER</a:t>
            </a:r>
            <a:r>
              <a:rPr lang="tr-TR" sz="2400"/>
              <a:t> maçında; serviste, top karşılayanın yarı sahasında zıpladıktan sonra </a:t>
            </a:r>
            <a:r>
              <a:rPr lang="tr-TR" sz="2400" b="1" u="sng"/>
              <a:t>ağ yönünde geri gelirse,</a:t>
            </a:r>
          </a:p>
          <a:p>
            <a:pPr marL="457200" lvl="0" indent="-457200" algn="just">
              <a:spcBef>
                <a:spcPts val="600"/>
              </a:spcBef>
              <a:buFont typeface="Arial"/>
              <a:buAutoNum type="arabicPeriod"/>
            </a:pPr>
            <a:r>
              <a:rPr lang="tr-TR" sz="2400"/>
              <a:t>Tekerlekli sandalye </a:t>
            </a:r>
            <a:r>
              <a:rPr lang="tr-TR" sz="2400">
                <a:solidFill>
                  <a:srgbClr val="FF0000"/>
                </a:solidFill>
              </a:rPr>
              <a:t>TEKLER</a:t>
            </a:r>
            <a:r>
              <a:rPr lang="tr-TR" sz="2400"/>
              <a:t> maçında; serviste, top karşılayanın yarı sahasında zıpladıktan sonra </a:t>
            </a:r>
            <a:r>
              <a:rPr lang="tr-TR" sz="2400" b="1" u="sng"/>
              <a:t>karşılayanın yarı sahasında durursa</a:t>
            </a:r>
            <a:r>
              <a:rPr lang="tr-TR" sz="2400"/>
              <a:t>,</a:t>
            </a:r>
          </a:p>
          <a:p>
            <a:pPr lvl="0"/>
            <a:endParaRPr lang="tr-TR"/>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70C0AE-14FB-4C5F-99F0-E0EC87E11CDC}"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96</a:t>
            </a:fld>
            <a:endParaRPr lang="tr-TR" sz="1400" b="0" i="0" u="none" strike="noStrike" kern="1200" cap="none" spc="0" baseline="0">
              <a:solidFill>
                <a:srgbClr val="000000"/>
              </a:solidFill>
              <a:uFillTx/>
              <a:latin typeface="Arial"/>
            </a:endParaRPr>
          </a:p>
        </p:txBody>
      </p:sp>
      <p:pic>
        <p:nvPicPr>
          <p:cNvPr id="5" name="Picture 4" descr="1_ittclogo"/>
          <p:cNvPicPr>
            <a:picLocks noChangeAspect="1"/>
          </p:cNvPicPr>
          <p:nvPr/>
        </p:nvPicPr>
        <p:blipFill>
          <a:blip r:embed="rId2" cstate="print"/>
          <a:srcRect/>
          <a:stretch>
            <a:fillRect/>
          </a:stretch>
        </p:blipFill>
        <p:spPr>
          <a:xfrm>
            <a:off x="592778" y="405289"/>
            <a:ext cx="952503" cy="876296"/>
          </a:xfrm>
          <a:prstGeom prst="rect">
            <a:avLst/>
          </a:prstGeom>
          <a:noFill/>
          <a:ln>
            <a:noFill/>
          </a:ln>
        </p:spPr>
      </p:pic>
      <p:pic>
        <p:nvPicPr>
          <p:cNvPr id="6" name="Picture 4" descr="1_ittclogo"/>
          <p:cNvPicPr>
            <a:picLocks noChangeAspect="1"/>
          </p:cNvPicPr>
          <p:nvPr/>
        </p:nvPicPr>
        <p:blipFill>
          <a:blip r:embed="rId2" cstate="print"/>
          <a:srcRect/>
          <a:stretch>
            <a:fillRect/>
          </a:stretch>
        </p:blipFill>
        <p:spPr>
          <a:xfrm>
            <a:off x="7627787" y="419828"/>
            <a:ext cx="952503" cy="876296"/>
          </a:xfrm>
          <a:prstGeom prst="rect">
            <a:avLst/>
          </a:prstGeom>
          <a:noFill/>
          <a:ln>
            <a:noFill/>
          </a:ln>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name="Slide98">
    <p:spTree>
      <p:nvGrpSpPr>
        <p:cNvPr id="1" name=""/>
        <p:cNvGrpSpPr/>
        <p:nvPr/>
      </p:nvGrpSpPr>
      <p:grpSpPr>
        <a:xfrm>
          <a:off x="0" y="0"/>
          <a:ext cx="0" cy="0"/>
          <a:chOff x="0" y="0"/>
          <a:chExt cx="0" cy="0"/>
        </a:xfrm>
      </p:grpSpPr>
      <p:sp>
        <p:nvSpPr>
          <p:cNvPr id="2" name="1 Başlık"/>
          <p:cNvSpPr txBox="1">
            <a:spLocks noGrp="1"/>
          </p:cNvSpPr>
          <p:nvPr>
            <p:ph type="title"/>
          </p:nvPr>
        </p:nvSpPr>
        <p:spPr/>
        <p:txBody>
          <a:bodyPr/>
          <a:lstStyle/>
          <a:p>
            <a:pPr lvl="0"/>
            <a:r>
              <a:rPr lang="tr-TR" sz="2800" b="1" dirty="0"/>
              <a:t>HAKEMLER İÇİN PRATİK BİLGİLER</a:t>
            </a:r>
            <a:endParaRPr lang="tr-TR" sz="2800" dirty="0"/>
          </a:p>
        </p:txBody>
      </p:sp>
      <p:sp>
        <p:nvSpPr>
          <p:cNvPr id="3" name="2 İçerik Yer Tutucusu"/>
          <p:cNvSpPr txBox="1">
            <a:spLocks noGrp="1"/>
          </p:cNvSpPr>
          <p:nvPr>
            <p:ph idx="1"/>
          </p:nvPr>
        </p:nvSpPr>
        <p:spPr>
          <a:xfrm>
            <a:off x="428597" y="1285856"/>
            <a:ext cx="8229600" cy="5000661"/>
          </a:xfrm>
        </p:spPr>
        <p:txBody>
          <a:bodyPr/>
          <a:lstStyle/>
          <a:p>
            <a:pPr lvl="0" algn="ctr">
              <a:spcBef>
                <a:spcPts val="900"/>
              </a:spcBef>
              <a:buNone/>
            </a:pPr>
            <a:r>
              <a:rPr lang="tr-TR" sz="3600" b="1" u="sng">
                <a:solidFill>
                  <a:srgbClr val="FF0000"/>
                </a:solidFill>
              </a:rPr>
              <a:t>LET</a:t>
            </a:r>
          </a:p>
          <a:p>
            <a:pPr lvl="0" algn="ctr">
              <a:spcBef>
                <a:spcPts val="600"/>
              </a:spcBef>
              <a:buNone/>
            </a:pPr>
            <a:r>
              <a:rPr lang="tr-TR" sz="2400" b="1" u="sng">
                <a:solidFill>
                  <a:srgbClr val="0070C0"/>
                </a:solidFill>
              </a:rPr>
              <a:t>GEREKTİREN DURUMLAR (devam…)</a:t>
            </a:r>
          </a:p>
          <a:p>
            <a:pPr lvl="0" algn="ctr">
              <a:spcBef>
                <a:spcPts val="0"/>
              </a:spcBef>
              <a:buNone/>
            </a:pPr>
            <a:endParaRPr lang="tr-TR" sz="100" u="sng">
              <a:solidFill>
                <a:srgbClr val="0070C0"/>
              </a:solidFill>
            </a:endParaRPr>
          </a:p>
          <a:p>
            <a:pPr lvl="0" algn="ctr">
              <a:spcBef>
                <a:spcPts val="0"/>
              </a:spcBef>
              <a:buNone/>
            </a:pPr>
            <a:endParaRPr lang="tr-TR" sz="100" u="sng">
              <a:solidFill>
                <a:srgbClr val="0070C0"/>
              </a:solidFill>
            </a:endParaRPr>
          </a:p>
          <a:p>
            <a:pPr lvl="0" algn="ctr">
              <a:spcBef>
                <a:spcPts val="0"/>
              </a:spcBef>
              <a:buNone/>
            </a:pPr>
            <a:endParaRPr lang="tr-TR" sz="100" u="sng">
              <a:solidFill>
                <a:srgbClr val="0070C0"/>
              </a:solidFill>
            </a:endParaRPr>
          </a:p>
          <a:p>
            <a:pPr lvl="0" algn="ctr">
              <a:spcBef>
                <a:spcPts val="0"/>
              </a:spcBef>
              <a:buNone/>
            </a:pPr>
            <a:endParaRPr lang="tr-TR" sz="100" u="sng">
              <a:solidFill>
                <a:srgbClr val="0070C0"/>
              </a:solidFill>
            </a:endParaRPr>
          </a:p>
          <a:p>
            <a:pPr lvl="0" algn="ctr">
              <a:spcBef>
                <a:spcPts val="0"/>
              </a:spcBef>
              <a:buNone/>
            </a:pPr>
            <a:endParaRPr lang="tr-TR" sz="100" u="sng">
              <a:solidFill>
                <a:srgbClr val="0070C0"/>
              </a:solidFill>
            </a:endParaRPr>
          </a:p>
          <a:p>
            <a:pPr lvl="0" algn="ctr">
              <a:spcBef>
                <a:spcPts val="0"/>
              </a:spcBef>
              <a:buNone/>
            </a:pPr>
            <a:endParaRPr lang="tr-TR" sz="100" u="sng">
              <a:solidFill>
                <a:srgbClr val="0070C0"/>
              </a:solidFill>
            </a:endParaRPr>
          </a:p>
          <a:p>
            <a:pPr lvl="0" algn="ctr">
              <a:spcBef>
                <a:spcPts val="0"/>
              </a:spcBef>
              <a:buNone/>
            </a:pPr>
            <a:endParaRPr lang="tr-TR" sz="100"/>
          </a:p>
          <a:p>
            <a:pPr lvl="0" algn="just">
              <a:spcBef>
                <a:spcPts val="600"/>
              </a:spcBef>
              <a:buNone/>
            </a:pPr>
            <a:r>
              <a:rPr lang="tr-TR" sz="2400"/>
              <a:t>4.	Tekerlekli sandalye </a:t>
            </a:r>
            <a:r>
              <a:rPr lang="tr-TR" sz="2400">
                <a:solidFill>
                  <a:srgbClr val="FF0000"/>
                </a:solidFill>
              </a:rPr>
              <a:t>TEKLER </a:t>
            </a:r>
            <a:r>
              <a:rPr lang="tr-TR" sz="2400"/>
              <a:t>maçında; hakem kasıtlı , hızlı </a:t>
            </a:r>
            <a:r>
              <a:rPr lang="tr-TR" sz="2400" u="sng">
                <a:solidFill>
                  <a:srgbClr val="FF0000"/>
                </a:solidFill>
              </a:rPr>
              <a:t>LET SERVİS</a:t>
            </a:r>
            <a:r>
              <a:rPr lang="tr-TR" sz="2400"/>
              <a:t> atıldığı kanaatine varmışsa, (Hatırlatma: Hakem LET verdikten sonra oyuncuya centilmenlik dışı hareketten SARI kart gösterecektir).</a:t>
            </a:r>
          </a:p>
          <a:p>
            <a:pPr lvl="0" algn="just">
              <a:spcBef>
                <a:spcPts val="600"/>
              </a:spcBef>
              <a:buNone/>
            </a:pPr>
            <a:r>
              <a:rPr lang="tr-TR" sz="2400"/>
              <a:t>5.	Tekerlekli sandalye </a:t>
            </a:r>
            <a:r>
              <a:rPr lang="tr-TR" sz="2400">
                <a:solidFill>
                  <a:srgbClr val="FF0000"/>
                </a:solidFill>
              </a:rPr>
              <a:t>ÇİFTLER</a:t>
            </a:r>
            <a:r>
              <a:rPr lang="tr-TR" sz="2400"/>
              <a:t> maçında; serviste, top karşılayanın yarı sahasında zıpladıktan </a:t>
            </a:r>
            <a:r>
              <a:rPr lang="tr-TR" sz="2400" b="1" u="sng"/>
              <a:t>sonra ağ yönünde geri gelirse,</a:t>
            </a:r>
          </a:p>
          <a:p>
            <a:pPr lvl="0" algn="just">
              <a:spcBef>
                <a:spcPts val="600"/>
              </a:spcBef>
              <a:buNone/>
            </a:pPr>
            <a:r>
              <a:rPr lang="tr-TR" sz="2400"/>
              <a:t>6.	Tekerlekli sandalye </a:t>
            </a:r>
            <a:r>
              <a:rPr lang="tr-TR" sz="2400">
                <a:solidFill>
                  <a:srgbClr val="FF0000"/>
                </a:solidFill>
              </a:rPr>
              <a:t>ÇİFTLER</a:t>
            </a:r>
            <a:r>
              <a:rPr lang="tr-TR" sz="2400"/>
              <a:t> maçında; serviste, top karşılayanın yarı sahasında zıpladıktan sonra </a:t>
            </a:r>
            <a:r>
              <a:rPr lang="tr-TR" sz="2400" b="1" u="sng"/>
              <a:t>karşılayanın yarı sahasında durursa,</a:t>
            </a:r>
          </a:p>
          <a:p>
            <a:pPr lvl="0" algn="just">
              <a:spcBef>
                <a:spcPts val="600"/>
              </a:spcBef>
              <a:buNone/>
            </a:pPr>
            <a:endParaRPr lang="tr-TR" sz="2400"/>
          </a:p>
        </p:txBody>
      </p:sp>
      <p:sp>
        <p:nvSpPr>
          <p:cNvPr id="4"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54227B-90A7-4C46-9F78-320B1605E0A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97</a:t>
            </a:fld>
            <a:endParaRPr lang="tr-TR" sz="1400" b="0" i="0" u="none" strike="noStrike" kern="1200" cap="none" spc="0" baseline="0" dirty="0">
              <a:solidFill>
                <a:srgbClr val="000000"/>
              </a:solidFill>
              <a:uFillTx/>
              <a:latin typeface="Arial"/>
            </a:endParaRPr>
          </a:p>
        </p:txBody>
      </p:sp>
      <p:pic>
        <p:nvPicPr>
          <p:cNvPr id="5" name="Picture 4" descr="1_ittclogo"/>
          <p:cNvPicPr>
            <a:picLocks noChangeAspect="1"/>
          </p:cNvPicPr>
          <p:nvPr/>
        </p:nvPicPr>
        <p:blipFill>
          <a:blip r:embed="rId2" cstate="print"/>
          <a:srcRect/>
          <a:stretch>
            <a:fillRect/>
          </a:stretch>
        </p:blipFill>
        <p:spPr>
          <a:xfrm>
            <a:off x="622752" y="405289"/>
            <a:ext cx="952503" cy="876296"/>
          </a:xfrm>
          <a:prstGeom prst="rect">
            <a:avLst/>
          </a:prstGeom>
          <a:noFill/>
          <a:ln>
            <a:noFill/>
          </a:ln>
        </p:spPr>
      </p:pic>
      <p:pic>
        <p:nvPicPr>
          <p:cNvPr id="6" name="Picture 4" descr="1_ittclogo"/>
          <p:cNvPicPr>
            <a:picLocks noChangeAspect="1"/>
          </p:cNvPicPr>
          <p:nvPr/>
        </p:nvPicPr>
        <p:blipFill>
          <a:blip r:embed="rId2" cstate="print"/>
          <a:srcRect/>
          <a:stretch>
            <a:fillRect/>
          </a:stretch>
        </p:blipFill>
        <p:spPr>
          <a:xfrm>
            <a:off x="7643835" y="391957"/>
            <a:ext cx="952503" cy="876296"/>
          </a:xfrm>
          <a:prstGeom prst="rect">
            <a:avLst/>
          </a:prstGeom>
          <a:noFill/>
          <a:ln>
            <a:noFill/>
          </a:ln>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2800" b="1" dirty="0" smtClean="0"/>
              <a:t>HAKEMLER İÇİN PRATİK BİLGİLER</a:t>
            </a:r>
            <a:endParaRPr lang="tr-TR" sz="2800" dirty="0"/>
          </a:p>
        </p:txBody>
      </p:sp>
      <p:sp>
        <p:nvSpPr>
          <p:cNvPr id="3" name="2 İçerik Yer Tutucusu"/>
          <p:cNvSpPr>
            <a:spLocks noGrp="1"/>
          </p:cNvSpPr>
          <p:nvPr>
            <p:ph idx="1"/>
          </p:nvPr>
        </p:nvSpPr>
        <p:spPr>
          <a:xfrm>
            <a:off x="457200" y="1143000"/>
            <a:ext cx="8229600" cy="5257800"/>
          </a:xfrm>
        </p:spPr>
        <p:txBody>
          <a:bodyPr/>
          <a:lstStyle/>
          <a:p>
            <a:pPr algn="ctr"/>
            <a:r>
              <a:rPr lang="tr-TR" sz="2400" b="1" dirty="0" smtClean="0">
                <a:solidFill>
                  <a:srgbClr val="0070C0"/>
                </a:solidFill>
              </a:rPr>
              <a:t>MAÇ ÖNCESİ HAZIRLIK</a:t>
            </a:r>
            <a:endParaRPr lang="tr-TR" sz="2400" dirty="0" smtClean="0">
              <a:solidFill>
                <a:srgbClr val="0070C0"/>
              </a:solidFill>
            </a:endParaRPr>
          </a:p>
          <a:p>
            <a:pPr algn="ctr"/>
            <a:r>
              <a:rPr lang="tr-TR" sz="2400" dirty="0" smtClean="0">
                <a:solidFill>
                  <a:srgbClr val="FF0000"/>
                </a:solidFill>
              </a:rPr>
              <a:t>Tekerlekli sandalyeli oyuncuların olduğu maçlar için, hakemin aşağıdakileri de kontrol etmesi gerekir:</a:t>
            </a:r>
          </a:p>
          <a:p>
            <a:pPr lvl="0"/>
            <a:r>
              <a:rPr lang="tr-TR" sz="2400" dirty="0" smtClean="0"/>
              <a:t>Tekerlekli sandalye üzerindeki teker sayısı</a:t>
            </a:r>
          </a:p>
          <a:p>
            <a:pPr lvl="0">
              <a:buNone/>
            </a:pPr>
            <a:r>
              <a:rPr lang="tr-TR" sz="2400" dirty="0" smtClean="0"/>
              <a:t>	(En az 2 büyük 1 küçük)</a:t>
            </a:r>
          </a:p>
          <a:p>
            <a:pPr lvl="0"/>
            <a:r>
              <a:rPr lang="tr-TR" sz="2400" dirty="0" smtClean="0"/>
              <a:t>Oyuncunun sırt çantası tekerlekli sandalye arkasına asılı olmayacaktır</a:t>
            </a:r>
          </a:p>
          <a:p>
            <a:pPr lvl="0"/>
            <a:r>
              <a:rPr lang="tr-TR" sz="2400" dirty="0" smtClean="0"/>
              <a:t>Oyuncunun yastık veya 2 yastığının yüksekliği</a:t>
            </a:r>
          </a:p>
          <a:p>
            <a:pPr lvl="0">
              <a:buNone/>
            </a:pPr>
            <a:r>
              <a:rPr lang="tr-TR" sz="2400" dirty="0" smtClean="0"/>
              <a:t>	(Azami 15 cm.)</a:t>
            </a:r>
          </a:p>
          <a:p>
            <a:pPr lvl="0"/>
            <a:r>
              <a:rPr lang="tr-TR" sz="2400" dirty="0" smtClean="0"/>
              <a:t>Oyuncu kot pantolon değil, eşofman altı giyecektir</a:t>
            </a:r>
          </a:p>
          <a:p>
            <a:pPr lvl="0"/>
            <a:r>
              <a:rPr lang="tr-TR" sz="2400" dirty="0" smtClean="0"/>
              <a:t>Oyuncunun formasının arkasında adı ve federasyonunun 3 harfli kodu olacaktır</a:t>
            </a:r>
          </a:p>
          <a:p>
            <a:pPr>
              <a:buNone/>
            </a:pPr>
            <a:r>
              <a:rPr lang="tr-TR" dirty="0" smtClean="0"/>
              <a:t>								</a:t>
            </a:r>
          </a:p>
          <a:p>
            <a:endParaRPr lang="tr-TR" dirty="0"/>
          </a:p>
        </p:txBody>
      </p:sp>
      <p:pic>
        <p:nvPicPr>
          <p:cNvPr id="5" name="Picture 4" descr="1_ittclogo"/>
          <p:cNvPicPr>
            <a:picLocks noChangeAspect="1"/>
          </p:cNvPicPr>
          <p:nvPr/>
        </p:nvPicPr>
        <p:blipFill>
          <a:blip r:embed="rId2" cstate="print"/>
          <a:srcRect/>
          <a:stretch>
            <a:fillRect/>
          </a:stretch>
        </p:blipFill>
        <p:spPr>
          <a:xfrm>
            <a:off x="622752" y="405289"/>
            <a:ext cx="952503" cy="876296"/>
          </a:xfrm>
          <a:prstGeom prst="rect">
            <a:avLst/>
          </a:prstGeom>
          <a:noFill/>
          <a:ln>
            <a:noFill/>
          </a:ln>
        </p:spPr>
      </p:pic>
      <p:pic>
        <p:nvPicPr>
          <p:cNvPr id="6" name="Picture 4" descr="1_ittclogo"/>
          <p:cNvPicPr>
            <a:picLocks noChangeAspect="1"/>
          </p:cNvPicPr>
          <p:nvPr/>
        </p:nvPicPr>
        <p:blipFill>
          <a:blip r:embed="rId2" cstate="print"/>
          <a:srcRect/>
          <a:stretch>
            <a:fillRect/>
          </a:stretch>
        </p:blipFill>
        <p:spPr>
          <a:xfrm>
            <a:off x="7772400" y="381000"/>
            <a:ext cx="952503" cy="876296"/>
          </a:xfrm>
          <a:prstGeom prst="rect">
            <a:avLst/>
          </a:prstGeom>
          <a:noFill/>
          <a:ln>
            <a:noFill/>
          </a:ln>
        </p:spPr>
      </p:pic>
      <p:sp>
        <p:nvSpPr>
          <p:cNvPr id="7" name="3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854227B-90A7-4C46-9F78-320B1605E0A0}"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98</a:t>
            </a:fld>
            <a:endParaRPr lang="tr-TR" sz="1400" b="0" i="0" u="none" strike="noStrike" kern="1200" cap="none" spc="0" baseline="0" dirty="0">
              <a:solidFill>
                <a:srgbClr val="000000"/>
              </a:solidFill>
              <a:uFillTx/>
              <a:latin typeface="Arial"/>
            </a:endParaRP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name="Slide99">
    <p:spTree>
      <p:nvGrpSpPr>
        <p:cNvPr id="1" name=""/>
        <p:cNvGrpSpPr/>
        <p:nvPr/>
      </p:nvGrpSpPr>
      <p:grpSpPr>
        <a:xfrm>
          <a:off x="0" y="0"/>
          <a:ext cx="0" cy="0"/>
          <a:chOff x="0" y="0"/>
          <a:chExt cx="0" cy="0"/>
        </a:xfrm>
      </p:grpSpPr>
      <p:sp>
        <p:nvSpPr>
          <p:cNvPr id="2" name="Rectangle 2"/>
          <p:cNvSpPr txBox="1">
            <a:spLocks noGrp="1"/>
          </p:cNvSpPr>
          <p:nvPr>
            <p:ph type="title"/>
          </p:nvPr>
        </p:nvSpPr>
        <p:spPr>
          <a:xfrm>
            <a:off x="539752" y="476246"/>
            <a:ext cx="8229600" cy="1008061"/>
          </a:xfrm>
        </p:spPr>
        <p:txBody>
          <a:bodyPr/>
          <a:lstStyle/>
          <a:p>
            <a:pPr lvl="0" hangingPunct="1"/>
            <a:r>
              <a:rPr lang="tr-TR" sz="3200" dirty="0"/>
              <a:t>ENGELLİ MASA TENİSİ </a:t>
            </a:r>
            <a:br>
              <a:rPr lang="tr-TR" sz="3200" dirty="0"/>
            </a:br>
            <a:r>
              <a:rPr lang="tr-TR" sz="3200" dirty="0"/>
              <a:t>HAKEM SEMİNERİ</a:t>
            </a:r>
            <a:endParaRPr lang="tr-TR" sz="4000" dirty="0"/>
          </a:p>
        </p:txBody>
      </p:sp>
      <p:sp>
        <p:nvSpPr>
          <p:cNvPr id="3" name="Rectangle 8"/>
          <p:cNvSpPr txBox="1">
            <a:spLocks noGrp="1"/>
          </p:cNvSpPr>
          <p:nvPr>
            <p:ph idx="1"/>
          </p:nvPr>
        </p:nvSpPr>
        <p:spPr>
          <a:xfrm>
            <a:off x="533400" y="1600200"/>
            <a:ext cx="7929557" cy="4419600"/>
          </a:xfrm>
        </p:spPr>
        <p:txBody>
          <a:bodyPr/>
          <a:lstStyle/>
          <a:p>
            <a:pPr lvl="0" hangingPunct="1">
              <a:spcBef>
                <a:spcPts val="600"/>
              </a:spcBef>
              <a:buClr>
                <a:srgbClr val="FF0000"/>
              </a:buClr>
            </a:pPr>
            <a:r>
              <a:rPr lang="tr-TR" sz="2400" u="sng" dirty="0">
                <a:solidFill>
                  <a:srgbClr val="FF0000"/>
                </a:solidFill>
              </a:rPr>
              <a:t>ÇEVİRİ VE </a:t>
            </a:r>
            <a:r>
              <a:rPr lang="tr-TR" sz="2400" u="sng" dirty="0" smtClean="0">
                <a:solidFill>
                  <a:srgbClr val="FF0000"/>
                </a:solidFill>
              </a:rPr>
              <a:t>DÜZENLEME:</a:t>
            </a:r>
          </a:p>
          <a:p>
            <a:pPr lvl="0" hangingPunct="1">
              <a:spcBef>
                <a:spcPts val="600"/>
              </a:spcBef>
              <a:buClr>
                <a:srgbClr val="FF0000"/>
              </a:buClr>
              <a:buNone/>
            </a:pPr>
            <a:r>
              <a:rPr lang="tr-TR" sz="8000" dirty="0" smtClean="0">
                <a:latin typeface="Brush Script MT" pitchFamily="66"/>
              </a:rPr>
              <a:t> Sait </a:t>
            </a:r>
            <a:r>
              <a:rPr lang="tr-TR" sz="8000" dirty="0">
                <a:latin typeface="Brush Script MT" pitchFamily="66"/>
              </a:rPr>
              <a:t>Yücel</a:t>
            </a:r>
            <a:endParaRPr lang="tr-TR" dirty="0">
              <a:latin typeface="Brush Script MT" pitchFamily="66"/>
            </a:endParaRPr>
          </a:p>
          <a:p>
            <a:pPr lvl="0" hangingPunct="1">
              <a:spcBef>
                <a:spcPts val="700"/>
              </a:spcBef>
              <a:buClr>
                <a:srgbClr val="FF0000"/>
              </a:buClr>
              <a:buFont typeface="Brush Script MT" pitchFamily="66"/>
            </a:pPr>
            <a:r>
              <a:rPr lang="tr-TR" sz="2800" dirty="0">
                <a:latin typeface="Brush Script MT" pitchFamily="66"/>
              </a:rPr>
              <a:t>Uluslararası Masa Tenisi </a:t>
            </a:r>
            <a:r>
              <a:rPr lang="tr-TR" sz="2800" dirty="0" smtClean="0">
                <a:latin typeface="Brush Script MT" pitchFamily="66"/>
              </a:rPr>
              <a:t>Hakemi-</a:t>
            </a:r>
            <a:r>
              <a:rPr lang="tr-TR" sz="2800" dirty="0" err="1" smtClean="0">
                <a:latin typeface="Brush Script MT" pitchFamily="66"/>
              </a:rPr>
              <a:t>Blue</a:t>
            </a:r>
            <a:r>
              <a:rPr lang="tr-TR" sz="2800" dirty="0" smtClean="0">
                <a:latin typeface="Brush Script MT" pitchFamily="66"/>
              </a:rPr>
              <a:t> </a:t>
            </a:r>
            <a:r>
              <a:rPr lang="tr-TR" sz="2800" dirty="0" err="1" smtClean="0">
                <a:latin typeface="Brush Script MT" pitchFamily="66"/>
              </a:rPr>
              <a:t>Badge</a:t>
            </a:r>
            <a:endParaRPr lang="tr-TR" sz="2800" dirty="0">
              <a:solidFill>
                <a:srgbClr val="FF0000"/>
              </a:solidFill>
              <a:latin typeface="Brush Script MT" pitchFamily="66"/>
            </a:endParaRPr>
          </a:p>
          <a:p>
            <a:pPr lvl="0" hangingPunct="1">
              <a:spcBef>
                <a:spcPts val="700"/>
              </a:spcBef>
              <a:buClr>
                <a:srgbClr val="FF0000"/>
              </a:buClr>
            </a:pPr>
            <a:r>
              <a:rPr lang="tr-TR" sz="2800" dirty="0">
                <a:latin typeface="Brush Script MT" pitchFamily="66"/>
              </a:rPr>
              <a:t>Uluslararası Engelli Masa Tenisi Hakemi</a:t>
            </a:r>
          </a:p>
          <a:p>
            <a:pPr lvl="0" hangingPunct="1">
              <a:spcBef>
                <a:spcPts val="700"/>
              </a:spcBef>
              <a:buClr>
                <a:srgbClr val="FF0000"/>
              </a:buClr>
            </a:pPr>
            <a:r>
              <a:rPr lang="tr-TR" sz="2800" dirty="0">
                <a:latin typeface="Brush Script MT" pitchFamily="66"/>
              </a:rPr>
              <a:t>Türkiye Masa Tenisi Federasyonu MHK Üyesi</a:t>
            </a:r>
          </a:p>
          <a:p>
            <a:pPr lvl="0" hangingPunct="1">
              <a:spcBef>
                <a:spcPts val="700"/>
              </a:spcBef>
              <a:buClr>
                <a:srgbClr val="FF0000"/>
              </a:buClr>
            </a:pPr>
            <a:r>
              <a:rPr lang="tr-TR" sz="2800" dirty="0">
                <a:latin typeface="Brush Script MT" pitchFamily="66"/>
              </a:rPr>
              <a:t>Türkiye Bedensel Engelliler Spor Federasyonu MHK </a:t>
            </a:r>
            <a:r>
              <a:rPr lang="tr-TR" sz="2800" dirty="0" smtClean="0">
                <a:latin typeface="Brush Script MT" pitchFamily="66"/>
              </a:rPr>
              <a:t>Başkanı</a:t>
            </a:r>
          </a:p>
          <a:p>
            <a:pPr hangingPunct="1">
              <a:spcBef>
                <a:spcPts val="700"/>
              </a:spcBef>
              <a:buClr>
                <a:srgbClr val="FF0000"/>
              </a:buClr>
            </a:pPr>
            <a:r>
              <a:rPr lang="fi-FI" sz="2800" dirty="0" smtClean="0">
                <a:latin typeface="Brush Script MT" pitchFamily="66"/>
              </a:rPr>
              <a:t>ETTU , Hakem &amp; Bashakem Komite Üyesi</a:t>
            </a:r>
          </a:p>
          <a:p>
            <a:pPr lvl="0" hangingPunct="1">
              <a:spcBef>
                <a:spcPts val="700"/>
              </a:spcBef>
              <a:buClr>
                <a:srgbClr val="FF0000"/>
              </a:buClr>
            </a:pPr>
            <a:endParaRPr lang="tr-TR" sz="2800" dirty="0">
              <a:latin typeface="Brush Script MT" pitchFamily="66"/>
            </a:endParaRPr>
          </a:p>
          <a:p>
            <a:pPr lvl="0" hangingPunct="1">
              <a:spcBef>
                <a:spcPts val="700"/>
              </a:spcBef>
              <a:buNone/>
            </a:pPr>
            <a:endParaRPr lang="tr-TR" sz="2800" dirty="0">
              <a:latin typeface="Brush Script MT" pitchFamily="66"/>
            </a:endParaRPr>
          </a:p>
          <a:p>
            <a:pPr lvl="0" hangingPunct="1">
              <a:spcBef>
                <a:spcPts val="1100"/>
              </a:spcBef>
            </a:pPr>
            <a:endParaRPr lang="tr-TR" sz="4400" dirty="0"/>
          </a:p>
        </p:txBody>
      </p:sp>
      <p:sp>
        <p:nvSpPr>
          <p:cNvPr id="4" name="Rectangle 9"/>
          <p:cNvSpPr/>
          <p:nvPr/>
        </p:nvSpPr>
        <p:spPr>
          <a:xfrm>
            <a:off x="1619246" y="6122986"/>
            <a:ext cx="5545141" cy="431797"/>
          </a:xfrm>
          <a:prstGeom prst="rect">
            <a:avLst/>
          </a:prstGeom>
          <a:noFill/>
          <a:ln>
            <a:noFill/>
            <a:prstDash val="solid"/>
          </a:ln>
        </p:spPr>
        <p:txBody>
          <a:bodyPr vert="horz" wrap="none" lIns="91440" tIns="45720" rIns="91440" bIns="45720" anchor="ctr" anchorCtr="1" compatLnSpc="1"/>
          <a:lstStyle/>
          <a:p>
            <a:pPr marL="533396" marR="0" lvl="0" indent="-533396" algn="ctr" defTabSz="914400" rtl="0" fontAlgn="auto" hangingPunct="1">
              <a:lnSpc>
                <a:spcPct val="100000"/>
              </a:lnSpc>
              <a:spcBef>
                <a:spcPts val="1100"/>
              </a:spcBef>
              <a:spcAft>
                <a:spcPts val="0"/>
              </a:spcAft>
              <a:buNone/>
              <a:tabLst/>
              <a:defRPr sz="1800" b="0" i="0" u="none" strike="noStrike" kern="0" cap="none" spc="0" baseline="0">
                <a:solidFill>
                  <a:srgbClr val="000000"/>
                </a:solidFill>
                <a:uFillTx/>
              </a:defRPr>
            </a:pPr>
            <a:r>
              <a:rPr lang="tr-TR" sz="4400" b="1" i="0" u="none" strike="noStrike" kern="1200" cap="none" spc="0" baseline="0" dirty="0">
                <a:solidFill>
                  <a:srgbClr val="000000"/>
                </a:solidFill>
                <a:uFillTx/>
                <a:latin typeface="Brush Script MT" pitchFamily="66"/>
              </a:rPr>
              <a:t>SON</a:t>
            </a:r>
          </a:p>
        </p:txBody>
      </p:sp>
      <p:sp>
        <p:nvSpPr>
          <p:cNvPr id="5" name="4 Slayt Numarası Yer Tutucusu"/>
          <p:cNvSpPr txBox="1"/>
          <p:nvPr/>
        </p:nvSpPr>
        <p:spPr>
          <a:xfrm>
            <a:off x="6553203" y="6245223"/>
            <a:ext cx="2133596" cy="476246"/>
          </a:xfrm>
          <a:prstGeom prst="rect">
            <a:avLst/>
          </a:prstGeom>
          <a:noFill/>
          <a:ln>
            <a:noFill/>
          </a:ln>
        </p:spPr>
        <p:txBody>
          <a:bodyPr vert="horz" wrap="square" lIns="91440" tIns="45720" rIns="91440" bIns="45720" anchor="t"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749038-B686-4C29-A448-73CFBAE11F54}" type="slidenum">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99</a:t>
            </a:fld>
            <a:endParaRPr lang="tr-TR" sz="1400" b="0" i="0" u="none" strike="noStrike" kern="1200" cap="none" spc="0" baseline="0">
              <a:solidFill>
                <a:srgbClr val="000000"/>
              </a:solidFill>
              <a:uFillTx/>
              <a:latin typeface="Aria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Varsayılan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Proposal</Template>
  <TotalTime>6290</TotalTime>
  <Words>5048</Words>
  <Application>Microsoft Office PowerPoint</Application>
  <PresentationFormat>Ekran Gösterisi (4:3)</PresentationFormat>
  <Paragraphs>1040</Paragraphs>
  <Slides>99</Slides>
  <Notes>14</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99</vt:i4>
      </vt:variant>
    </vt:vector>
  </HeadingPairs>
  <TitlesOfParts>
    <vt:vector size="101" baseType="lpstr">
      <vt:lpstr>Varsayılan Tasarım</vt:lpstr>
      <vt:lpstr>Microsoft Word Picture</vt:lpstr>
      <vt:lpstr>TÜRKİYE BEDENSEL ENGELLİLER  SPOR FEDERASYONU</vt:lpstr>
      <vt:lpstr>ENGELLİ MASA TENİSİ  HAKEM SEMİNERİ</vt:lpstr>
      <vt:lpstr>TÜRKİYE BEDENSEL ENGELLİLER  SPOR FEDERASYONU</vt:lpstr>
      <vt:lpstr>    HAKEM SEMİNERİ</vt:lpstr>
      <vt:lpstr>SINIFLANDIRMA</vt:lpstr>
      <vt:lpstr>SINIFLANDIRMA(Devam)</vt:lpstr>
      <vt:lpstr>SINIFLAR</vt:lpstr>
      <vt:lpstr>SINIFLANDIRMAYA  İLİŞKİN ÖLÇÜTLER</vt:lpstr>
      <vt:lpstr>SINIFLANDIRMAYA  İLİŞKİN ÖLÇÜTLER</vt:lpstr>
      <vt:lpstr>SINIFLANDIRMAYA  İLİŞKİN ÖLÇÜTLER</vt:lpstr>
      <vt:lpstr>SINIFLANDIRMAYA  İLİŞKİN ÖLÇÜTLER</vt:lpstr>
      <vt:lpstr>SINIFLANDIRMAYA  İLİŞKİN ÖLÇÜTLER</vt:lpstr>
      <vt:lpstr>SINIFLANDIRMAYA  İLİŞKİN ÖLÇÜTLER</vt:lpstr>
      <vt:lpstr>SINIFLANDIRMAYA  İLİŞKİN ÖLÇÜTLER</vt:lpstr>
      <vt:lpstr>SINIFLANDIRMAYA  İLİŞKİN ÖLÇÜTLER</vt:lpstr>
      <vt:lpstr>SINIFLANDIRMAYA  İLİŞKİN ÖLÇÜTLER</vt:lpstr>
      <vt:lpstr>SINIFLANDIRMAYA  İLİŞKİN ÖLÇÜTLER</vt:lpstr>
      <vt:lpstr>MASA TENİSİ  KURAL VE YÖNETMELİKLERİ</vt:lpstr>
      <vt:lpstr>ULUSLARARASI  MASA TENİSİ FEDERASYONU MASA TENİSİ KURAL VE YÖNETMELİKLERİ</vt:lpstr>
      <vt:lpstr>ULUSLARARASI  MASA TENİSİ FEDERASYONU  MASA TENİSİ KURAL VE YÖNETMELİKLERİ</vt:lpstr>
      <vt:lpstr>ULUSLARARASI  MASA TENİSİ FEDERASYONU  MASA TENİSİ KURAL VE YÖNETMELİKLERİ</vt:lpstr>
      <vt:lpstr>ULUSLARARASI  MASA TENİSİ FEDERASYONU  MASA TENİSİ KURAL VE YÖNETMELİKLERİ</vt:lpstr>
      <vt:lpstr>ULUSLARARASI  MASA TENİSİ FEDERASYONU  MASA TENİSİ KURAL VE YÖNETMELİKLERİ</vt:lpstr>
      <vt:lpstr>ULUSLARARASI  MASA TENİSİ FEDERASYONU  MASA TENİSİ KURAL VE YÖNETMELİKLERİ</vt:lpstr>
      <vt:lpstr>ULUSLARARASI  MASA TENİSİ FEDERASYONU  MASA TENİSİ KURAL VE YÖNETMELİKLERİ</vt:lpstr>
      <vt:lpstr>ULUSLARARASI  MASA TENİSİ FEDERASYONU  MASA TENİSİ KURAL VE YÖNETMELİKLERİ</vt:lpstr>
      <vt:lpstr>ULUSLARARASI  MASA TENİSİ FEDERASYONU  MASA TENİSİ KURAL VE YÖNETMELİKLERİ</vt:lpstr>
      <vt:lpstr>TEKERLEKLİ SANDALYE  MASA TENİSİ</vt:lpstr>
      <vt:lpstr>TEKERLEKLİ SANDALYE  MASA TENİSİ</vt:lpstr>
      <vt:lpstr>TEKERLEKLİ SANDALYE  MASA TENİSİ</vt:lpstr>
      <vt:lpstr>TEKERLEKLİ SANDALYE  MASA TENİSİ</vt:lpstr>
      <vt:lpstr>TEKERLEKLİ SANDALYE  MASA TENİSİ</vt:lpstr>
      <vt:lpstr>ULUSLARARASI  MASA TENİSİ FEDERASYONU  MASA TENİSİ KURAL VE YÖNETMELİKLERİ</vt:lpstr>
      <vt:lpstr> AYAKTA OYNAYAN  OYUNCULAR </vt:lpstr>
      <vt:lpstr>AYAKTA OYNAYAN  OYUNCULAR</vt:lpstr>
      <vt:lpstr>ULUSLARARASI  MASA TENİSİ FEDERASYONU  MASA TENİSİ KURAL VE YÖNETMELİKLERİ</vt:lpstr>
      <vt:lpstr>ULUSLARARASI PARALİMPİK MASA TENİSİ KOMİTESİ ( IPTTC ) MASA TENİSİ KURAL VE YÖNETMELİKLERİ</vt:lpstr>
      <vt:lpstr>ULUSLARARASI PARALİMPİK MASA TENİSİ KOMİTESİ ( IPTTC ) MASA TENİSİ KURAL VE YÖNETMELİKLERİ</vt:lpstr>
      <vt:lpstr>ULUSLARARASI PARALİMPİK MASA TENİSİ KOMİTESİ ( IPTTC ) MASA TENİSİ KURAL VE YÖNETMELİKLERİ</vt:lpstr>
      <vt:lpstr>ULUSLARARASI PARALİMPİK MASA TENİSİ KOMİTESİ ( IPTTC ) MASA TENİSİ KURAL VE YÖNETMELİKLERİ</vt:lpstr>
      <vt:lpstr>DONATIM VE OYUN KOŞULLARI</vt:lpstr>
      <vt:lpstr>DONATIM VE OYUN KOŞULLARI</vt:lpstr>
      <vt:lpstr>DONATIM VE OYUN KOŞULLARI</vt:lpstr>
      <vt:lpstr>DONATIM VE OYUN KOŞULLARI</vt:lpstr>
      <vt:lpstr>DONATIM VE OYUN KOŞULLARI</vt:lpstr>
      <vt:lpstr>DONATIM VE OYUN KOŞULLARI</vt:lpstr>
      <vt:lpstr>DONATIM VE OYUN KOŞULLARI</vt:lpstr>
      <vt:lpstr>DONATIM</vt:lpstr>
      <vt:lpstr>DONATIM</vt:lpstr>
      <vt:lpstr>MAÇ İÇİ POZİSYONLARI</vt:lpstr>
      <vt:lpstr>MAÇ İÇİ POZİSYONLARI</vt:lpstr>
      <vt:lpstr>GİYİLENLER VEYA TAŞINANLAR</vt:lpstr>
      <vt:lpstr>GİYİLENLER VEYA TAŞINANLAR</vt:lpstr>
      <vt:lpstr>SIRA DIŞI SERVİS ATMA, KARŞILAMA VE  HATALI SAHA DEĞİŞİMİ</vt:lpstr>
      <vt:lpstr>SIRA DIŞI SERVİS ATMA, KARŞILAMA VE  HATALI SAHA DEĞİŞİMİ       </vt:lpstr>
      <vt:lpstr>SIRA DIŞI SERVİS ATMA, KARŞILAMA VE  HATALI SAHA DEĞİŞİMİ</vt:lpstr>
      <vt:lpstr>SIRA DIŞI SERVİS ATMA, KARŞILAMA VE  HATALI SAHA DEĞİŞİMİ</vt:lpstr>
      <vt:lpstr>SIRA DIŞI SERVİS ATMA, KARŞILAMA VE  HATALI SAHA DEĞİŞİMİ</vt:lpstr>
      <vt:lpstr> MAÇ SIRASINDA ÖĞÜT</vt:lpstr>
      <vt:lpstr>MAÇ SIRASINDA ÖĞÜT</vt:lpstr>
      <vt:lpstr>MAÇ SIRASINDA ÖĞÜT</vt:lpstr>
      <vt:lpstr>MAÇ SIRASINDA ÖĞÜT</vt:lpstr>
      <vt:lpstr>MAÇ SIRASINDA ÖĞÜT</vt:lpstr>
      <vt:lpstr> OYUN VE MOLALARIN SÜREKLİLİĞİ</vt:lpstr>
      <vt:lpstr>OYUN VE MOLALARIN SÜREKLİLİĞİ</vt:lpstr>
      <vt:lpstr>CEZA SAYISI SİSTEMİ</vt:lpstr>
      <vt:lpstr>CEZA SAYISI SİSTEMİ</vt:lpstr>
      <vt:lpstr>CEZA SAYISI SİSTEMİ</vt:lpstr>
      <vt:lpstr>CEZA SAYISI SİSTEMİ</vt:lpstr>
      <vt:lpstr>CEZA SAYISI SİSTEMİ</vt:lpstr>
      <vt:lpstr>ÇABUKLAŞTIRILMIŞ SİSTEM</vt:lpstr>
      <vt:lpstr>ÇABUKLAŞTIRILMIŞ SİSTEM</vt:lpstr>
      <vt:lpstr>MAÇ GÖREVLİLERİNİN KARAR YETKİLERİ</vt:lpstr>
      <vt:lpstr>MAÇ GÖREVLİLERİNİN KARAR YETKİLERİ</vt:lpstr>
      <vt:lpstr>MAÇ GÖREVLİLERİNİN KARAR YETKİLERİ</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NORMAL / ENGELLİ MASA TENİSİ  OYUN KURALLARINDAKİ FARKLAR</vt:lpstr>
      <vt:lpstr>  NORMAL / ENGELLİ MASA TENİSİ  OYUN KURALLARINDAKİ FARKLAR </vt:lpstr>
      <vt:lpstr>HAKEMLER İÇİN PRATİK BİLGİLER</vt:lpstr>
      <vt:lpstr>HAKEMLER İÇİN PRATİK BİLGİLER</vt:lpstr>
      <vt:lpstr>HAKEMLER İÇİN PRATİK BİLGİLER</vt:lpstr>
      <vt:lpstr>HAKEMLER İÇİN PRATİK BİLGİLER</vt:lpstr>
      <vt:lpstr>HAKEMLER İÇİN PRATİK BİLGİLER</vt:lpstr>
      <vt:lpstr>ENGELLİ MASA TENİSİ  HAKEM SEMİNERİ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Uluslararası Paralimpik    Masa Tenisi Komitesi (IPTTC )</dc:title>
  <dc:creator>microlab</dc:creator>
  <cp:lastModifiedBy>WINDOWSXP</cp:lastModifiedBy>
  <cp:revision>445</cp:revision>
  <dcterms:created xsi:type="dcterms:W3CDTF">2007-06-23T11:05:04Z</dcterms:created>
  <dcterms:modified xsi:type="dcterms:W3CDTF">2016-01-31T17:59:51Z</dcterms:modified>
</cp:coreProperties>
</file>