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  <p:sldId id="317" r:id="rId7"/>
    <p:sldId id="262" r:id="rId8"/>
    <p:sldId id="318" r:id="rId9"/>
    <p:sldId id="319" r:id="rId10"/>
    <p:sldId id="324" r:id="rId11"/>
    <p:sldId id="320" r:id="rId12"/>
    <p:sldId id="323" r:id="rId13"/>
    <p:sldId id="325" r:id="rId14"/>
    <p:sldId id="264" r:id="rId15"/>
    <p:sldId id="266" r:id="rId16"/>
    <p:sldId id="298" r:id="rId17"/>
    <p:sldId id="299" r:id="rId18"/>
    <p:sldId id="297" r:id="rId19"/>
    <p:sldId id="300" r:id="rId20"/>
    <p:sldId id="312" r:id="rId2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37" autoAdjust="0"/>
    <p:restoredTop sz="94660"/>
  </p:normalViewPr>
  <p:slideViewPr>
    <p:cSldViewPr>
      <p:cViewPr>
        <p:scale>
          <a:sx n="75" d="100"/>
          <a:sy n="75" d="100"/>
        </p:scale>
        <p:origin x="-1350" y="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7.1.2016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7.1.2016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7.1.2016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/>
          </p:nvPr>
        </p:nvSpPr>
        <p:spPr>
          <a:xfrm>
            <a:off x="457200" y="274639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2A2F3-CE09-402C-A796-6DF1D1A748D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4093535"/>
      </p:ext>
    </p:extLst>
  </p:cSld>
  <p:clrMapOvr>
    <a:masterClrMapping/>
  </p:clrMapOvr>
  <p:transition>
    <p:pull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7.1.2016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7.1.2016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7.1.2016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7.1.2016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7.1.2016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7.1.2016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7.1.2016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7.1.2016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7.1.2016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3568" y="476673"/>
            <a:ext cx="7774632" cy="2664295"/>
          </a:xfrm>
        </p:spPr>
        <p:txBody>
          <a:bodyPr>
            <a:normAutofit fontScale="90000"/>
          </a:bodyPr>
          <a:lstStyle/>
          <a:p>
            <a:r>
              <a:rPr lang="tr-TR" sz="5400" i="1" dirty="0" smtClean="0"/>
              <a:t/>
            </a:r>
            <a:br>
              <a:rPr lang="tr-TR" sz="5400" i="1" dirty="0" smtClean="0"/>
            </a:br>
            <a:r>
              <a:rPr lang="tr-TR" sz="5400" i="1" dirty="0"/>
              <a:t/>
            </a:r>
            <a:br>
              <a:rPr lang="tr-TR" sz="5400" i="1" dirty="0"/>
            </a:br>
            <a:r>
              <a:rPr lang="tr-TR" sz="5400" i="1" dirty="0" smtClean="0"/>
              <a:t>Kuvvet Antrenmanları </a:t>
            </a:r>
            <a:r>
              <a:rPr lang="tr-TR" sz="5400" i="1" dirty="0"/>
              <a:t>Genel </a:t>
            </a:r>
            <a:r>
              <a:rPr lang="tr-TR" sz="5400" i="1" dirty="0" smtClean="0"/>
              <a:t>Prensipler </a:t>
            </a:r>
            <a:br>
              <a:rPr lang="tr-TR" sz="5400" i="1" dirty="0" smtClean="0"/>
            </a:br>
            <a:endParaRPr lang="tr-TR" sz="5400" i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555776" y="4725144"/>
            <a:ext cx="6400800" cy="1752600"/>
          </a:xfrm>
        </p:spPr>
        <p:txBody>
          <a:bodyPr/>
          <a:lstStyle/>
          <a:p>
            <a:r>
              <a:rPr lang="tr-TR" dirty="0" smtClean="0">
                <a:solidFill>
                  <a:schemeClr val="tx1"/>
                </a:solidFill>
              </a:rPr>
              <a:t>                          Prof. Dr. Ömer ŞENEL</a:t>
            </a:r>
          </a:p>
          <a:p>
            <a:r>
              <a:rPr lang="tr-TR" dirty="0" smtClean="0">
                <a:solidFill>
                  <a:schemeClr val="tx1"/>
                </a:solidFill>
              </a:rPr>
              <a:t>                                  Gazi Üniversitesi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3190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5102027"/>
          </a:xfrm>
        </p:spPr>
        <p:txBody>
          <a:bodyPr/>
          <a:lstStyle/>
          <a:p>
            <a:pPr marL="0" indent="0">
              <a:buNone/>
            </a:pPr>
            <a:r>
              <a:rPr lang="tr-TR" dirty="0">
                <a:solidFill>
                  <a:srgbClr val="FFFF00"/>
                </a:solidFill>
              </a:rPr>
              <a:t>Seri Metodu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Özellikle </a:t>
            </a:r>
            <a:r>
              <a:rPr lang="tr-TR" dirty="0"/>
              <a:t>çabuk kuvvet ve kuvvette devamlılık çalışmalarında kullanılır. Yüklenme ve tekrar sayıları sabittir.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n-NO" dirty="0" smtClean="0"/>
              <a:t>Örn</a:t>
            </a:r>
            <a:r>
              <a:rPr lang="nn-NO" dirty="0"/>
              <a:t>; %80 yüklenme ile 5 set 8 tekrar.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724062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lnSpc>
                <a:spcPct val="90000"/>
              </a:lnSpc>
              <a:buNone/>
              <a:defRPr/>
            </a:pPr>
            <a:r>
              <a:rPr lang="tr-TR" b="1" dirty="0" err="1">
                <a:solidFill>
                  <a:srgbClr val="FFFF00"/>
                </a:solidFill>
              </a:rPr>
              <a:t>Kassal</a:t>
            </a:r>
            <a:r>
              <a:rPr lang="tr-TR" b="1" dirty="0">
                <a:solidFill>
                  <a:srgbClr val="FFFF00"/>
                </a:solidFill>
              </a:rPr>
              <a:t> Dayanıklılık</a:t>
            </a:r>
            <a:endParaRPr lang="tr-TR" b="1" dirty="0" smtClean="0">
              <a:solidFill>
                <a:srgbClr val="FFFF00"/>
              </a:solidFill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tr-TR" dirty="0" smtClean="0"/>
              <a:t>Dairesel </a:t>
            </a:r>
            <a:r>
              <a:rPr lang="tr-TR" dirty="0"/>
              <a:t>(</a:t>
            </a:r>
            <a:r>
              <a:rPr lang="tr-TR" dirty="0" err="1"/>
              <a:t>circuit</a:t>
            </a:r>
            <a:r>
              <a:rPr lang="tr-TR" dirty="0"/>
              <a:t>) antrenman;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tr-TR" dirty="0"/>
              <a:t>      6 egzersiz  kısa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tr-TR" dirty="0"/>
              <a:t>      9 egzersiz   orta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tr-TR" dirty="0"/>
              <a:t>     12 egzersiz   uzun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tr-TR" dirty="0"/>
              <a:t>    </a:t>
            </a:r>
            <a:r>
              <a:rPr lang="tr-TR" dirty="0" err="1"/>
              <a:t>Progresif</a:t>
            </a:r>
            <a:r>
              <a:rPr lang="tr-TR" dirty="0"/>
              <a:t> ve Ferdi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tr-TR" dirty="0"/>
              <a:t>    Daireler arası dinlenme 2dk.civarı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tr-TR" dirty="0"/>
              <a:t>    Daireler arası Nabız 120 atım/</a:t>
            </a:r>
            <a:r>
              <a:rPr lang="tr-TR" dirty="0" err="1"/>
              <a:t>dk</a:t>
            </a:r>
            <a:r>
              <a:rPr lang="tr-TR" dirty="0"/>
              <a:t> 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tr-TR" dirty="0"/>
              <a:t>   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389362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052736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tr-TR" dirty="0">
                <a:solidFill>
                  <a:srgbClr val="FFFF00"/>
                </a:solidFill>
              </a:rPr>
              <a:t>İstasyon Çalışması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Katılanların </a:t>
            </a:r>
            <a:r>
              <a:rPr lang="tr-TR" dirty="0"/>
              <a:t>sayısına ya da aletlerin sayı ile özelliğine göre değişik alıştırma türleri uygulanır.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Değişik </a:t>
            </a:r>
            <a:r>
              <a:rPr lang="tr-TR" dirty="0"/>
              <a:t>Kas gruplarına </a:t>
            </a:r>
            <a:r>
              <a:rPr lang="tr-TR" dirty="0" smtClean="0"/>
              <a:t>amaca uygun  </a:t>
            </a:r>
            <a:r>
              <a:rPr lang="tr-TR" dirty="0"/>
              <a:t>şekilde istasyonlar kurulur.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201333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tr-TR" dirty="0">
                <a:solidFill>
                  <a:srgbClr val="FFFF00"/>
                </a:solidFill>
              </a:rPr>
              <a:t>Kas Yapıcı Maksimal Kuvvet Antrenmanı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dirty="0" smtClean="0"/>
              <a:t>Fazla </a:t>
            </a:r>
            <a:r>
              <a:rPr lang="tr-TR" dirty="0"/>
              <a:t>tekrar sayısında az ve orta dirençle çalışılır.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dirty="0" err="1" smtClean="0"/>
              <a:t>Örn</a:t>
            </a:r>
            <a:r>
              <a:rPr lang="tr-TR" dirty="0"/>
              <a:t>; şiddet %40-60, tekrar 8-12, tempo akıcı ve yavaş, set sayısı yeni başlayanlar için 2-4 üst düzey sporcular için 4-6 arasındadır. Set aralarında 1-3 dakika dinlenme verilebilir. 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387477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77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536" y="260649"/>
            <a:ext cx="8418635" cy="792088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>
              <a:defRPr/>
            </a:pPr>
            <a:r>
              <a:rPr lang="tr-TR" sz="2400" b="0" dirty="0" smtClean="0">
                <a:solidFill>
                  <a:srgbClr val="FF0000"/>
                </a:solidFill>
                <a:latin typeface="Arial" pitchFamily="34" charset="0"/>
              </a:rPr>
              <a:t>KUVVET ANTRENMANLARININ METODİK SIRALAMASI</a:t>
            </a:r>
          </a:p>
        </p:txBody>
      </p:sp>
      <p:sp>
        <p:nvSpPr>
          <p:cNvPr id="23777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052736"/>
            <a:ext cx="9144000" cy="5424264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 marL="838200" lvl="2" indent="-457200" algn="just" eaLnBrk="1" hangingPunct="1">
              <a:lnSpc>
                <a:spcPct val="130000"/>
              </a:lnSpc>
              <a:buFont typeface="Wingdings" pitchFamily="2" charset="2"/>
              <a:buNone/>
              <a:tabLst>
                <a:tab pos="93663" algn="l"/>
              </a:tabLst>
              <a:defRPr/>
            </a:pPr>
            <a:r>
              <a:rPr lang="tr-TR" dirty="0" smtClean="0">
                <a:latin typeface="Arial" pitchFamily="34" charset="0"/>
              </a:rPr>
              <a:t>1-Vücut ağırlığıyla çalışmalar (</a:t>
            </a:r>
            <a:r>
              <a:rPr lang="tr-TR" dirty="0" err="1" smtClean="0">
                <a:latin typeface="Arial" pitchFamily="34" charset="0"/>
              </a:rPr>
              <a:t>şınav,mekik</a:t>
            </a:r>
            <a:r>
              <a:rPr lang="tr-TR" dirty="0" smtClean="0">
                <a:latin typeface="Arial" pitchFamily="34" charset="0"/>
              </a:rPr>
              <a:t> vb.),</a:t>
            </a:r>
          </a:p>
          <a:p>
            <a:pPr marL="838200" lvl="2" indent="-457200" algn="just" eaLnBrk="1" hangingPunct="1">
              <a:lnSpc>
                <a:spcPct val="130000"/>
              </a:lnSpc>
              <a:buFont typeface="Wingdings" pitchFamily="2" charset="2"/>
              <a:buNone/>
              <a:tabLst>
                <a:tab pos="93663" algn="l"/>
              </a:tabLst>
              <a:defRPr/>
            </a:pPr>
            <a:endParaRPr lang="tr-TR" dirty="0" smtClean="0">
              <a:latin typeface="Arial" pitchFamily="34" charset="0"/>
            </a:endParaRPr>
          </a:p>
          <a:p>
            <a:pPr marL="838200" lvl="2" indent="-457200" algn="just" eaLnBrk="1" hangingPunct="1">
              <a:lnSpc>
                <a:spcPct val="130000"/>
              </a:lnSpc>
              <a:buFont typeface="Wingdings" pitchFamily="2" charset="2"/>
              <a:buNone/>
              <a:tabLst>
                <a:tab pos="93663" algn="l"/>
              </a:tabLst>
              <a:defRPr/>
            </a:pPr>
            <a:r>
              <a:rPr lang="tr-TR" dirty="0" smtClean="0">
                <a:latin typeface="Arial" pitchFamily="34" charset="0"/>
              </a:rPr>
              <a:t>2-Eşli alıştırmalar,</a:t>
            </a:r>
          </a:p>
          <a:p>
            <a:pPr marL="838200" lvl="2" indent="-457200" algn="just" eaLnBrk="1" hangingPunct="1">
              <a:lnSpc>
                <a:spcPct val="130000"/>
              </a:lnSpc>
              <a:buFont typeface="Wingdings" pitchFamily="2" charset="2"/>
              <a:buNone/>
              <a:tabLst>
                <a:tab pos="93663" algn="l"/>
              </a:tabLst>
              <a:defRPr/>
            </a:pPr>
            <a:endParaRPr lang="tr-TR" dirty="0" smtClean="0">
              <a:latin typeface="Arial" pitchFamily="34" charset="0"/>
            </a:endParaRPr>
          </a:p>
          <a:p>
            <a:pPr marL="838200" lvl="2" indent="-457200" algn="just" eaLnBrk="1" hangingPunct="1">
              <a:lnSpc>
                <a:spcPct val="130000"/>
              </a:lnSpc>
              <a:buFont typeface="Wingdings" pitchFamily="2" charset="2"/>
              <a:buNone/>
              <a:tabLst>
                <a:tab pos="93663" algn="l"/>
              </a:tabLst>
              <a:defRPr/>
            </a:pPr>
            <a:r>
              <a:rPr lang="tr-TR" dirty="0" smtClean="0">
                <a:latin typeface="Arial" pitchFamily="34" charset="0"/>
              </a:rPr>
              <a:t>3-Hafif ağırlık ve aletlerle çalışmalar (sağlık topları, </a:t>
            </a:r>
            <a:r>
              <a:rPr lang="tr-TR" dirty="0" err="1" smtClean="0">
                <a:latin typeface="Arial" pitchFamily="34" charset="0"/>
              </a:rPr>
              <a:t>dambıl</a:t>
            </a:r>
            <a:r>
              <a:rPr lang="tr-TR" dirty="0" smtClean="0">
                <a:latin typeface="Arial" pitchFamily="34" charset="0"/>
              </a:rPr>
              <a:t> vb.),</a:t>
            </a:r>
          </a:p>
          <a:p>
            <a:pPr marL="838200" lvl="2" indent="-457200" algn="just" eaLnBrk="1" hangingPunct="1">
              <a:lnSpc>
                <a:spcPct val="130000"/>
              </a:lnSpc>
              <a:buFont typeface="Wingdings" pitchFamily="2" charset="2"/>
              <a:buNone/>
              <a:tabLst>
                <a:tab pos="93663" algn="l"/>
              </a:tabLst>
              <a:defRPr/>
            </a:pPr>
            <a:endParaRPr lang="tr-TR" dirty="0" smtClean="0">
              <a:latin typeface="Arial" pitchFamily="34" charset="0"/>
            </a:endParaRPr>
          </a:p>
          <a:p>
            <a:pPr marL="838200" lvl="2" indent="-457200" algn="just" eaLnBrk="1" hangingPunct="1">
              <a:lnSpc>
                <a:spcPct val="130000"/>
              </a:lnSpc>
              <a:buFont typeface="Wingdings" pitchFamily="2" charset="2"/>
              <a:buNone/>
              <a:tabLst>
                <a:tab pos="93663" algn="l"/>
              </a:tabLst>
              <a:defRPr/>
            </a:pPr>
            <a:r>
              <a:rPr lang="tr-TR" dirty="0" smtClean="0">
                <a:latin typeface="Arial" pitchFamily="34" charset="0"/>
              </a:rPr>
              <a:t>4-Özel olarak geliştirilmiş makine ve aletlerle çalışmalar,</a:t>
            </a:r>
          </a:p>
          <a:p>
            <a:pPr marL="838200" lvl="2" indent="-457200" algn="just" eaLnBrk="1" hangingPunct="1">
              <a:lnSpc>
                <a:spcPct val="130000"/>
              </a:lnSpc>
              <a:buFont typeface="Wingdings" pitchFamily="2" charset="2"/>
              <a:buNone/>
              <a:tabLst>
                <a:tab pos="93663" algn="l"/>
              </a:tabLst>
              <a:defRPr/>
            </a:pPr>
            <a:endParaRPr lang="tr-TR" dirty="0" smtClean="0">
              <a:latin typeface="Arial" pitchFamily="34" charset="0"/>
            </a:endParaRPr>
          </a:p>
          <a:p>
            <a:pPr marL="838200" lvl="2" indent="-457200" algn="just" eaLnBrk="1" hangingPunct="1">
              <a:lnSpc>
                <a:spcPct val="130000"/>
              </a:lnSpc>
              <a:buFont typeface="Wingdings" pitchFamily="2" charset="2"/>
              <a:buNone/>
              <a:tabLst>
                <a:tab pos="93663" algn="l"/>
              </a:tabLst>
              <a:defRPr/>
            </a:pPr>
            <a:r>
              <a:rPr lang="tr-TR" dirty="0" smtClean="0">
                <a:latin typeface="Arial" pitchFamily="34" charset="0"/>
              </a:rPr>
              <a:t>5-Büyük ağırlıklarla çalışmalar (halter ve özel ağırlıklar),</a:t>
            </a:r>
          </a:p>
          <a:p>
            <a:pPr marL="838200" lvl="2" indent="-457200" algn="just" eaLnBrk="1" hangingPunct="1">
              <a:lnSpc>
                <a:spcPct val="130000"/>
              </a:lnSpc>
              <a:buFont typeface="Wingdings" pitchFamily="2" charset="2"/>
              <a:buNone/>
              <a:tabLst>
                <a:tab pos="93663" algn="l"/>
              </a:tabLst>
              <a:defRPr/>
            </a:pPr>
            <a:endParaRPr lang="tr-TR" dirty="0" smtClean="0">
              <a:latin typeface="Arial" pitchFamily="34" charset="0"/>
            </a:endParaRPr>
          </a:p>
          <a:p>
            <a:pPr marL="838200" lvl="2" indent="-457200" algn="just" eaLnBrk="1" hangingPunct="1">
              <a:lnSpc>
                <a:spcPct val="130000"/>
              </a:lnSpc>
              <a:buFont typeface="Wingdings" pitchFamily="2" charset="2"/>
              <a:buNone/>
              <a:tabLst>
                <a:tab pos="93663" algn="l"/>
              </a:tabLst>
              <a:defRPr/>
            </a:pPr>
            <a:r>
              <a:rPr lang="tr-TR" dirty="0" smtClean="0">
                <a:latin typeface="Arial" pitchFamily="34" charset="0"/>
              </a:rPr>
              <a:t>6-Derinlik sıçramaları.</a:t>
            </a:r>
          </a:p>
        </p:txBody>
      </p:sp>
    </p:spTree>
    <p:extLst>
      <p:ext uri="{BB962C8B-B14F-4D97-AF65-F5344CB8AC3E}">
        <p14:creationId xmlns:p14="http://schemas.microsoft.com/office/powerpoint/2010/main" val="2984150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7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377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7773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87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7504" y="404664"/>
            <a:ext cx="8609134" cy="1038225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tr-TR" sz="2400" dirty="0" smtClean="0">
                <a:solidFill>
                  <a:srgbClr val="FF0000"/>
                </a:solidFill>
                <a:latin typeface="Arial" pitchFamily="34" charset="0"/>
              </a:rPr>
              <a:t>KUVVET ÇALIŞMALARI YAPILIRKEN DİKKAT EDİLMESİ </a:t>
            </a:r>
            <a:br>
              <a:rPr lang="tr-TR" sz="2400" dirty="0" smtClean="0">
                <a:solidFill>
                  <a:srgbClr val="FF0000"/>
                </a:solidFill>
                <a:latin typeface="Arial" pitchFamily="34" charset="0"/>
              </a:rPr>
            </a:br>
            <a:r>
              <a:rPr lang="tr-TR" sz="2400" dirty="0" smtClean="0">
                <a:solidFill>
                  <a:srgbClr val="FF0000"/>
                </a:solidFill>
                <a:latin typeface="Arial" pitchFamily="34" charset="0"/>
              </a:rPr>
              <a:t>GEREKEN HUSUSLAR</a:t>
            </a:r>
          </a:p>
        </p:txBody>
      </p:sp>
      <p:sp>
        <p:nvSpPr>
          <p:cNvPr id="23787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1520" y="1628801"/>
            <a:ext cx="8714643" cy="288032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r>
              <a:rPr lang="tr-TR" sz="2400" dirty="0" smtClean="0">
                <a:latin typeface="Arial" pitchFamily="34" charset="0"/>
              </a:rPr>
              <a:t>1- Kuvvet antrenmanı öncesi amaca göre ısınma yapılmalıdır.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r>
              <a:rPr lang="tr-TR" sz="2400" dirty="0" smtClean="0">
                <a:latin typeface="Arial" pitchFamily="34" charset="0"/>
              </a:rPr>
              <a:t> 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endParaRPr lang="tr-TR" sz="2400" dirty="0" smtClean="0">
              <a:latin typeface="Arial" pitchFamily="34" charset="0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r>
              <a:rPr lang="tr-TR" sz="2400" dirty="0" smtClean="0">
                <a:latin typeface="Arial" pitchFamily="34" charset="0"/>
              </a:rPr>
              <a:t>2- Tercihen uygulamalar yardımcı ile yapılmalıdır.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r>
              <a:rPr lang="tr-TR" sz="2400" dirty="0" smtClean="0">
                <a:latin typeface="Arial" pitchFamily="34" charset="0"/>
              </a:rPr>
              <a:t> </a:t>
            </a:r>
            <a:endParaRPr lang="tr-TR" sz="2400" dirty="0">
              <a:latin typeface="Arial" pitchFamily="34" charset="0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endParaRPr lang="tr-TR" sz="2400" dirty="0" smtClean="0">
              <a:latin typeface="Arial" pitchFamily="34" charset="0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r>
              <a:rPr lang="tr-TR" sz="2400" dirty="0" smtClean="0">
                <a:latin typeface="Arial" pitchFamily="34" charset="0"/>
              </a:rPr>
              <a:t>3- </a:t>
            </a:r>
            <a:r>
              <a:rPr lang="tr-TR" sz="2400" dirty="0">
                <a:latin typeface="Arial" pitchFamily="34" charset="0"/>
              </a:rPr>
              <a:t>A</a:t>
            </a:r>
            <a:r>
              <a:rPr lang="tr-TR" sz="2400" dirty="0" smtClean="0">
                <a:latin typeface="Arial" pitchFamily="34" charset="0"/>
              </a:rPr>
              <a:t>şamalı artan yüklenme uygulanmalıdır. 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endParaRPr lang="tr-TR" sz="2400" dirty="0">
              <a:latin typeface="Arial" pitchFamily="34" charset="0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endParaRPr lang="tr-TR" sz="2400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7041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8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378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7875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88640"/>
            <a:ext cx="8507288" cy="5904656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buNone/>
              <a:defRPr/>
            </a:pPr>
            <a:endParaRPr lang="tr-TR" sz="2800" dirty="0" smtClean="0">
              <a:latin typeface="Arial" pitchFamily="34" charset="0"/>
            </a:endParaRPr>
          </a:p>
          <a:p>
            <a:pPr marL="609600" indent="-609600">
              <a:lnSpc>
                <a:spcPct val="80000"/>
              </a:lnSpc>
              <a:buNone/>
              <a:defRPr/>
            </a:pPr>
            <a:r>
              <a:rPr lang="tr-TR" sz="2400" dirty="0" smtClean="0">
                <a:latin typeface="Arial" pitchFamily="34" charset="0"/>
              </a:rPr>
              <a:t>4- </a:t>
            </a:r>
            <a:r>
              <a:rPr lang="tr-TR" sz="2400" dirty="0">
                <a:latin typeface="Arial" pitchFamily="34" charset="0"/>
              </a:rPr>
              <a:t>Doğru teknik öğrenilmelidir.</a:t>
            </a:r>
          </a:p>
          <a:p>
            <a:pPr marL="609600" indent="-609600">
              <a:lnSpc>
                <a:spcPct val="80000"/>
              </a:lnSpc>
              <a:buNone/>
              <a:defRPr/>
            </a:pPr>
            <a:endParaRPr lang="tr-TR" sz="2400" dirty="0" smtClean="0">
              <a:latin typeface="Arial" pitchFamily="34" charset="0"/>
            </a:endParaRPr>
          </a:p>
          <a:p>
            <a:pPr marL="609600" indent="-609600">
              <a:lnSpc>
                <a:spcPct val="80000"/>
              </a:lnSpc>
              <a:buNone/>
              <a:defRPr/>
            </a:pPr>
            <a:endParaRPr lang="tr-TR" sz="2400" dirty="0" smtClean="0">
              <a:latin typeface="Arial" pitchFamily="34" charset="0"/>
            </a:endParaRPr>
          </a:p>
          <a:p>
            <a:pPr marL="609600" indent="-609600">
              <a:lnSpc>
                <a:spcPct val="80000"/>
              </a:lnSpc>
              <a:buNone/>
              <a:defRPr/>
            </a:pPr>
            <a:r>
              <a:rPr lang="tr-TR" sz="2400" dirty="0" smtClean="0">
                <a:latin typeface="Arial" pitchFamily="34" charset="0"/>
              </a:rPr>
              <a:t>5- </a:t>
            </a:r>
            <a:r>
              <a:rPr lang="tr-TR" sz="2400" dirty="0">
                <a:latin typeface="Arial" pitchFamily="34" charset="0"/>
              </a:rPr>
              <a:t>Nefes alma </a:t>
            </a:r>
            <a:r>
              <a:rPr lang="tr-TR" sz="2400" dirty="0" smtClean="0">
                <a:latin typeface="Arial" pitchFamily="34" charset="0"/>
              </a:rPr>
              <a:t>tekniğine dikkat edilmelidir.</a:t>
            </a:r>
            <a:endParaRPr lang="tr-TR" sz="2400" dirty="0">
              <a:latin typeface="Arial" pitchFamily="34" charset="0"/>
            </a:endParaRPr>
          </a:p>
          <a:p>
            <a:pPr marL="609600" indent="-609600">
              <a:lnSpc>
                <a:spcPct val="80000"/>
              </a:lnSpc>
              <a:buNone/>
              <a:defRPr/>
            </a:pPr>
            <a:endParaRPr lang="tr-TR" sz="2400" dirty="0" smtClean="0">
              <a:latin typeface="Arial" pitchFamily="34" charset="0"/>
            </a:endParaRPr>
          </a:p>
          <a:p>
            <a:pPr marL="609600" indent="-609600">
              <a:lnSpc>
                <a:spcPct val="80000"/>
              </a:lnSpc>
              <a:buNone/>
              <a:defRPr/>
            </a:pPr>
            <a:endParaRPr lang="tr-TR" sz="2400" dirty="0" smtClean="0">
              <a:latin typeface="Arial" pitchFamily="34" charset="0"/>
            </a:endParaRPr>
          </a:p>
          <a:p>
            <a:pPr marL="609600" indent="-609600">
              <a:lnSpc>
                <a:spcPct val="80000"/>
              </a:lnSpc>
              <a:buNone/>
              <a:defRPr/>
            </a:pPr>
            <a:r>
              <a:rPr lang="tr-TR" sz="2400" dirty="0" smtClean="0">
                <a:latin typeface="Arial" pitchFamily="34" charset="0"/>
              </a:rPr>
              <a:t>6- Kuvvet gelişimi düzenli olarak </a:t>
            </a:r>
            <a:r>
              <a:rPr lang="tr-TR" sz="2400" dirty="0" err="1" smtClean="0">
                <a:latin typeface="Arial" pitchFamily="34" charset="0"/>
              </a:rPr>
              <a:t>peryodik</a:t>
            </a:r>
            <a:r>
              <a:rPr lang="tr-TR" sz="2400" dirty="0" smtClean="0">
                <a:latin typeface="Arial" pitchFamily="34" charset="0"/>
              </a:rPr>
              <a:t> ölçümlerle takip edilmeli .</a:t>
            </a:r>
          </a:p>
          <a:p>
            <a:pPr marL="609600" indent="-609600">
              <a:lnSpc>
                <a:spcPct val="80000"/>
              </a:lnSpc>
              <a:buNone/>
              <a:defRPr/>
            </a:pPr>
            <a:endParaRPr lang="tr-TR" sz="2400" dirty="0">
              <a:latin typeface="Arial" pitchFamily="34" charset="0"/>
            </a:endParaRPr>
          </a:p>
          <a:p>
            <a:pPr marL="609600" indent="-609600">
              <a:lnSpc>
                <a:spcPct val="80000"/>
              </a:lnSpc>
              <a:buNone/>
              <a:defRPr/>
            </a:pPr>
            <a:r>
              <a:rPr lang="tr-TR" sz="2400" dirty="0" smtClean="0">
                <a:latin typeface="Arial" pitchFamily="34" charset="0"/>
              </a:rPr>
              <a:t>7- </a:t>
            </a:r>
            <a:r>
              <a:rPr lang="tr-TR" sz="2400" dirty="0">
                <a:latin typeface="Arial" pitchFamily="34" charset="0"/>
              </a:rPr>
              <a:t>K</a:t>
            </a:r>
            <a:r>
              <a:rPr lang="tr-TR" sz="2400" dirty="0" smtClean="0">
                <a:latin typeface="Arial" pitchFamily="34" charset="0"/>
              </a:rPr>
              <a:t>uvvet antrenman programları kişiye özel hazırlanmalıdır.</a:t>
            </a:r>
          </a:p>
          <a:p>
            <a:pPr marL="609600" indent="-609600">
              <a:lnSpc>
                <a:spcPct val="80000"/>
              </a:lnSpc>
              <a:buNone/>
              <a:defRPr/>
            </a:pPr>
            <a:endParaRPr lang="tr-TR" sz="2400" dirty="0" smtClean="0">
              <a:latin typeface="Arial" pitchFamily="34" charset="0"/>
            </a:endParaRPr>
          </a:p>
          <a:p>
            <a:pPr marL="609600" indent="-609600">
              <a:lnSpc>
                <a:spcPct val="80000"/>
              </a:lnSpc>
              <a:buNone/>
              <a:defRPr/>
            </a:pPr>
            <a:endParaRPr lang="tr-TR" sz="2400" dirty="0">
              <a:latin typeface="Arial" pitchFamily="34" charset="0"/>
            </a:endParaRPr>
          </a:p>
          <a:p>
            <a:pPr marL="609600" indent="-609600">
              <a:lnSpc>
                <a:spcPct val="80000"/>
              </a:lnSpc>
              <a:buNone/>
              <a:defRPr/>
            </a:pPr>
            <a:r>
              <a:rPr lang="tr-TR" sz="2400" dirty="0" smtClean="0">
                <a:latin typeface="Arial" pitchFamily="34" charset="0"/>
              </a:rPr>
              <a:t>8- Değişen şartlara göre (oyun süresi, saha ölçüleri, taktik anlayış vb.) programlar güncellenmeli.</a:t>
            </a:r>
            <a:endParaRPr lang="tr-TR" sz="2400" dirty="0">
              <a:latin typeface="Arial" pitchFamily="34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891993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 marL="609600" indent="-609600">
              <a:lnSpc>
                <a:spcPct val="80000"/>
              </a:lnSpc>
              <a:buNone/>
              <a:defRPr/>
            </a:pPr>
            <a:r>
              <a:rPr lang="tr-TR" sz="2400" dirty="0">
                <a:latin typeface="Arial" pitchFamily="34" charset="0"/>
              </a:rPr>
              <a:t>9</a:t>
            </a:r>
            <a:r>
              <a:rPr lang="tr-TR" sz="2400" dirty="0" smtClean="0">
                <a:latin typeface="Arial" pitchFamily="34" charset="0"/>
              </a:rPr>
              <a:t>- </a:t>
            </a:r>
            <a:r>
              <a:rPr lang="tr-TR" sz="2400" dirty="0">
                <a:latin typeface="Arial" pitchFamily="34" charset="0"/>
              </a:rPr>
              <a:t>Çalıştırılacak </a:t>
            </a:r>
            <a:r>
              <a:rPr lang="tr-TR" sz="2400" dirty="0" smtClean="0">
                <a:latin typeface="Arial" pitchFamily="34" charset="0"/>
              </a:rPr>
              <a:t>sporcular motive </a:t>
            </a:r>
            <a:r>
              <a:rPr lang="tr-TR" sz="2400" dirty="0">
                <a:latin typeface="Arial" pitchFamily="34" charset="0"/>
              </a:rPr>
              <a:t>edilmelidir.</a:t>
            </a:r>
          </a:p>
          <a:p>
            <a:pPr marL="609600" indent="-609600">
              <a:lnSpc>
                <a:spcPct val="80000"/>
              </a:lnSpc>
              <a:buNone/>
              <a:defRPr/>
            </a:pPr>
            <a:endParaRPr lang="tr-TR" sz="2400" dirty="0" smtClean="0">
              <a:latin typeface="Arial" pitchFamily="34" charset="0"/>
            </a:endParaRPr>
          </a:p>
          <a:p>
            <a:pPr marL="609600" indent="-609600">
              <a:lnSpc>
                <a:spcPct val="80000"/>
              </a:lnSpc>
              <a:buNone/>
              <a:defRPr/>
            </a:pPr>
            <a:endParaRPr lang="tr-TR" sz="2400" dirty="0" smtClean="0">
              <a:latin typeface="Arial" pitchFamily="34" charset="0"/>
            </a:endParaRPr>
          </a:p>
          <a:p>
            <a:pPr marL="609600" indent="-609600">
              <a:lnSpc>
                <a:spcPct val="80000"/>
              </a:lnSpc>
              <a:buNone/>
              <a:defRPr/>
            </a:pPr>
            <a:r>
              <a:rPr lang="tr-TR" sz="2400" dirty="0" smtClean="0">
                <a:latin typeface="Arial" pitchFamily="34" charset="0"/>
              </a:rPr>
              <a:t>10- </a:t>
            </a:r>
            <a:r>
              <a:rPr lang="tr-TR" sz="2400" dirty="0">
                <a:latin typeface="Arial" pitchFamily="34" charset="0"/>
              </a:rPr>
              <a:t>Beslenmeye dikkat edilmelidir.</a:t>
            </a:r>
          </a:p>
          <a:p>
            <a:pPr marL="609600" indent="-609600">
              <a:lnSpc>
                <a:spcPct val="80000"/>
              </a:lnSpc>
              <a:buNone/>
              <a:defRPr/>
            </a:pPr>
            <a:endParaRPr lang="tr-TR" sz="2400" dirty="0" smtClean="0">
              <a:latin typeface="Arial" pitchFamily="34" charset="0"/>
            </a:endParaRPr>
          </a:p>
          <a:p>
            <a:pPr marL="609600" indent="-609600">
              <a:lnSpc>
                <a:spcPct val="80000"/>
              </a:lnSpc>
              <a:buNone/>
              <a:defRPr/>
            </a:pPr>
            <a:endParaRPr lang="tr-TR" sz="2400" dirty="0" smtClean="0">
              <a:latin typeface="Arial" pitchFamily="34" charset="0"/>
            </a:endParaRPr>
          </a:p>
          <a:p>
            <a:pPr marL="609600" indent="-609600">
              <a:lnSpc>
                <a:spcPct val="80000"/>
              </a:lnSpc>
              <a:buNone/>
              <a:defRPr/>
            </a:pPr>
            <a:r>
              <a:rPr lang="tr-TR" sz="2400" dirty="0" smtClean="0">
                <a:latin typeface="Arial" pitchFamily="34" charset="0"/>
              </a:rPr>
              <a:t>11- Antrenmanlar sonrasında sporculara yeterli toparlanma süresi verilmelidir.</a:t>
            </a:r>
          </a:p>
          <a:p>
            <a:pPr marL="609600" indent="-609600">
              <a:lnSpc>
                <a:spcPct val="80000"/>
              </a:lnSpc>
              <a:buNone/>
              <a:defRPr/>
            </a:pPr>
            <a:endParaRPr lang="tr-TR" sz="2400" dirty="0" smtClean="0">
              <a:latin typeface="Arial" pitchFamily="34" charset="0"/>
            </a:endParaRPr>
          </a:p>
          <a:p>
            <a:pPr marL="609600" indent="-609600">
              <a:lnSpc>
                <a:spcPct val="80000"/>
              </a:lnSpc>
              <a:buNone/>
              <a:defRPr/>
            </a:pPr>
            <a:endParaRPr lang="tr-TR" sz="2400" dirty="0" smtClean="0">
              <a:latin typeface="Arial" pitchFamily="34" charset="0"/>
            </a:endParaRPr>
          </a:p>
          <a:p>
            <a:pPr marL="609600" indent="-609600">
              <a:lnSpc>
                <a:spcPct val="80000"/>
              </a:lnSpc>
              <a:buNone/>
              <a:defRPr/>
            </a:pPr>
            <a:r>
              <a:rPr lang="tr-TR" sz="2400" dirty="0" smtClean="0">
                <a:latin typeface="Arial" pitchFamily="34" charset="0"/>
              </a:rPr>
              <a:t>12- Yıllık antrenman programı içerisinde düzenli olarak uygulanmalıdır.</a:t>
            </a:r>
          </a:p>
          <a:p>
            <a:pPr marL="609600" indent="-609600">
              <a:lnSpc>
                <a:spcPct val="80000"/>
              </a:lnSpc>
              <a:buNone/>
              <a:defRPr/>
            </a:pPr>
            <a:endParaRPr lang="tr-TR" sz="2400" dirty="0">
              <a:latin typeface="Arial" pitchFamily="34" charset="0"/>
            </a:endParaRPr>
          </a:p>
          <a:p>
            <a:pPr marL="609600" indent="-609600">
              <a:lnSpc>
                <a:spcPct val="80000"/>
              </a:lnSpc>
              <a:buNone/>
              <a:defRPr/>
            </a:pPr>
            <a:r>
              <a:rPr lang="tr-TR" sz="2400" dirty="0" smtClean="0">
                <a:latin typeface="Arial" pitchFamily="34" charset="0"/>
              </a:rPr>
              <a:t>13- Yüksek direnç-düşük tekrar, orta diren-orta tekrar, düşük direnç yüksek tekrar prensibine dikkat edilmeli. </a:t>
            </a:r>
            <a:endParaRPr lang="tr-TR" sz="2400" dirty="0">
              <a:latin typeface="Arial" pitchFamily="34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154794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858391" y="236806"/>
            <a:ext cx="33487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b="1" dirty="0">
                <a:solidFill>
                  <a:srgbClr val="FF0000"/>
                </a:solidFill>
              </a:rPr>
              <a:t>Kasın Kasılma Türleri </a:t>
            </a:r>
            <a:endParaRPr lang="tr-TR" sz="2800" dirty="0">
              <a:solidFill>
                <a:srgbClr val="FF0000"/>
              </a:solidFill>
            </a:endParaRPr>
          </a:p>
        </p:txBody>
      </p:sp>
      <p:sp>
        <p:nvSpPr>
          <p:cNvPr id="5" name="Line 7"/>
          <p:cNvSpPr>
            <a:spLocks noChangeShapeType="1"/>
          </p:cNvSpPr>
          <p:nvPr/>
        </p:nvSpPr>
        <p:spPr bwMode="auto">
          <a:xfrm flipV="1">
            <a:off x="1460050" y="783868"/>
            <a:ext cx="3041650" cy="1150938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 anchor="ctr"/>
          <a:lstStyle/>
          <a:p>
            <a:endParaRPr lang="tr-TR"/>
          </a:p>
        </p:txBody>
      </p:sp>
      <p:sp>
        <p:nvSpPr>
          <p:cNvPr id="6" name="Line 11"/>
          <p:cNvSpPr>
            <a:spLocks noChangeShapeType="1"/>
          </p:cNvSpPr>
          <p:nvPr/>
        </p:nvSpPr>
        <p:spPr bwMode="auto">
          <a:xfrm>
            <a:off x="4531966" y="783869"/>
            <a:ext cx="3206626" cy="1150937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 anchor="ctr"/>
          <a:lstStyle/>
          <a:p>
            <a:endParaRPr lang="tr-TR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1470978" y="1949383"/>
            <a:ext cx="1588" cy="3810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7737004" y="1934806"/>
            <a:ext cx="1588" cy="3810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251520" y="2373331"/>
            <a:ext cx="3119437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tr-TR" altLang="tr-TR" u="sng" dirty="0" smtClean="0">
                <a:solidFill>
                  <a:srgbClr val="FF0000"/>
                </a:solidFill>
              </a:rPr>
              <a:t>Statik Kasılma</a:t>
            </a:r>
            <a:endParaRPr lang="tr-TR" altLang="tr-TR" u="sng" dirty="0">
              <a:solidFill>
                <a:srgbClr val="FF0000"/>
              </a:solidFill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6176069" y="2350429"/>
            <a:ext cx="2500388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tr-TR" altLang="tr-TR" u="sng" dirty="0" smtClean="0">
                <a:solidFill>
                  <a:srgbClr val="FF0000"/>
                </a:solidFill>
              </a:rPr>
              <a:t>Dinamik kasılma</a:t>
            </a:r>
            <a:endParaRPr lang="tr-TR" altLang="tr-TR" u="sng" dirty="0">
              <a:solidFill>
                <a:srgbClr val="FF0000"/>
              </a:solidFill>
            </a:endParaRPr>
          </a:p>
        </p:txBody>
      </p:sp>
      <p:sp>
        <p:nvSpPr>
          <p:cNvPr id="11" name="Text Box 15"/>
          <p:cNvSpPr txBox="1">
            <a:spLocks noChangeArrowheads="1"/>
          </p:cNvSpPr>
          <p:nvPr/>
        </p:nvSpPr>
        <p:spPr bwMode="auto">
          <a:xfrm>
            <a:off x="395536" y="2902206"/>
            <a:ext cx="3633352" cy="17173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tr-TR" altLang="tr-TR" u="sng" dirty="0" err="1" smtClean="0">
                <a:solidFill>
                  <a:srgbClr val="FFFF00"/>
                </a:solidFill>
              </a:rPr>
              <a:t>İzometrik</a:t>
            </a:r>
            <a:r>
              <a:rPr lang="tr-TR" altLang="tr-TR" u="sng" dirty="0" smtClean="0">
                <a:solidFill>
                  <a:srgbClr val="FFFF00"/>
                </a:solidFill>
              </a:rPr>
              <a:t> Kasılma</a:t>
            </a:r>
            <a:endParaRPr lang="tr-TR" u="sng" dirty="0"/>
          </a:p>
          <a:p>
            <a:r>
              <a:rPr lang="tr-TR" sz="1600" dirty="0"/>
              <a:t>İ</a:t>
            </a:r>
            <a:r>
              <a:rPr lang="tr-TR" sz="1600" dirty="0" smtClean="0"/>
              <a:t>ç </a:t>
            </a:r>
            <a:r>
              <a:rPr lang="tr-TR" sz="1600" dirty="0"/>
              <a:t>ve dış kuvvetler birbirine eşittir. Kasta dıştan görülebilecek herhangi bir uzunluk değişimi olmaz. </a:t>
            </a:r>
          </a:p>
          <a:p>
            <a:pPr eaLnBrk="1" hangingPunct="1">
              <a:lnSpc>
                <a:spcPct val="11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endParaRPr lang="tr-TR" altLang="tr-TR" dirty="0">
              <a:solidFill>
                <a:srgbClr val="FFFF00"/>
              </a:solidFill>
            </a:endParaRPr>
          </a:p>
        </p:txBody>
      </p:sp>
      <p:sp>
        <p:nvSpPr>
          <p:cNvPr id="14" name="Text Box 16"/>
          <p:cNvSpPr txBox="1">
            <a:spLocks noChangeArrowheads="1"/>
          </p:cNvSpPr>
          <p:nvPr/>
        </p:nvSpPr>
        <p:spPr bwMode="auto">
          <a:xfrm>
            <a:off x="4347057" y="2879067"/>
            <a:ext cx="4680520" cy="1508105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tr-TR" sz="2400" dirty="0" smtClean="0">
                <a:solidFill>
                  <a:srgbClr val="FFFF00"/>
                </a:solidFill>
                <a:latin typeface="Arial" pitchFamily="34" charset="0"/>
              </a:rPr>
              <a:t>	      </a:t>
            </a:r>
            <a:r>
              <a:rPr lang="tr-TR" sz="2400" u="sng" dirty="0" err="1" smtClean="0">
                <a:solidFill>
                  <a:srgbClr val="FFFF00"/>
                </a:solidFill>
                <a:latin typeface="Arial" pitchFamily="34" charset="0"/>
              </a:rPr>
              <a:t>İzotonik</a:t>
            </a:r>
            <a:r>
              <a:rPr lang="tr-TR" sz="2400" u="sng" dirty="0" smtClean="0">
                <a:solidFill>
                  <a:srgbClr val="FFFF00"/>
                </a:solidFill>
                <a:latin typeface="Arial" pitchFamily="34" charset="0"/>
              </a:rPr>
              <a:t> kasılma</a:t>
            </a:r>
            <a:endParaRPr lang="tr-TR" sz="2000" u="sng" dirty="0"/>
          </a:p>
          <a:p>
            <a:pPr algn="just"/>
            <a:r>
              <a:rPr lang="tr-TR" sz="1600" dirty="0"/>
              <a:t>E</a:t>
            </a:r>
            <a:r>
              <a:rPr lang="tr-TR" sz="1600" dirty="0" smtClean="0"/>
              <a:t>ksantrik ve </a:t>
            </a:r>
            <a:r>
              <a:rPr lang="tr-TR" sz="1600" dirty="0" err="1"/>
              <a:t>K</a:t>
            </a:r>
            <a:r>
              <a:rPr lang="tr-TR" sz="1600" dirty="0" err="1" smtClean="0"/>
              <a:t>onsantrik</a:t>
            </a:r>
            <a:r>
              <a:rPr lang="tr-TR" sz="1600" dirty="0" smtClean="0"/>
              <a:t> </a:t>
            </a:r>
            <a:r>
              <a:rPr lang="tr-TR" sz="1600" dirty="0"/>
              <a:t>kasılmanın birlikte yapılmasıyla olur. Bu şekilde kasın hem boyunda hem de </a:t>
            </a:r>
            <a:r>
              <a:rPr lang="tr-TR" sz="1600" dirty="0" err="1"/>
              <a:t>tonusunda</a:t>
            </a:r>
            <a:r>
              <a:rPr lang="tr-TR" sz="1600" dirty="0"/>
              <a:t> bir değişme meydana gelir. </a:t>
            </a:r>
          </a:p>
          <a:p>
            <a:pPr>
              <a:defRPr/>
            </a:pPr>
            <a:r>
              <a:rPr lang="tr-TR" sz="2000" dirty="0" smtClean="0">
                <a:latin typeface="Arial" pitchFamily="34" charset="0"/>
              </a:rPr>
              <a:t> </a:t>
            </a:r>
            <a:endParaRPr lang="tr-TR" sz="2000" dirty="0">
              <a:latin typeface="Arial" pitchFamily="34" charset="0"/>
            </a:endParaRPr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auto">
          <a:xfrm flipH="1">
            <a:off x="3729697" y="4077072"/>
            <a:ext cx="1224136" cy="919843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5" name="Line 5"/>
          <p:cNvSpPr>
            <a:spLocks noChangeShapeType="1"/>
          </p:cNvSpPr>
          <p:nvPr/>
        </p:nvSpPr>
        <p:spPr bwMode="auto">
          <a:xfrm>
            <a:off x="6608454" y="4087537"/>
            <a:ext cx="1250194" cy="909378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6" name="Rectangle 4"/>
          <p:cNvSpPr>
            <a:spLocks noChangeArrowheads="1"/>
          </p:cNvSpPr>
          <p:nvPr/>
        </p:nvSpPr>
        <p:spPr bwMode="auto">
          <a:xfrm>
            <a:off x="2518792" y="4996915"/>
            <a:ext cx="2500388" cy="1168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tr-TR" altLang="tr-TR" u="sng" dirty="0" smtClean="0">
                <a:solidFill>
                  <a:srgbClr val="FF0000"/>
                </a:solidFill>
              </a:rPr>
              <a:t>Eksantrik kasılma</a:t>
            </a:r>
            <a:endParaRPr lang="tr-TR" dirty="0">
              <a:solidFill>
                <a:srgbClr val="FF0000"/>
              </a:solidFill>
            </a:endParaRPr>
          </a:p>
          <a:p>
            <a:r>
              <a:rPr lang="tr-TR" sz="1600" dirty="0"/>
              <a:t>Kasılma sırasında eklem </a:t>
            </a:r>
            <a:r>
              <a:rPr lang="tr-TR" sz="1600" dirty="0" smtClean="0"/>
              <a:t>açısı</a:t>
            </a:r>
          </a:p>
          <a:p>
            <a:r>
              <a:rPr lang="tr-TR" sz="1600" dirty="0" smtClean="0"/>
              <a:t> </a:t>
            </a:r>
            <a:r>
              <a:rPr lang="tr-TR" sz="1600" dirty="0"/>
              <a:t>büyürken kasın boyu uzar. </a:t>
            </a:r>
          </a:p>
          <a:p>
            <a:pPr algn="ctr" eaLnBrk="1" hangingPunct="1"/>
            <a:endParaRPr lang="tr-TR" altLang="tr-TR" u="sng" dirty="0">
              <a:solidFill>
                <a:srgbClr val="FFFF00"/>
              </a:solidFill>
            </a:endParaRPr>
          </a:p>
        </p:txBody>
      </p:sp>
      <p:sp>
        <p:nvSpPr>
          <p:cNvPr id="17" name="Rectangle 4"/>
          <p:cNvSpPr>
            <a:spLocks noChangeArrowheads="1"/>
          </p:cNvSpPr>
          <p:nvPr/>
        </p:nvSpPr>
        <p:spPr bwMode="auto">
          <a:xfrm>
            <a:off x="6300192" y="5316790"/>
            <a:ext cx="2500388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tr-TR" altLang="tr-TR" u="sng" dirty="0" err="1">
                <a:solidFill>
                  <a:srgbClr val="FF0000"/>
                </a:solidFill>
              </a:rPr>
              <a:t>K</a:t>
            </a:r>
            <a:r>
              <a:rPr lang="tr-TR" altLang="tr-TR" u="sng" dirty="0" err="1" smtClean="0">
                <a:solidFill>
                  <a:srgbClr val="FF0000"/>
                </a:solidFill>
              </a:rPr>
              <a:t>onsantrik</a:t>
            </a:r>
            <a:r>
              <a:rPr lang="tr-TR" altLang="tr-TR" u="sng" dirty="0" smtClean="0">
                <a:solidFill>
                  <a:srgbClr val="FF0000"/>
                </a:solidFill>
              </a:rPr>
              <a:t> kasılma</a:t>
            </a:r>
            <a:endParaRPr lang="tr-TR" dirty="0">
              <a:solidFill>
                <a:srgbClr val="FF0000"/>
              </a:solidFill>
            </a:endParaRPr>
          </a:p>
          <a:p>
            <a:r>
              <a:rPr lang="tr-TR" sz="1600" dirty="0"/>
              <a:t>Kas kuvvet üretirken eklem </a:t>
            </a:r>
            <a:endParaRPr lang="tr-TR" sz="1600" dirty="0" smtClean="0"/>
          </a:p>
          <a:p>
            <a:r>
              <a:rPr lang="tr-TR" sz="1600" dirty="0" smtClean="0"/>
              <a:t>açısı </a:t>
            </a:r>
            <a:r>
              <a:rPr lang="tr-TR" sz="1600" dirty="0"/>
              <a:t>küçülür ve kas kısalır</a:t>
            </a:r>
            <a:r>
              <a:rPr lang="tr-TR" dirty="0"/>
              <a:t>. </a:t>
            </a:r>
          </a:p>
          <a:p>
            <a:pPr algn="ctr" eaLnBrk="1" hangingPunct="1"/>
            <a:endParaRPr lang="tr-TR" altLang="tr-TR" u="sng" dirty="0">
              <a:solidFill>
                <a:srgbClr val="FFFF00"/>
              </a:solidFill>
            </a:endParaRPr>
          </a:p>
        </p:txBody>
      </p:sp>
      <p:sp>
        <p:nvSpPr>
          <p:cNvPr id="18" name="Line 5"/>
          <p:cNvSpPr>
            <a:spLocks noChangeShapeType="1"/>
          </p:cNvSpPr>
          <p:nvPr/>
        </p:nvSpPr>
        <p:spPr bwMode="auto">
          <a:xfrm>
            <a:off x="4531172" y="836712"/>
            <a:ext cx="1588" cy="100811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3430678" y="1821791"/>
            <a:ext cx="2500388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tr-TR" altLang="tr-TR" u="sng" dirty="0" err="1" smtClean="0">
                <a:solidFill>
                  <a:srgbClr val="FF0000"/>
                </a:solidFill>
              </a:rPr>
              <a:t>İzokinetik</a:t>
            </a:r>
            <a:r>
              <a:rPr lang="tr-TR" altLang="tr-TR" u="sng" dirty="0" smtClean="0">
                <a:solidFill>
                  <a:srgbClr val="FF0000"/>
                </a:solidFill>
              </a:rPr>
              <a:t> kasılma</a:t>
            </a:r>
            <a:endParaRPr lang="tr-TR" altLang="tr-TR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0257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idx="4294967295"/>
          </p:nvPr>
        </p:nvSpPr>
        <p:spPr>
          <a:xfrm>
            <a:off x="0" y="125760"/>
            <a:ext cx="9144000" cy="854968"/>
          </a:xfrm>
        </p:spPr>
        <p:txBody>
          <a:bodyPr>
            <a:noAutofit/>
          </a:bodyPr>
          <a:lstStyle/>
          <a:p>
            <a:r>
              <a:rPr lang="tr-TR" sz="2800" b="1" i="1" u="sng" dirty="0" smtClean="0"/>
              <a:t>Dinamik Kasılma</a:t>
            </a:r>
            <a:r>
              <a:rPr lang="tr-TR" sz="2800" b="1" dirty="0" smtClean="0"/>
              <a:t/>
            </a:r>
            <a:br>
              <a:rPr lang="tr-TR" sz="2800" b="1" dirty="0" smtClean="0"/>
            </a:br>
            <a:r>
              <a:rPr lang="tr-TR" sz="2800" b="1" dirty="0" err="1" smtClean="0"/>
              <a:t>Konsantrik</a:t>
            </a:r>
            <a:r>
              <a:rPr lang="tr-TR" sz="2800" b="1" dirty="0" smtClean="0"/>
              <a:t> Kasılma + Eksantrik Kasılma: </a:t>
            </a:r>
            <a:r>
              <a:rPr lang="tr-TR" sz="2800" b="1" dirty="0" err="1" smtClean="0"/>
              <a:t>İzotonik</a:t>
            </a:r>
            <a:r>
              <a:rPr lang="tr-TR" sz="2800" b="1" dirty="0" smtClean="0"/>
              <a:t> Kasılma</a:t>
            </a:r>
            <a:endParaRPr lang="tr-TR" sz="2800" b="1" dirty="0"/>
          </a:p>
        </p:txBody>
      </p:sp>
      <p:pic>
        <p:nvPicPr>
          <p:cNvPr id="3076" name="Picture 4" descr="http://4.bp.blogspot.com/-rAMUouho6ZM/VHtCLQPS4_I/AAAAAAAAGJs/ECEOnN1zCxc/s1600/featured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24744"/>
            <a:ext cx="9144000" cy="5733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5388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92088"/>
          </a:xfrm>
        </p:spPr>
        <p:txBody>
          <a:bodyPr>
            <a:normAutofit fontScale="90000"/>
          </a:bodyPr>
          <a:lstStyle/>
          <a:p>
            <a:pPr algn="l"/>
            <a:r>
              <a:rPr lang="tr-TR" sz="2400" dirty="0" smtClean="0">
                <a:solidFill>
                  <a:srgbClr val="FF0000"/>
                </a:solidFill>
                <a:latin typeface="Arial" pitchFamily="34" charset="0"/>
              </a:rPr>
              <a:t/>
            </a:r>
            <a:br>
              <a:rPr lang="tr-TR" sz="2400" dirty="0" smtClean="0">
                <a:solidFill>
                  <a:srgbClr val="FF0000"/>
                </a:solidFill>
                <a:latin typeface="Arial" pitchFamily="34" charset="0"/>
              </a:rPr>
            </a:br>
            <a:r>
              <a:rPr lang="tr-TR" sz="2400" dirty="0" smtClean="0">
                <a:solidFill>
                  <a:srgbClr val="FF0000"/>
                </a:solidFill>
                <a:latin typeface="Arial" pitchFamily="34" charset="0"/>
              </a:rPr>
              <a:t>                        </a:t>
            </a:r>
            <a:br>
              <a:rPr lang="tr-TR" sz="2400" dirty="0" smtClean="0">
                <a:solidFill>
                  <a:srgbClr val="FF0000"/>
                </a:solidFill>
                <a:latin typeface="Arial" pitchFamily="34" charset="0"/>
              </a:rPr>
            </a:br>
            <a:r>
              <a:rPr lang="tr-TR" sz="2400" dirty="0">
                <a:solidFill>
                  <a:srgbClr val="FF0000"/>
                </a:solidFill>
                <a:latin typeface="Arial" pitchFamily="34" charset="0"/>
              </a:rPr>
              <a:t/>
            </a:r>
            <a:br>
              <a:rPr lang="tr-TR" sz="2400" dirty="0">
                <a:solidFill>
                  <a:srgbClr val="FF0000"/>
                </a:solidFill>
                <a:latin typeface="Arial" pitchFamily="34" charset="0"/>
              </a:rPr>
            </a:br>
            <a:r>
              <a:rPr lang="tr-TR" sz="2400" dirty="0" smtClean="0">
                <a:solidFill>
                  <a:srgbClr val="FF0000"/>
                </a:solidFill>
                <a:latin typeface="Arial" pitchFamily="34" charset="0"/>
              </a:rPr>
              <a:t>                                      </a:t>
            </a:r>
            <a:r>
              <a:rPr lang="tr-TR" sz="3100" dirty="0" smtClean="0">
                <a:solidFill>
                  <a:srgbClr val="FF0000"/>
                </a:solidFill>
                <a:latin typeface="Arial" pitchFamily="34" charset="0"/>
              </a:rPr>
              <a:t>TANIMLAR</a:t>
            </a:r>
            <a:r>
              <a:rPr lang="tr-TR" sz="3100" dirty="0">
                <a:solidFill>
                  <a:srgbClr val="FF0000"/>
                </a:solidFill>
                <a:latin typeface="Arial" pitchFamily="34" charset="0"/>
              </a:rPr>
              <a:t/>
            </a:r>
            <a:br>
              <a:rPr lang="tr-TR" sz="3100" dirty="0">
                <a:solidFill>
                  <a:srgbClr val="FF0000"/>
                </a:solidFill>
                <a:latin typeface="Arial" pitchFamily="34" charset="0"/>
              </a:rPr>
            </a:br>
            <a:r>
              <a:rPr lang="tr-TR" sz="3100" dirty="0" smtClean="0">
                <a:solidFill>
                  <a:srgbClr val="FF0000"/>
                </a:solidFill>
                <a:latin typeface="Arial" pitchFamily="34" charset="0"/>
              </a:rPr>
              <a:t/>
            </a:r>
            <a:br>
              <a:rPr lang="tr-TR" sz="3100" dirty="0" smtClean="0">
                <a:solidFill>
                  <a:srgbClr val="FF0000"/>
                </a:solidFill>
                <a:latin typeface="Arial" pitchFamily="34" charset="0"/>
              </a:rPr>
            </a:br>
            <a:r>
              <a:rPr lang="tr-TR" sz="2400" dirty="0" smtClean="0">
                <a:solidFill>
                  <a:srgbClr val="FF0000"/>
                </a:solidFill>
                <a:latin typeface="Arial" pitchFamily="34" charset="0"/>
              </a:rPr>
              <a:t/>
            </a:r>
            <a:br>
              <a:rPr lang="tr-TR" sz="2400" dirty="0" smtClean="0">
                <a:solidFill>
                  <a:srgbClr val="FF0000"/>
                </a:solidFill>
                <a:latin typeface="Arial" pitchFamily="34" charset="0"/>
              </a:rPr>
            </a:br>
            <a:endParaRPr lang="tr-TR" sz="24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10000"/>
              </a:lnSpc>
              <a:buClr>
                <a:schemeClr val="accent1"/>
              </a:buClr>
              <a:buNone/>
              <a:defRPr/>
            </a:pPr>
            <a:r>
              <a:rPr lang="tr-TR" dirty="0" smtClean="0">
                <a:latin typeface="Arial" pitchFamily="34" charset="0"/>
              </a:rPr>
              <a:t>	</a:t>
            </a:r>
            <a:r>
              <a:rPr lang="tr-TR" sz="4800" dirty="0">
                <a:solidFill>
                  <a:srgbClr val="FF0000"/>
                </a:solidFill>
                <a:latin typeface="Arial" pitchFamily="34" charset="0"/>
              </a:rPr>
              <a:t> </a:t>
            </a:r>
            <a:r>
              <a:rPr lang="tr-TR" sz="3800" dirty="0">
                <a:solidFill>
                  <a:srgbClr val="FF0000"/>
                </a:solidFill>
                <a:latin typeface="Arial" pitchFamily="34" charset="0"/>
              </a:rPr>
              <a:t>KUVVET:</a:t>
            </a:r>
            <a:r>
              <a:rPr lang="tr-TR" sz="4800" dirty="0">
                <a:solidFill>
                  <a:srgbClr val="FF0000"/>
                </a:solidFill>
                <a:latin typeface="Arial" pitchFamily="34" charset="0"/>
              </a:rPr>
              <a:t> </a:t>
            </a:r>
            <a:r>
              <a:rPr lang="tr-TR" sz="4500" dirty="0" smtClean="0">
                <a:latin typeface="Arial" pitchFamily="34" charset="0"/>
              </a:rPr>
              <a:t>Bir </a:t>
            </a:r>
            <a:r>
              <a:rPr lang="tr-TR" sz="4500" dirty="0">
                <a:latin typeface="Arial" pitchFamily="34" charset="0"/>
              </a:rPr>
              <a:t>dirençle karşı karşıya kalan kasların, kasılabilme yada direnç karşısında belirli bir ölçüde dayanabilme yeteneğidir</a:t>
            </a:r>
            <a:r>
              <a:rPr lang="tr-TR" sz="4500" dirty="0" smtClean="0">
                <a:latin typeface="Arial" pitchFamily="34" charset="0"/>
              </a:rPr>
              <a:t>.</a:t>
            </a:r>
          </a:p>
          <a:p>
            <a:pPr marL="0" indent="0" algn="just">
              <a:lnSpc>
                <a:spcPct val="110000"/>
              </a:lnSpc>
              <a:buClr>
                <a:schemeClr val="accent1"/>
              </a:buClr>
              <a:buNone/>
              <a:defRPr/>
            </a:pPr>
            <a:r>
              <a:rPr lang="tr-TR" sz="4500" dirty="0">
                <a:latin typeface="Arial" pitchFamily="34" charset="0"/>
              </a:rPr>
              <a:t>	</a:t>
            </a:r>
            <a:r>
              <a:rPr lang="tr-TR" sz="4500" dirty="0" smtClean="0">
                <a:latin typeface="Arial" pitchFamily="34" charset="0"/>
              </a:rPr>
              <a:t>Diğer </a:t>
            </a:r>
            <a:r>
              <a:rPr lang="tr-TR" sz="4500" dirty="0">
                <a:latin typeface="Arial" pitchFamily="34" charset="0"/>
              </a:rPr>
              <a:t>bir değişle </a:t>
            </a:r>
            <a:r>
              <a:rPr lang="tr-TR" sz="4500" b="1" dirty="0">
                <a:latin typeface="Arial" pitchFamily="34" charset="0"/>
              </a:rPr>
              <a:t>kasın </a:t>
            </a:r>
            <a:r>
              <a:rPr lang="tr-TR" sz="4500" b="1" dirty="0" smtClean="0">
                <a:latin typeface="Arial" pitchFamily="34" charset="0"/>
              </a:rPr>
              <a:t>kasılma yoluyla </a:t>
            </a:r>
            <a:r>
              <a:rPr lang="tr-TR" sz="4500" b="1" dirty="0">
                <a:latin typeface="Arial" pitchFamily="34" charset="0"/>
              </a:rPr>
              <a:t>bir dirence karşı koyma özelliğidir</a:t>
            </a:r>
            <a:r>
              <a:rPr lang="tr-TR" sz="3800" b="1" dirty="0">
                <a:latin typeface="Arial" pitchFamily="34" charset="0"/>
              </a:rPr>
              <a:t>. </a:t>
            </a:r>
            <a:endParaRPr lang="tr-TR" sz="3800" b="1" dirty="0" smtClean="0">
              <a:latin typeface="Arial" pitchFamily="34" charset="0"/>
            </a:endParaRPr>
          </a:p>
          <a:p>
            <a:pPr marL="0" indent="0" algn="just">
              <a:lnSpc>
                <a:spcPct val="110000"/>
              </a:lnSpc>
              <a:buClr>
                <a:schemeClr val="accent1"/>
              </a:buClr>
              <a:buNone/>
              <a:defRPr/>
            </a:pPr>
            <a:r>
              <a:rPr lang="tr-TR" sz="3800" dirty="0" smtClean="0">
                <a:solidFill>
                  <a:srgbClr val="FF0000"/>
                </a:solidFill>
                <a:latin typeface="Arial" pitchFamily="34" charset="0"/>
              </a:rPr>
              <a:t>İŞ:</a:t>
            </a:r>
            <a:r>
              <a:rPr lang="tr-TR" sz="4400" dirty="0" smtClean="0">
                <a:solidFill>
                  <a:srgbClr val="FFFF00"/>
                </a:solidFill>
                <a:latin typeface="Arial" pitchFamily="34" charset="0"/>
              </a:rPr>
              <a:t> </a:t>
            </a:r>
            <a:r>
              <a:rPr lang="tr-TR" sz="4400" dirty="0" smtClean="0">
                <a:latin typeface="Arial" pitchFamily="34" charset="0"/>
              </a:rPr>
              <a:t>Cisim</a:t>
            </a:r>
            <a:r>
              <a:rPr lang="tr-TR" sz="4400" dirty="0" smtClean="0"/>
              <a:t> </a:t>
            </a:r>
            <a:r>
              <a:rPr lang="tr-TR" sz="4400" b="1" dirty="0"/>
              <a:t>kendisine uygulanan kuvvet doğrultusunda </a:t>
            </a:r>
            <a:r>
              <a:rPr lang="tr-TR" sz="4400" b="1" dirty="0" smtClean="0"/>
              <a:t>yer değiştirirse </a:t>
            </a:r>
            <a:r>
              <a:rPr lang="tr-TR" sz="4400" b="1" dirty="0"/>
              <a:t>fiziksel anlamda iş </a:t>
            </a:r>
            <a:r>
              <a:rPr lang="tr-TR" sz="4400" b="1" dirty="0" smtClean="0"/>
              <a:t>yapılır</a:t>
            </a:r>
            <a:r>
              <a:rPr lang="tr-TR" sz="4400" dirty="0" smtClean="0"/>
              <a:t>.</a:t>
            </a:r>
            <a:endParaRPr lang="tr-TR" sz="4400" dirty="0" smtClean="0">
              <a:latin typeface="Arial" pitchFamily="34" charset="0"/>
            </a:endParaRPr>
          </a:p>
          <a:p>
            <a:pPr marL="0" indent="0" algn="just">
              <a:lnSpc>
                <a:spcPct val="110000"/>
              </a:lnSpc>
              <a:buClr>
                <a:schemeClr val="accent1"/>
              </a:buClr>
              <a:buNone/>
              <a:defRPr/>
            </a:pPr>
            <a:r>
              <a:rPr lang="tr-TR" sz="3800" dirty="0" smtClean="0">
                <a:solidFill>
                  <a:srgbClr val="FF0000"/>
                </a:solidFill>
                <a:latin typeface="Arial" pitchFamily="34" charset="0"/>
              </a:rPr>
              <a:t>GÜÇ:</a:t>
            </a:r>
            <a:r>
              <a:rPr lang="tr-TR" sz="4400" dirty="0" smtClean="0">
                <a:solidFill>
                  <a:srgbClr val="FFFF00"/>
                </a:solidFill>
                <a:latin typeface="Arial" pitchFamily="34" charset="0"/>
              </a:rPr>
              <a:t> </a:t>
            </a:r>
            <a:r>
              <a:rPr lang="tr-TR" sz="4400" b="1" dirty="0" smtClean="0">
                <a:latin typeface="Arial" pitchFamily="34" charset="0"/>
              </a:rPr>
              <a:t>Birim zamanda yapılan </a:t>
            </a:r>
            <a:r>
              <a:rPr lang="tr-TR" sz="4400" dirty="0" smtClean="0">
                <a:latin typeface="Arial" pitchFamily="34" charset="0"/>
              </a:rPr>
              <a:t>(oluşturulan) </a:t>
            </a:r>
            <a:r>
              <a:rPr lang="tr-TR" sz="4400" b="1" dirty="0" smtClean="0">
                <a:latin typeface="Arial" pitchFamily="34" charset="0"/>
              </a:rPr>
              <a:t>iş olarak tanımlanır.</a:t>
            </a:r>
            <a:endParaRPr lang="tr-TR" sz="4400" dirty="0"/>
          </a:p>
        </p:txBody>
      </p:sp>
    </p:spTree>
    <p:extLst>
      <p:ext uri="{BB962C8B-B14F-4D97-AF65-F5344CB8AC3E}">
        <p14:creationId xmlns:p14="http://schemas.microsoft.com/office/powerpoint/2010/main" val="18895670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42591"/>
          </a:xfrm>
        </p:spPr>
        <p:txBody>
          <a:bodyPr/>
          <a:lstStyle/>
          <a:p>
            <a:r>
              <a:rPr lang="tr-TR" i="1" dirty="0" smtClean="0">
                <a:latin typeface="Baskerville Old Face" panose="02020602080505020303" pitchFamily="18" charset="0"/>
              </a:rPr>
              <a:t>TEŞEKKÜRLER</a:t>
            </a:r>
            <a:endParaRPr lang="tr-TR" i="1" dirty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3592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tr-TR" b="1" dirty="0">
                <a:solidFill>
                  <a:srgbClr val="FFFF00"/>
                </a:solidFill>
              </a:rPr>
              <a:t>Kuvveti Etkileyen </a:t>
            </a:r>
            <a:r>
              <a:rPr lang="tr-TR" b="1" dirty="0" smtClean="0">
                <a:solidFill>
                  <a:srgbClr val="FFFF00"/>
                </a:solidFill>
              </a:rPr>
              <a:t>Faktörler</a:t>
            </a: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40560"/>
          </a:xfrm>
        </p:spPr>
        <p:txBody>
          <a:bodyPr>
            <a:normAutofit fontScale="25000" lnSpcReduction="20000"/>
          </a:bodyPr>
          <a:lstStyle/>
          <a:p>
            <a:pPr marL="514350" indent="-514350">
              <a:buAutoNum type="arabicPeriod"/>
            </a:pPr>
            <a:r>
              <a:rPr lang="tr-TR" sz="11200" dirty="0" smtClean="0">
                <a:solidFill>
                  <a:srgbClr val="FF0000"/>
                </a:solidFill>
              </a:rPr>
              <a:t>Motor ünite </a:t>
            </a:r>
            <a:r>
              <a:rPr lang="tr-TR" sz="11200" dirty="0">
                <a:solidFill>
                  <a:srgbClr val="FF0000"/>
                </a:solidFill>
              </a:rPr>
              <a:t>katılımı (</a:t>
            </a:r>
            <a:r>
              <a:rPr lang="tr-TR" sz="11200" dirty="0" err="1">
                <a:solidFill>
                  <a:srgbClr val="FF0000"/>
                </a:solidFill>
              </a:rPr>
              <a:t>recruitment</a:t>
            </a:r>
            <a:r>
              <a:rPr lang="tr-TR" sz="11200" dirty="0" smtClean="0">
                <a:solidFill>
                  <a:srgbClr val="FF0000"/>
                </a:solidFill>
              </a:rPr>
              <a:t>)</a:t>
            </a:r>
          </a:p>
          <a:p>
            <a:pPr marL="0" indent="0" algn="just">
              <a:buNone/>
            </a:pPr>
            <a:r>
              <a:rPr lang="tr-TR" sz="11200" dirty="0" smtClean="0"/>
              <a:t>Çok </a:t>
            </a:r>
            <a:r>
              <a:rPr lang="tr-TR" sz="11200" dirty="0"/>
              <a:t>sayıda motor </a:t>
            </a:r>
            <a:r>
              <a:rPr lang="tr-TR" sz="11200" dirty="0" smtClean="0"/>
              <a:t>ünite </a:t>
            </a:r>
            <a:r>
              <a:rPr lang="tr-TR" sz="11200" dirty="0"/>
              <a:t>harekete katılırsa kaslardaki kuvvet düzeyi de artmaktadır. </a:t>
            </a:r>
            <a:endParaRPr lang="tr-TR" sz="11200" dirty="0" smtClean="0"/>
          </a:p>
          <a:p>
            <a:pPr marL="0" indent="0" algn="just">
              <a:buNone/>
            </a:pPr>
            <a:r>
              <a:rPr lang="tr-TR" sz="11200" dirty="0" smtClean="0">
                <a:solidFill>
                  <a:srgbClr val="FF0000"/>
                </a:solidFill>
              </a:rPr>
              <a:t>2</a:t>
            </a:r>
            <a:r>
              <a:rPr lang="tr-TR" sz="11200" dirty="0">
                <a:solidFill>
                  <a:srgbClr val="FF0000"/>
                </a:solidFill>
              </a:rPr>
              <a:t>. Motor </a:t>
            </a:r>
            <a:r>
              <a:rPr lang="tr-TR" sz="11200" dirty="0" smtClean="0">
                <a:solidFill>
                  <a:srgbClr val="FF0000"/>
                </a:solidFill>
              </a:rPr>
              <a:t>ünite </a:t>
            </a:r>
            <a:r>
              <a:rPr lang="tr-TR" sz="11200" dirty="0">
                <a:solidFill>
                  <a:srgbClr val="FF0000"/>
                </a:solidFill>
              </a:rPr>
              <a:t>ateşleme hızı (oranı) </a:t>
            </a:r>
            <a:endParaRPr lang="tr-TR" sz="11200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tr-TR" sz="11200" dirty="0" smtClean="0"/>
              <a:t>Yüksek </a:t>
            </a:r>
            <a:r>
              <a:rPr lang="tr-TR" sz="11200" dirty="0"/>
              <a:t>motor birim ateşleme hızı, yüksek oranda kuvvet gelişimini desteklemektedir. </a:t>
            </a:r>
            <a:endParaRPr lang="tr-TR" sz="11200" dirty="0" smtClean="0"/>
          </a:p>
          <a:p>
            <a:pPr marL="0" indent="0">
              <a:buNone/>
            </a:pPr>
            <a:r>
              <a:rPr lang="tr-TR" sz="11200" dirty="0" smtClean="0">
                <a:solidFill>
                  <a:srgbClr val="FF0000"/>
                </a:solidFill>
              </a:rPr>
              <a:t>3</a:t>
            </a:r>
            <a:r>
              <a:rPr lang="tr-TR" sz="11200" dirty="0">
                <a:solidFill>
                  <a:srgbClr val="FF0000"/>
                </a:solidFill>
              </a:rPr>
              <a:t>. Motor </a:t>
            </a:r>
            <a:r>
              <a:rPr lang="tr-TR" sz="11200" dirty="0" smtClean="0">
                <a:solidFill>
                  <a:srgbClr val="FF0000"/>
                </a:solidFill>
              </a:rPr>
              <a:t>ünite </a:t>
            </a:r>
            <a:r>
              <a:rPr lang="tr-TR" sz="11200" dirty="0">
                <a:solidFill>
                  <a:srgbClr val="FF0000"/>
                </a:solidFill>
              </a:rPr>
              <a:t>eşlenmesi (senkronizesi) </a:t>
            </a:r>
          </a:p>
          <a:p>
            <a:pPr marL="0" indent="0" algn="just">
              <a:buNone/>
            </a:pPr>
            <a:r>
              <a:rPr lang="tr-TR" sz="11200" dirty="0"/>
              <a:t>Çabuk kuvvet veya maksimal kuvvet üretilmesi gereken durumlarda motor </a:t>
            </a:r>
            <a:r>
              <a:rPr lang="tr-TR" sz="11200" dirty="0" smtClean="0"/>
              <a:t>ünite </a:t>
            </a:r>
            <a:r>
              <a:rPr lang="tr-TR" sz="11200" dirty="0"/>
              <a:t>eşlenmesi ile çok sayıda motor birim anında etkinliğe katılmaktadır. Motor birim eşlenmesi kuvvet üretme hızı üzerine yüksek bir düzeyde etkide bulunmaktadır</a:t>
            </a:r>
            <a:r>
              <a:rPr lang="tr-TR" dirty="0"/>
              <a:t>. </a:t>
            </a:r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 smtClean="0">
                <a:solidFill>
                  <a:srgbClr val="FFFF00"/>
                </a:solidFill>
              </a:rPr>
              <a:t> </a:t>
            </a:r>
            <a:endParaRPr lang="tr-TR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650671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88640"/>
            <a:ext cx="8301608" cy="6669360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tr-TR" sz="11200" dirty="0" smtClean="0">
                <a:solidFill>
                  <a:srgbClr val="FF0000"/>
                </a:solidFill>
              </a:rPr>
              <a:t>4. </a:t>
            </a:r>
            <a:r>
              <a:rPr lang="tr-TR" sz="11200" dirty="0">
                <a:solidFill>
                  <a:srgbClr val="FF0000"/>
                </a:solidFill>
              </a:rPr>
              <a:t>Sinir-kas </a:t>
            </a:r>
            <a:r>
              <a:rPr lang="tr-TR" sz="11200" dirty="0" smtClean="0">
                <a:solidFill>
                  <a:srgbClr val="FF0000"/>
                </a:solidFill>
              </a:rPr>
              <a:t>uyarılarının </a:t>
            </a:r>
            <a:r>
              <a:rPr lang="tr-TR" sz="11200" dirty="0">
                <a:solidFill>
                  <a:srgbClr val="FF0000"/>
                </a:solidFill>
              </a:rPr>
              <a:t>engellenmesi </a:t>
            </a:r>
            <a:endParaRPr lang="tr-TR" sz="11200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tr-TR" sz="11200" dirty="0" smtClean="0"/>
              <a:t>Sinirsel engelleme, çeşitli kas ve eklem reseptörlerinden (</a:t>
            </a:r>
            <a:r>
              <a:rPr lang="tr-TR" sz="11200" dirty="0" err="1" smtClean="0"/>
              <a:t>golgi</a:t>
            </a:r>
            <a:r>
              <a:rPr lang="tr-TR" sz="11200" dirty="0" smtClean="0"/>
              <a:t> </a:t>
            </a:r>
            <a:r>
              <a:rPr lang="tr-TR" sz="11200" dirty="0" err="1" smtClean="0"/>
              <a:t>tendon</a:t>
            </a:r>
            <a:r>
              <a:rPr lang="tr-TR" sz="11200" dirty="0" smtClean="0"/>
              <a:t> organ, kas </a:t>
            </a:r>
            <a:r>
              <a:rPr lang="tr-TR" sz="11200" dirty="0" err="1" smtClean="0"/>
              <a:t>iğciği</a:t>
            </a:r>
            <a:r>
              <a:rPr lang="tr-TR" sz="11200" dirty="0" smtClean="0"/>
              <a:t>, vs.) alınan kuvvet üretimini engelleyici sinirsel dönütler ile ortaya çıkmaktadır. </a:t>
            </a:r>
            <a:endParaRPr lang="tr-TR" sz="11200" dirty="0"/>
          </a:p>
          <a:p>
            <a:pPr marL="0" indent="0" algn="just">
              <a:buNone/>
            </a:pPr>
            <a:r>
              <a:rPr lang="tr-TR" sz="11200" dirty="0" smtClean="0">
                <a:solidFill>
                  <a:srgbClr val="FF0000"/>
                </a:solidFill>
              </a:rPr>
              <a:t>5. </a:t>
            </a:r>
            <a:r>
              <a:rPr lang="tr-TR" sz="11200" dirty="0">
                <a:solidFill>
                  <a:srgbClr val="FF0000"/>
                </a:solidFill>
              </a:rPr>
              <a:t>Kas </a:t>
            </a:r>
            <a:r>
              <a:rPr lang="tr-TR" sz="11200" dirty="0" smtClean="0">
                <a:solidFill>
                  <a:srgbClr val="FF0000"/>
                </a:solidFill>
              </a:rPr>
              <a:t>lif tipi </a:t>
            </a:r>
            <a:endParaRPr lang="tr-TR" sz="11200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tr-TR" sz="11200" dirty="0" smtClean="0"/>
              <a:t>Yüksek </a:t>
            </a:r>
            <a:r>
              <a:rPr lang="tr-TR" sz="11200" dirty="0"/>
              <a:t>yoğunlukta tip </a:t>
            </a:r>
            <a:r>
              <a:rPr lang="tr-TR" sz="11200" dirty="0" smtClean="0"/>
              <a:t>2 (hızlı kasılan) </a:t>
            </a:r>
            <a:r>
              <a:rPr lang="tr-TR" sz="11200" dirty="0"/>
              <a:t>kas </a:t>
            </a:r>
            <a:r>
              <a:rPr lang="tr-TR" sz="11200" dirty="0" smtClean="0"/>
              <a:t>liflerine </a:t>
            </a:r>
            <a:r>
              <a:rPr lang="tr-TR" sz="11200" dirty="0"/>
              <a:t>sahip olan sporcuların, yüksek düzeyde kuvvet ve çabuk kuvvet gerektiren sportif aktivitelerde avantajlı </a:t>
            </a:r>
            <a:r>
              <a:rPr lang="tr-TR" sz="11200" dirty="0" smtClean="0"/>
              <a:t>olduğu buna mukabil Tip1 (yavaş kasılan) kas lifine sahip olanların ise daha uzun süreli dayanıklılık gerektiren aerobik türdeki sportif aktivitelerde avantajlı olduğu görülmektedir</a:t>
            </a:r>
            <a:r>
              <a:rPr lang="tr-TR" sz="11200" dirty="0"/>
              <a:t>. </a:t>
            </a:r>
            <a:endParaRPr lang="tr-TR" sz="11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sz="11200" dirty="0" smtClean="0">
                <a:solidFill>
                  <a:srgbClr val="FF0000"/>
                </a:solidFill>
              </a:rPr>
              <a:t>6. Kas </a:t>
            </a:r>
            <a:r>
              <a:rPr lang="tr-TR" sz="11200" dirty="0" err="1">
                <a:solidFill>
                  <a:srgbClr val="FF0000"/>
                </a:solidFill>
              </a:rPr>
              <a:t>hipertorfisi</a:t>
            </a:r>
            <a:r>
              <a:rPr lang="tr-TR" sz="11200" dirty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r>
              <a:rPr lang="tr-TR" sz="11200" dirty="0"/>
              <a:t>Enine kesit alanındaki artış, kas içerisindeki </a:t>
            </a:r>
            <a:r>
              <a:rPr lang="tr-TR" sz="11200" dirty="0" err="1"/>
              <a:t>kontraktil</a:t>
            </a:r>
            <a:r>
              <a:rPr lang="tr-TR" sz="11200" dirty="0"/>
              <a:t> birimlerin artışına bağlı olarak kuvvet üretimi potansiyelini </a:t>
            </a:r>
            <a:r>
              <a:rPr lang="tr-TR" sz="11200" dirty="0" smtClean="0"/>
              <a:t>artırmaktadır. </a:t>
            </a:r>
            <a:endParaRPr lang="tr-TR" sz="11200" dirty="0"/>
          </a:p>
          <a:p>
            <a:pPr marL="0" indent="0" algn="just">
              <a:buNone/>
            </a:pPr>
            <a:endParaRPr lang="tr-TR" sz="4500" dirty="0"/>
          </a:p>
          <a:p>
            <a:pPr marL="0" indent="0" algn="just">
              <a:buNone/>
            </a:pPr>
            <a:endParaRPr lang="tr-TR" sz="4500" dirty="0"/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endParaRPr lang="tr-TR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tr-TR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70398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058758" y="1167944"/>
            <a:ext cx="32960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KUVVET </a:t>
            </a:r>
            <a:r>
              <a:rPr lang="tr-TR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TÜRLERİ</a:t>
            </a:r>
            <a:endParaRPr lang="tr-TR" sz="2800" dirty="0"/>
          </a:p>
        </p:txBody>
      </p:sp>
      <p:sp>
        <p:nvSpPr>
          <p:cNvPr id="5" name="Line 7"/>
          <p:cNvSpPr>
            <a:spLocks noChangeShapeType="1"/>
          </p:cNvSpPr>
          <p:nvPr/>
        </p:nvSpPr>
        <p:spPr bwMode="auto">
          <a:xfrm flipV="1">
            <a:off x="1823853" y="1797618"/>
            <a:ext cx="3041650" cy="1150938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 anchor="ctr"/>
          <a:lstStyle/>
          <a:p>
            <a:endParaRPr lang="tr-TR"/>
          </a:p>
        </p:txBody>
      </p:sp>
      <p:sp>
        <p:nvSpPr>
          <p:cNvPr id="6" name="Line 11"/>
          <p:cNvSpPr>
            <a:spLocks noChangeShapeType="1"/>
          </p:cNvSpPr>
          <p:nvPr/>
        </p:nvSpPr>
        <p:spPr bwMode="auto">
          <a:xfrm>
            <a:off x="4865503" y="1800788"/>
            <a:ext cx="3206626" cy="1150937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 anchor="ctr"/>
          <a:lstStyle/>
          <a:p>
            <a:endParaRPr lang="tr-TR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1825873" y="2982913"/>
            <a:ext cx="1588" cy="3810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8060440" y="2951725"/>
            <a:ext cx="1588" cy="3810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417513" y="3440675"/>
            <a:ext cx="3119437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tr-TR" altLang="tr-TR" sz="2800" dirty="0">
                <a:solidFill>
                  <a:srgbClr val="FF0000"/>
                </a:solidFill>
              </a:rPr>
              <a:t>Genel Kuvvet</a:t>
            </a: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6024563" y="3400555"/>
            <a:ext cx="3119437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tr-TR" altLang="tr-TR" sz="2800" dirty="0">
                <a:solidFill>
                  <a:srgbClr val="FF0000"/>
                </a:solidFill>
              </a:rPr>
              <a:t>Ö</a:t>
            </a:r>
            <a:r>
              <a:rPr lang="tr-TR" altLang="tr-TR" sz="2800" dirty="0" smtClean="0">
                <a:solidFill>
                  <a:srgbClr val="FF0000"/>
                </a:solidFill>
              </a:rPr>
              <a:t>zel </a:t>
            </a:r>
            <a:r>
              <a:rPr lang="tr-TR" altLang="tr-TR" sz="2800" dirty="0">
                <a:solidFill>
                  <a:srgbClr val="FF0000"/>
                </a:solidFill>
              </a:rPr>
              <a:t>Kuvvet</a:t>
            </a:r>
          </a:p>
        </p:txBody>
      </p:sp>
      <p:sp>
        <p:nvSpPr>
          <p:cNvPr id="11" name="Text Box 15"/>
          <p:cNvSpPr txBox="1">
            <a:spLocks noChangeArrowheads="1"/>
          </p:cNvSpPr>
          <p:nvPr/>
        </p:nvSpPr>
        <p:spPr bwMode="auto">
          <a:xfrm>
            <a:off x="350837" y="4087812"/>
            <a:ext cx="3432175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tr-TR" altLang="tr-TR" dirty="0"/>
              <a:t>Kuvvetin herhangi bir spor dalına yönelmeden, genel anlamda tüm kaslarının kuvvetidir.</a:t>
            </a:r>
          </a:p>
        </p:txBody>
      </p:sp>
      <p:sp>
        <p:nvSpPr>
          <p:cNvPr id="14" name="Text Box 16"/>
          <p:cNvSpPr txBox="1">
            <a:spLocks noChangeArrowheads="1"/>
          </p:cNvSpPr>
          <p:nvPr/>
        </p:nvSpPr>
        <p:spPr bwMode="auto">
          <a:xfrm>
            <a:off x="5436096" y="4087812"/>
            <a:ext cx="3470275" cy="1588127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1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tr-TR" sz="2400" dirty="0">
                <a:latin typeface="Arial" pitchFamily="34" charset="0"/>
              </a:rPr>
              <a:t>Belli bir </a:t>
            </a:r>
            <a:r>
              <a:rPr lang="tr-TR" sz="2400" dirty="0" smtClean="0">
                <a:latin typeface="Arial" pitchFamily="34" charset="0"/>
              </a:rPr>
              <a:t>spor dalının ihtiyacına  yönelik kuvvettir.</a:t>
            </a:r>
            <a:endParaRPr lang="tr-TR" sz="2400" dirty="0"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  <a:p>
            <a:pPr>
              <a:defRPr/>
            </a:pPr>
            <a:endParaRPr lang="tr-TR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977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058758" y="1167944"/>
            <a:ext cx="32960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KUVVET TÜRLERİ</a:t>
            </a:r>
            <a:endParaRPr lang="tr-TR" sz="2800" dirty="0"/>
          </a:p>
        </p:txBody>
      </p:sp>
      <p:sp>
        <p:nvSpPr>
          <p:cNvPr id="5" name="Line 7"/>
          <p:cNvSpPr>
            <a:spLocks noChangeShapeType="1"/>
          </p:cNvSpPr>
          <p:nvPr/>
        </p:nvSpPr>
        <p:spPr bwMode="auto">
          <a:xfrm flipV="1">
            <a:off x="1823853" y="1797618"/>
            <a:ext cx="3041650" cy="1150938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 anchor="ctr"/>
          <a:lstStyle/>
          <a:p>
            <a:endParaRPr lang="tr-TR"/>
          </a:p>
        </p:txBody>
      </p:sp>
      <p:sp>
        <p:nvSpPr>
          <p:cNvPr id="6" name="Line 11"/>
          <p:cNvSpPr>
            <a:spLocks noChangeShapeType="1"/>
          </p:cNvSpPr>
          <p:nvPr/>
        </p:nvSpPr>
        <p:spPr bwMode="auto">
          <a:xfrm>
            <a:off x="4865503" y="1800788"/>
            <a:ext cx="3206626" cy="1150937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 anchor="ctr"/>
          <a:lstStyle/>
          <a:p>
            <a:endParaRPr lang="tr-TR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1825873" y="2982913"/>
            <a:ext cx="1588" cy="3810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8060440" y="2951725"/>
            <a:ext cx="1588" cy="3810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170857" y="3501008"/>
            <a:ext cx="3357439" cy="1951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tr-TR" sz="2800" dirty="0">
                <a:solidFill>
                  <a:srgbClr val="FF0000"/>
                </a:solidFill>
              </a:rPr>
              <a:t>Mutlak (</a:t>
            </a:r>
            <a:r>
              <a:rPr lang="tr-TR" sz="2800" dirty="0" err="1">
                <a:solidFill>
                  <a:srgbClr val="FF0000"/>
                </a:solidFill>
              </a:rPr>
              <a:t>Absolut</a:t>
            </a:r>
            <a:r>
              <a:rPr lang="tr-TR" sz="2800" dirty="0">
                <a:solidFill>
                  <a:srgbClr val="FF0000"/>
                </a:solidFill>
              </a:rPr>
              <a:t>) </a:t>
            </a:r>
            <a:endParaRPr lang="tr-TR" sz="2800" dirty="0" smtClean="0">
              <a:solidFill>
                <a:srgbClr val="FF0000"/>
              </a:solidFill>
            </a:endParaRPr>
          </a:p>
          <a:p>
            <a:pPr>
              <a:defRPr/>
            </a:pPr>
            <a:r>
              <a:rPr lang="tr-TR" sz="2800" dirty="0" smtClean="0">
                <a:solidFill>
                  <a:srgbClr val="FF0000"/>
                </a:solidFill>
              </a:rPr>
              <a:t>      </a:t>
            </a:r>
            <a:r>
              <a:rPr lang="tr-TR" sz="2800" dirty="0" smtClean="0">
                <a:solidFill>
                  <a:srgbClr val="FF0000"/>
                </a:solidFill>
              </a:rPr>
              <a:t>Kuvvet</a:t>
            </a:r>
          </a:p>
          <a:p>
            <a:pPr>
              <a:defRPr/>
            </a:pPr>
            <a:r>
              <a:rPr lang="tr-TR" sz="2800" dirty="0" smtClean="0"/>
              <a:t>Bir kasın tek seferde </a:t>
            </a:r>
          </a:p>
          <a:p>
            <a:pPr>
              <a:defRPr/>
            </a:pPr>
            <a:r>
              <a:rPr lang="tr-TR" sz="2800" dirty="0" smtClean="0"/>
              <a:t>istemli üretebildiği</a:t>
            </a:r>
          </a:p>
          <a:p>
            <a:pPr>
              <a:defRPr/>
            </a:pPr>
            <a:r>
              <a:rPr lang="tr-TR" sz="2800" dirty="0" smtClean="0"/>
              <a:t>en yüksek kuvvet</a:t>
            </a:r>
            <a:endParaRPr lang="tr-TR" sz="2800" dirty="0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5796136" y="3363913"/>
            <a:ext cx="3174084" cy="892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tr-TR" sz="2800" dirty="0" smtClean="0">
              <a:solidFill>
                <a:srgbClr val="FF0000"/>
              </a:solidFill>
            </a:endParaRPr>
          </a:p>
          <a:p>
            <a:pPr>
              <a:defRPr/>
            </a:pPr>
            <a:endParaRPr lang="tr-TR" sz="2800" dirty="0">
              <a:solidFill>
                <a:srgbClr val="FF0000"/>
              </a:solidFill>
            </a:endParaRPr>
          </a:p>
          <a:p>
            <a:pPr>
              <a:defRPr/>
            </a:pPr>
            <a:endParaRPr lang="tr-TR" sz="2800" dirty="0" smtClean="0">
              <a:solidFill>
                <a:srgbClr val="FF0000"/>
              </a:solidFill>
            </a:endParaRPr>
          </a:p>
          <a:p>
            <a:pPr>
              <a:defRPr/>
            </a:pPr>
            <a:r>
              <a:rPr lang="tr-TR" sz="2800" dirty="0" smtClean="0">
                <a:solidFill>
                  <a:srgbClr val="FF0000"/>
                </a:solidFill>
              </a:rPr>
              <a:t>Görece (Rölatif) </a:t>
            </a:r>
            <a:endParaRPr lang="tr-TR" sz="2800" dirty="0" smtClean="0">
              <a:solidFill>
                <a:srgbClr val="FF0000"/>
              </a:solidFill>
            </a:endParaRPr>
          </a:p>
          <a:p>
            <a:pPr>
              <a:defRPr/>
            </a:pPr>
            <a:r>
              <a:rPr lang="tr-TR" sz="2800" dirty="0" smtClean="0">
                <a:solidFill>
                  <a:srgbClr val="FF0000"/>
                </a:solidFill>
              </a:rPr>
              <a:t>Kuvvet</a:t>
            </a:r>
          </a:p>
          <a:p>
            <a:pPr>
              <a:defRPr/>
            </a:pPr>
            <a:r>
              <a:rPr lang="tr-TR" sz="2800" dirty="0" smtClean="0"/>
              <a:t>Maksimum kuvvetin</a:t>
            </a:r>
          </a:p>
          <a:p>
            <a:pPr>
              <a:defRPr/>
            </a:pPr>
            <a:r>
              <a:rPr lang="tr-TR" sz="2800" dirty="0"/>
              <a:t>v</a:t>
            </a:r>
            <a:r>
              <a:rPr lang="tr-TR" sz="2800" dirty="0" smtClean="0"/>
              <a:t>ücut ağırlığına</a:t>
            </a:r>
          </a:p>
          <a:p>
            <a:pPr>
              <a:defRPr/>
            </a:pPr>
            <a:r>
              <a:rPr lang="tr-TR" sz="2800" dirty="0" smtClean="0"/>
              <a:t>bölünmesi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072779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3634" name="Rectangle 2"/>
          <p:cNvSpPr>
            <a:spLocks noChangeArrowheads="1"/>
          </p:cNvSpPr>
          <p:nvPr/>
        </p:nvSpPr>
        <p:spPr bwMode="auto">
          <a:xfrm>
            <a:off x="3200401" y="981075"/>
            <a:ext cx="2816469" cy="781050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tr-TR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KUVVET TÜRLERİ</a:t>
            </a:r>
            <a:endParaRPr lang="tr-TR" sz="3200" dirty="0"/>
          </a:p>
          <a:p>
            <a:pPr algn="ctr">
              <a:defRPr/>
            </a:pPr>
            <a:endParaRPr lang="tr-TR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2373635" name="Rectangle 3"/>
          <p:cNvSpPr>
            <a:spLocks noChangeArrowheads="1"/>
          </p:cNvSpPr>
          <p:nvPr/>
        </p:nvSpPr>
        <p:spPr bwMode="auto">
          <a:xfrm>
            <a:off x="3245827" y="4970463"/>
            <a:ext cx="2235205" cy="463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tr-TR" altLang="tr-TR" b="1" dirty="0">
                <a:solidFill>
                  <a:srgbClr val="FF0000"/>
                </a:solidFill>
              </a:rPr>
              <a:t>Çabuk Kuvvet</a:t>
            </a:r>
          </a:p>
        </p:txBody>
      </p:sp>
      <p:sp>
        <p:nvSpPr>
          <p:cNvPr id="2373636" name="Rectangle 4"/>
          <p:cNvSpPr>
            <a:spLocks noChangeArrowheads="1"/>
          </p:cNvSpPr>
          <p:nvPr/>
        </p:nvSpPr>
        <p:spPr bwMode="auto">
          <a:xfrm>
            <a:off x="5364774" y="2366963"/>
            <a:ext cx="3091209" cy="463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tr-TR" altLang="tr-TR" b="1" dirty="0">
                <a:solidFill>
                  <a:srgbClr val="FF0000"/>
                </a:solidFill>
              </a:rPr>
              <a:t>Kuvvette Devamlılık</a:t>
            </a:r>
          </a:p>
        </p:txBody>
      </p:sp>
      <p:sp>
        <p:nvSpPr>
          <p:cNvPr id="49157" name="Line 5"/>
          <p:cNvSpPr>
            <a:spLocks noChangeShapeType="1"/>
          </p:cNvSpPr>
          <p:nvPr/>
        </p:nvSpPr>
        <p:spPr bwMode="auto">
          <a:xfrm>
            <a:off x="1834662" y="2044700"/>
            <a:ext cx="0" cy="287338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 anchor="ctr"/>
          <a:lstStyle/>
          <a:p>
            <a:endParaRPr lang="tr-TR"/>
          </a:p>
        </p:txBody>
      </p:sp>
      <p:sp>
        <p:nvSpPr>
          <p:cNvPr id="49158" name="Line 6"/>
          <p:cNvSpPr>
            <a:spLocks noChangeShapeType="1"/>
          </p:cNvSpPr>
          <p:nvPr/>
        </p:nvSpPr>
        <p:spPr bwMode="auto">
          <a:xfrm>
            <a:off x="7164266" y="1971675"/>
            <a:ext cx="0" cy="287338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 anchor="ctr"/>
          <a:lstStyle/>
          <a:p>
            <a:endParaRPr lang="tr-TR"/>
          </a:p>
        </p:txBody>
      </p:sp>
      <p:sp>
        <p:nvSpPr>
          <p:cNvPr id="49159" name="Line 7"/>
          <p:cNvSpPr>
            <a:spLocks noChangeShapeType="1"/>
          </p:cNvSpPr>
          <p:nvPr/>
        </p:nvSpPr>
        <p:spPr bwMode="auto">
          <a:xfrm flipV="1">
            <a:off x="1834662" y="1828800"/>
            <a:ext cx="2737338" cy="2159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 anchor="ctr"/>
          <a:lstStyle/>
          <a:p>
            <a:endParaRPr lang="tr-TR"/>
          </a:p>
        </p:txBody>
      </p:sp>
      <p:sp>
        <p:nvSpPr>
          <p:cNvPr id="49160" name="Line 8"/>
          <p:cNvSpPr>
            <a:spLocks noChangeShapeType="1"/>
          </p:cNvSpPr>
          <p:nvPr/>
        </p:nvSpPr>
        <p:spPr bwMode="auto">
          <a:xfrm>
            <a:off x="4572000" y="1828801"/>
            <a:ext cx="2592266" cy="142875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 anchor="ctr"/>
          <a:lstStyle/>
          <a:p>
            <a:endParaRPr lang="tr-TR"/>
          </a:p>
        </p:txBody>
      </p:sp>
      <p:sp>
        <p:nvSpPr>
          <p:cNvPr id="49161" name="Line 9"/>
          <p:cNvSpPr>
            <a:spLocks noChangeShapeType="1"/>
          </p:cNvSpPr>
          <p:nvPr/>
        </p:nvSpPr>
        <p:spPr bwMode="auto">
          <a:xfrm>
            <a:off x="4572000" y="1828801"/>
            <a:ext cx="0" cy="2968351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 anchor="ctr"/>
          <a:lstStyle/>
          <a:p>
            <a:endParaRPr lang="tr-TR"/>
          </a:p>
        </p:txBody>
      </p:sp>
      <p:sp>
        <p:nvSpPr>
          <p:cNvPr id="2373642" name="Rectangle 10"/>
          <p:cNvSpPr>
            <a:spLocks noChangeArrowheads="1"/>
          </p:cNvSpPr>
          <p:nvPr/>
        </p:nvSpPr>
        <p:spPr bwMode="auto">
          <a:xfrm>
            <a:off x="494242" y="2360613"/>
            <a:ext cx="2680840" cy="463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tr-TR" altLang="tr-TR" b="1" dirty="0">
                <a:solidFill>
                  <a:srgbClr val="FF0000"/>
                </a:solidFill>
              </a:rPr>
              <a:t>Maksimal Kuvvet</a:t>
            </a:r>
          </a:p>
        </p:txBody>
      </p:sp>
      <p:sp>
        <p:nvSpPr>
          <p:cNvPr id="2373643" name="Text Box 11"/>
          <p:cNvSpPr txBox="1">
            <a:spLocks noChangeArrowheads="1"/>
          </p:cNvSpPr>
          <p:nvPr/>
        </p:nvSpPr>
        <p:spPr bwMode="auto">
          <a:xfrm>
            <a:off x="158262" y="2886076"/>
            <a:ext cx="3261946" cy="10895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tr-TR" altLang="tr-TR" dirty="0"/>
              <a:t>Kas sisteminin </a:t>
            </a:r>
            <a:r>
              <a:rPr lang="tr-TR" altLang="tr-TR" dirty="0" smtClean="0"/>
              <a:t>istemli </a:t>
            </a:r>
            <a:r>
              <a:rPr lang="tr-TR" altLang="tr-TR" dirty="0"/>
              <a:t>geliştirilebildiği en büyük kuvvettir.</a:t>
            </a:r>
          </a:p>
        </p:txBody>
      </p:sp>
      <p:sp>
        <p:nvSpPr>
          <p:cNvPr id="2373644" name="Text Box 12"/>
          <p:cNvSpPr txBox="1">
            <a:spLocks noChangeArrowheads="1"/>
          </p:cNvSpPr>
          <p:nvPr/>
        </p:nvSpPr>
        <p:spPr bwMode="auto">
          <a:xfrm>
            <a:off x="3131528" y="5373688"/>
            <a:ext cx="3672254" cy="142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tr-TR" altLang="tr-TR" dirty="0"/>
              <a:t>Bir </a:t>
            </a:r>
            <a:r>
              <a:rPr lang="tr-TR" altLang="tr-TR" dirty="0" smtClean="0"/>
              <a:t>kas yada kas grubunun kısa süre içerisinde kuvvet üretebilme yeteneği.</a:t>
            </a:r>
            <a:endParaRPr lang="tr-TR" altLang="tr-TR" dirty="0"/>
          </a:p>
        </p:txBody>
      </p:sp>
      <p:sp>
        <p:nvSpPr>
          <p:cNvPr id="49165" name="Text Box 13"/>
          <p:cNvSpPr txBox="1">
            <a:spLocks noChangeArrowheads="1"/>
          </p:cNvSpPr>
          <p:nvPr/>
        </p:nvSpPr>
        <p:spPr bwMode="auto">
          <a:xfrm>
            <a:off x="5703278" y="2943225"/>
            <a:ext cx="184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tr-TR" altLang="tr-TR" b="1"/>
          </a:p>
        </p:txBody>
      </p:sp>
      <p:sp>
        <p:nvSpPr>
          <p:cNvPr id="2373646" name="Text Box 14"/>
          <p:cNvSpPr txBox="1">
            <a:spLocks noChangeArrowheads="1"/>
          </p:cNvSpPr>
          <p:nvPr/>
        </p:nvSpPr>
        <p:spPr bwMode="auto">
          <a:xfrm>
            <a:off x="5292969" y="2959101"/>
            <a:ext cx="3799743" cy="10895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tr-TR" altLang="tr-TR" dirty="0" smtClean="0"/>
              <a:t>Bir kas yada kas grubunun tekrarlayan bir dirence dayanabilme yeteneğidir</a:t>
            </a:r>
            <a:r>
              <a:rPr lang="tr-TR" alt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19154296"/>
      </p:ext>
    </p:ext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3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373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3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3736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736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3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3736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373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3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3736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373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3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2373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3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2373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3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2373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73634" grpId="0"/>
      <p:bldP spid="2373635" grpId="0"/>
      <p:bldP spid="2373636" grpId="0"/>
      <p:bldP spid="2373642" grpId="0"/>
      <p:bldP spid="2373644" grpId="0"/>
      <p:bldP spid="237364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3"/>
          <p:cNvSpPr>
            <a:spLocks noChangeArrowheads="1"/>
          </p:cNvSpPr>
          <p:nvPr/>
        </p:nvSpPr>
        <p:spPr bwMode="auto">
          <a:xfrm>
            <a:off x="1691680" y="1196752"/>
            <a:ext cx="5184576" cy="4824536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rgbClr val="FF0000"/>
              </a:gs>
              <a:gs pos="100000">
                <a:srgbClr val="760000"/>
              </a:gs>
            </a:gsLst>
            <a:path path="shape">
              <a:fillToRect l="50000" t="50000" r="50000" b="50000"/>
            </a:path>
          </a:gradFill>
          <a:ln w="38100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lIns="90000" tIns="46800" rIns="90000" bIns="46800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9" name="Line 4"/>
          <p:cNvSpPr>
            <a:spLocks noChangeShapeType="1"/>
          </p:cNvSpPr>
          <p:nvPr/>
        </p:nvSpPr>
        <p:spPr bwMode="auto">
          <a:xfrm>
            <a:off x="2339752" y="4869160"/>
            <a:ext cx="388843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lIns="90000" tIns="46800" rIns="90000" bIns="46800">
            <a:spAutoFit/>
          </a:bodyPr>
          <a:lstStyle/>
          <a:p>
            <a:endParaRPr lang="tr-TR"/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auto">
          <a:xfrm>
            <a:off x="3059832" y="3501008"/>
            <a:ext cx="244827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lIns="90000" tIns="46800" rIns="90000" bIns="46800">
            <a:spAutoFit/>
          </a:bodyPr>
          <a:lstStyle/>
          <a:p>
            <a:endParaRPr lang="tr-TR"/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3452476" y="2708920"/>
            <a:ext cx="1479564" cy="586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tr-TR" altLang="tr-TR" sz="1600" b="1" dirty="0" smtClean="0">
                <a:solidFill>
                  <a:srgbClr val="FFFFFF"/>
                </a:solidFill>
                <a:latin typeface="Comic Sans MS" pitchFamily="66" charset="0"/>
              </a:rPr>
              <a:t>Maksimal kuvvet</a:t>
            </a:r>
            <a:endParaRPr lang="tr-TR" altLang="tr-TR" sz="1600" b="1" dirty="0">
              <a:solidFill>
                <a:srgbClr val="FFFFFF"/>
              </a:solidFill>
              <a:latin typeface="Comic Sans MS" pitchFamily="66" charset="0"/>
            </a:endParaRPr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3560488" y="3933056"/>
            <a:ext cx="1263540" cy="586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tr-TR" altLang="tr-TR" sz="1600" b="1" dirty="0" smtClean="0">
                <a:solidFill>
                  <a:srgbClr val="FFFFFF"/>
                </a:solidFill>
                <a:latin typeface="Comic Sans MS" pitchFamily="66" charset="0"/>
              </a:rPr>
              <a:t>Çabuk Kuvvet </a:t>
            </a:r>
            <a:endParaRPr lang="tr-TR" altLang="tr-TR" sz="1600" b="1" dirty="0">
              <a:solidFill>
                <a:srgbClr val="FFFFFF"/>
              </a:solidFill>
              <a:latin typeface="Comic Sans MS" pitchFamily="66" charset="0"/>
            </a:endParaRPr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3452476" y="4936928"/>
            <a:ext cx="1662984" cy="586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tr-TR" altLang="tr-TR" sz="1600" b="1" dirty="0" smtClean="0">
                <a:solidFill>
                  <a:srgbClr val="FFFFFF"/>
                </a:solidFill>
                <a:latin typeface="Comic Sans MS" pitchFamily="66" charset="0"/>
              </a:rPr>
              <a:t>Kuvvette Devamlılık</a:t>
            </a:r>
            <a:endParaRPr lang="tr-TR" altLang="tr-TR" sz="1600" b="1" dirty="0">
              <a:solidFill>
                <a:srgbClr val="FFFFFF"/>
              </a:solidFill>
              <a:latin typeface="Comic Sans MS" pitchFamily="66" charset="0"/>
            </a:endParaRPr>
          </a:p>
        </p:txBody>
      </p:sp>
      <p:sp>
        <p:nvSpPr>
          <p:cNvPr id="15" name="Text Box 8"/>
          <p:cNvSpPr txBox="1">
            <a:spLocks noGrp="1" noChangeArrowheads="1"/>
          </p:cNvSpPr>
          <p:nvPr>
            <p:ph idx="1"/>
          </p:nvPr>
        </p:nvSpPr>
        <p:spPr bwMode="auto">
          <a:xfrm>
            <a:off x="1691680" y="2538552"/>
            <a:ext cx="1584176" cy="340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>
              <a:buNone/>
            </a:pPr>
            <a:r>
              <a:rPr lang="tr-TR" altLang="tr-TR" sz="1600" b="1" dirty="0" smtClean="0">
                <a:solidFill>
                  <a:srgbClr val="FFFFFF"/>
                </a:solidFill>
                <a:latin typeface="Comic Sans MS" pitchFamily="66" charset="0"/>
              </a:rPr>
              <a:t>%80-100</a:t>
            </a:r>
            <a:endParaRPr lang="tr-TR" altLang="tr-TR" sz="1600" b="1" dirty="0">
              <a:solidFill>
                <a:srgbClr val="FFFFFF"/>
              </a:solidFill>
              <a:latin typeface="Comic Sans MS" pitchFamily="66" charset="0"/>
            </a:endParaRPr>
          </a:p>
        </p:txBody>
      </p:sp>
      <p:sp>
        <p:nvSpPr>
          <p:cNvPr id="16" name="Text Box 8"/>
          <p:cNvSpPr txBox="1">
            <a:spLocks noChangeArrowheads="1"/>
          </p:cNvSpPr>
          <p:nvPr/>
        </p:nvSpPr>
        <p:spPr bwMode="auto">
          <a:xfrm>
            <a:off x="1259632" y="3630117"/>
            <a:ext cx="1263540" cy="340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tr-TR" altLang="tr-TR" sz="1600" b="1" dirty="0" smtClean="0">
                <a:solidFill>
                  <a:srgbClr val="FFFFFF"/>
                </a:solidFill>
                <a:latin typeface="Comic Sans MS" pitchFamily="66" charset="0"/>
              </a:rPr>
              <a:t>%60-70</a:t>
            </a:r>
            <a:endParaRPr lang="tr-TR" altLang="tr-TR" sz="1600" b="1" dirty="0">
              <a:solidFill>
                <a:srgbClr val="FFFFFF"/>
              </a:solidFill>
              <a:latin typeface="Comic Sans MS" pitchFamily="66" charset="0"/>
            </a:endParaRPr>
          </a:p>
        </p:txBody>
      </p:sp>
      <p:sp>
        <p:nvSpPr>
          <p:cNvPr id="17" name="Text Box 8"/>
          <p:cNvSpPr txBox="1">
            <a:spLocks noChangeArrowheads="1"/>
          </p:cNvSpPr>
          <p:nvPr/>
        </p:nvSpPr>
        <p:spPr bwMode="auto">
          <a:xfrm>
            <a:off x="428140" y="4936927"/>
            <a:ext cx="1662984" cy="340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tr-TR" altLang="tr-TR" sz="1600" b="1" dirty="0" smtClean="0">
                <a:solidFill>
                  <a:srgbClr val="FFFFFF"/>
                </a:solidFill>
                <a:latin typeface="Comic Sans MS" pitchFamily="66" charset="0"/>
              </a:rPr>
              <a:t>%40-50</a:t>
            </a:r>
            <a:endParaRPr lang="tr-TR" altLang="tr-TR" sz="1600" b="1" dirty="0">
              <a:solidFill>
                <a:srgbClr val="FFFFFF"/>
              </a:solidFill>
              <a:latin typeface="Comic Sans MS" pitchFamily="66" charset="0"/>
            </a:endParaRPr>
          </a:p>
        </p:txBody>
      </p:sp>
      <p:sp>
        <p:nvSpPr>
          <p:cNvPr id="18" name="Text Box 8"/>
          <p:cNvSpPr txBox="1">
            <a:spLocks noChangeArrowheads="1"/>
          </p:cNvSpPr>
          <p:nvPr/>
        </p:nvSpPr>
        <p:spPr bwMode="auto">
          <a:xfrm>
            <a:off x="5396692" y="2617606"/>
            <a:ext cx="1662984" cy="340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tr-TR" altLang="tr-TR" sz="1600" b="1" dirty="0" smtClean="0">
                <a:solidFill>
                  <a:srgbClr val="FFFFFF"/>
                </a:solidFill>
                <a:latin typeface="Comic Sans MS" pitchFamily="66" charset="0"/>
              </a:rPr>
              <a:t>1-4 tekrar</a:t>
            </a:r>
            <a:endParaRPr lang="tr-TR" altLang="tr-TR" sz="1600" b="1" dirty="0">
              <a:solidFill>
                <a:srgbClr val="FFFFFF"/>
              </a:solidFill>
              <a:latin typeface="Comic Sans MS" pitchFamily="66" charset="0"/>
            </a:endParaRPr>
          </a:p>
        </p:txBody>
      </p:sp>
      <p:sp>
        <p:nvSpPr>
          <p:cNvPr id="19" name="Text Box 8"/>
          <p:cNvSpPr txBox="1">
            <a:spLocks noChangeArrowheads="1"/>
          </p:cNvSpPr>
          <p:nvPr/>
        </p:nvSpPr>
        <p:spPr bwMode="auto">
          <a:xfrm>
            <a:off x="6044764" y="3789040"/>
            <a:ext cx="1662984" cy="340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tr-TR" altLang="tr-TR" sz="1600" b="1" dirty="0" smtClean="0">
                <a:solidFill>
                  <a:srgbClr val="FFFFFF"/>
                </a:solidFill>
                <a:latin typeface="Comic Sans MS" pitchFamily="66" charset="0"/>
              </a:rPr>
              <a:t>5-7 tekrar</a:t>
            </a:r>
            <a:endParaRPr lang="tr-TR" altLang="tr-TR" sz="1600" b="1" dirty="0">
              <a:solidFill>
                <a:srgbClr val="FFFFFF"/>
              </a:solidFill>
              <a:latin typeface="Comic Sans MS" pitchFamily="66" charset="0"/>
            </a:endParaRPr>
          </a:p>
        </p:txBody>
      </p:sp>
      <p:sp>
        <p:nvSpPr>
          <p:cNvPr id="20" name="Text Box 8"/>
          <p:cNvSpPr txBox="1">
            <a:spLocks noChangeArrowheads="1"/>
          </p:cNvSpPr>
          <p:nvPr/>
        </p:nvSpPr>
        <p:spPr bwMode="auto">
          <a:xfrm>
            <a:off x="6660232" y="5183150"/>
            <a:ext cx="1662984" cy="340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tr-TR" altLang="tr-TR" sz="1600" b="1" dirty="0" smtClean="0">
                <a:solidFill>
                  <a:srgbClr val="FFFFFF"/>
                </a:solidFill>
                <a:latin typeface="Comic Sans MS" pitchFamily="66" charset="0"/>
              </a:rPr>
              <a:t>8-12 tekrar</a:t>
            </a:r>
            <a:endParaRPr lang="tr-TR" altLang="tr-TR" sz="1600" b="1" dirty="0">
              <a:solidFill>
                <a:srgbClr val="FFFFFF"/>
              </a:solidFill>
              <a:latin typeface="Comic Sans MS" pitchFamily="66" charset="0"/>
            </a:endParaRPr>
          </a:p>
        </p:txBody>
      </p:sp>
      <p:sp>
        <p:nvSpPr>
          <p:cNvPr id="21" name="Text Box 8"/>
          <p:cNvSpPr txBox="1">
            <a:spLocks noChangeArrowheads="1"/>
          </p:cNvSpPr>
          <p:nvPr/>
        </p:nvSpPr>
        <p:spPr bwMode="auto">
          <a:xfrm>
            <a:off x="1115616" y="476672"/>
            <a:ext cx="6592132" cy="759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000" tIns="46800" rIns="90000" bIns="46800" rtlCol="0">
            <a:spAutoFit/>
          </a:bodyPr>
          <a:lstStyle>
            <a:lvl1pPr marL="342900" indent="-342900" algn="l" defTabSz="914400" rtl="0" eaLnBrk="0" latinLnBrk="0" hangingPunct="0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defTabSz="914400" rtl="0" eaLnBrk="0" latinLnBrk="0" hangingPunct="0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defTabSz="914400" rtl="0" eaLnBrk="0" latinLnBrk="0" hangingPunct="0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defTabSz="914400" rtl="0" eaLnBrk="0" latinLnBrk="0" hangingPunct="0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defTabSz="914400" rtl="0" eaLnBrk="0" latinLnBrk="0" hangingPunct="0">
              <a:spcBef>
                <a:spcPct val="20000"/>
              </a:spcBef>
              <a:buFont typeface="Arial" pitchFamily="34" charset="0"/>
              <a:buChar char="»"/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KUVVET ANTRENMAN YÖNTEMLERİ</a:t>
            </a:r>
            <a:r>
              <a:rPr lang="tr-TR" dirty="0">
                <a:solidFill>
                  <a:srgbClr val="FF0000"/>
                </a:solidFill>
                <a:latin typeface="Arial Unicode MS" pitchFamily="34" charset="-128"/>
              </a:rPr>
              <a:t> </a:t>
            </a:r>
            <a:endParaRPr lang="tr-TR" dirty="0" smtClean="0">
              <a:solidFill>
                <a:srgbClr val="FF0000"/>
              </a:solidFill>
              <a:latin typeface="Arial Unicode MS" pitchFamily="34" charset="-128"/>
            </a:endParaRPr>
          </a:p>
          <a:p>
            <a:pPr marL="0" indent="0" algn="ctr">
              <a:buNone/>
            </a:pPr>
            <a:r>
              <a:rPr lang="tr-TR" sz="1600" b="1" dirty="0" smtClean="0">
                <a:solidFill>
                  <a:srgbClr val="FF0000"/>
                </a:solidFill>
              </a:rPr>
              <a:t>Kuvvet türleri,  şiddet ve tekrar sayıları </a:t>
            </a:r>
            <a:endParaRPr lang="tr-TR" altLang="tr-TR" sz="16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67961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sz="3600" dirty="0" smtClean="0">
                <a:solidFill>
                  <a:srgbClr val="FF0000"/>
                </a:solidFill>
              </a:rPr>
              <a:t>Kuvvet Geliştirme Metotları</a:t>
            </a:r>
          </a:p>
        </p:txBody>
      </p:sp>
      <p:sp>
        <p:nvSpPr>
          <p:cNvPr id="66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600200"/>
            <a:ext cx="8640638" cy="4565104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tr-TR" b="1" dirty="0" smtClean="0"/>
              <a:t>Maksimum Kuvvet metotları,      </a:t>
            </a:r>
          </a:p>
          <a:p>
            <a:pPr marL="0" indent="0" eaLnBrk="1" hangingPunct="1">
              <a:buNone/>
              <a:defRPr/>
            </a:pPr>
            <a:r>
              <a:rPr lang="tr-TR" dirty="0" smtClean="0">
                <a:solidFill>
                  <a:srgbClr val="FF6600"/>
                </a:solidFill>
              </a:rPr>
              <a:t>Halter Metodu</a:t>
            </a:r>
            <a:r>
              <a:rPr lang="tr-TR" dirty="0" smtClean="0"/>
              <a:t>: Varyasyonları;</a:t>
            </a:r>
          </a:p>
          <a:p>
            <a:pPr marL="0" indent="0" eaLnBrk="1" hangingPunct="1">
              <a:buNone/>
              <a:defRPr/>
            </a:pPr>
            <a:r>
              <a:rPr lang="tr-TR" dirty="0" smtClean="0"/>
              <a:t>A) </a:t>
            </a:r>
            <a:r>
              <a:rPr lang="tr-TR" dirty="0" smtClean="0">
                <a:solidFill>
                  <a:srgbClr val="808000"/>
                </a:solidFill>
              </a:rPr>
              <a:t>Yük sürekli artar</a:t>
            </a:r>
            <a:r>
              <a:rPr lang="tr-TR" dirty="0" smtClean="0"/>
              <a:t> ;(%80-90-100-110) ,</a:t>
            </a:r>
          </a:p>
          <a:p>
            <a:pPr marL="0" indent="0" eaLnBrk="1" hangingPunct="1">
              <a:buNone/>
              <a:defRPr/>
            </a:pPr>
            <a:r>
              <a:rPr lang="tr-TR" dirty="0" smtClean="0"/>
              <a:t>B) </a:t>
            </a:r>
            <a:r>
              <a:rPr lang="tr-TR" dirty="0" smtClean="0">
                <a:solidFill>
                  <a:srgbClr val="808000"/>
                </a:solidFill>
              </a:rPr>
              <a:t>Basamaklamalı artar, (%80-80;90-90;100-100) </a:t>
            </a:r>
            <a:r>
              <a:rPr lang="tr-TR" dirty="0" smtClean="0"/>
              <a:t>C)</a:t>
            </a:r>
            <a:r>
              <a:rPr lang="tr-TR" dirty="0" smtClean="0">
                <a:solidFill>
                  <a:srgbClr val="808000"/>
                </a:solidFill>
              </a:rPr>
              <a:t>Piramidal:</a:t>
            </a:r>
            <a:r>
              <a:rPr lang="tr-TR" dirty="0" smtClean="0">
                <a:solidFill>
                  <a:srgbClr val="FF6600"/>
                </a:solidFill>
              </a:rPr>
              <a:t> </a:t>
            </a:r>
            <a:r>
              <a:rPr lang="tr-TR" dirty="0" smtClean="0"/>
              <a:t>(%80-90-100-100-90-80), </a:t>
            </a:r>
          </a:p>
          <a:p>
            <a:pPr marL="0" indent="0" eaLnBrk="1" hangingPunct="1">
              <a:buNone/>
              <a:defRPr/>
            </a:pPr>
            <a:r>
              <a:rPr lang="tr-TR" dirty="0" smtClean="0"/>
              <a:t>D)</a:t>
            </a:r>
            <a:r>
              <a:rPr lang="tr-TR" dirty="0" smtClean="0">
                <a:solidFill>
                  <a:srgbClr val="808000"/>
                </a:solidFill>
              </a:rPr>
              <a:t>Dalgalı yük artışı (%80-90-85-90-100-95-100-90</a:t>
            </a:r>
            <a:r>
              <a:rPr lang="tr-TR" dirty="0" smtClean="0"/>
              <a:t>.           </a:t>
            </a:r>
          </a:p>
        </p:txBody>
      </p:sp>
    </p:spTree>
    <p:extLst>
      <p:ext uri="{BB962C8B-B14F-4D97-AF65-F5344CB8AC3E}">
        <p14:creationId xmlns:p14="http://schemas.microsoft.com/office/powerpoint/2010/main" val="331138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430</TotalTime>
  <Words>725</Words>
  <Application>Microsoft Office PowerPoint</Application>
  <PresentationFormat>Ekran Gösterisi (4:3)</PresentationFormat>
  <Paragraphs>150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1" baseType="lpstr">
      <vt:lpstr>Ofis Teması</vt:lpstr>
      <vt:lpstr>  Kuvvet Antrenmanları Genel Prensipler  </vt:lpstr>
      <vt:lpstr>                                                                 TANIMLAR   </vt:lpstr>
      <vt:lpstr>Kuvveti Etkileyen Faktörler</vt:lpstr>
      <vt:lpstr>PowerPoint Sunusu</vt:lpstr>
      <vt:lpstr>PowerPoint Sunusu</vt:lpstr>
      <vt:lpstr>PowerPoint Sunusu</vt:lpstr>
      <vt:lpstr>PowerPoint Sunusu</vt:lpstr>
      <vt:lpstr>PowerPoint Sunusu</vt:lpstr>
      <vt:lpstr>Kuvvet Geliştirme Metotları</vt:lpstr>
      <vt:lpstr>PowerPoint Sunusu</vt:lpstr>
      <vt:lpstr>PowerPoint Sunusu</vt:lpstr>
      <vt:lpstr>PowerPoint Sunusu</vt:lpstr>
      <vt:lpstr>PowerPoint Sunusu</vt:lpstr>
      <vt:lpstr>KUVVET ANTRENMANLARININ METODİK SIRALAMASI</vt:lpstr>
      <vt:lpstr>KUVVET ÇALIŞMALARI YAPILIRKEN DİKKAT EDİLMESİ  GEREKEN HUSUSLAR</vt:lpstr>
      <vt:lpstr>PowerPoint Sunusu</vt:lpstr>
      <vt:lpstr>PowerPoint Sunusu</vt:lpstr>
      <vt:lpstr>PowerPoint Sunusu</vt:lpstr>
      <vt:lpstr>Dinamik Kasılma Konsantrik Kasılma + Eksantrik Kasılma: İzotonik Kasılma</vt:lpstr>
      <vt:lpstr>TEŞEKKÜRLER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GAZİ ÜNİVERSİTESİ  Beden Eğitimi ve Spor Yüksekokulu</dc:title>
  <dc:creator>pc</dc:creator>
  <cp:lastModifiedBy>Ömer Şenel</cp:lastModifiedBy>
  <cp:revision>50</cp:revision>
  <dcterms:created xsi:type="dcterms:W3CDTF">2016-01-04T15:43:10Z</dcterms:created>
  <dcterms:modified xsi:type="dcterms:W3CDTF">2016-01-07T08:00:12Z</dcterms:modified>
</cp:coreProperties>
</file>