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75" r:id="rId3"/>
    <p:sldId id="272" r:id="rId4"/>
    <p:sldId id="273" r:id="rId5"/>
    <p:sldId id="274" r:id="rId6"/>
    <p:sldId id="282" r:id="rId7"/>
    <p:sldId id="277" r:id="rId8"/>
    <p:sldId id="278" r:id="rId9"/>
    <p:sldId id="279" r:id="rId10"/>
    <p:sldId id="297" r:id="rId11"/>
    <p:sldId id="298" r:id="rId12"/>
    <p:sldId id="299" r:id="rId13"/>
    <p:sldId id="300" r:id="rId14"/>
    <p:sldId id="301" r:id="rId15"/>
    <p:sldId id="280" r:id="rId16"/>
    <p:sldId id="281" r:id="rId17"/>
    <p:sldId id="312" r:id="rId18"/>
    <p:sldId id="276" r:id="rId19"/>
    <p:sldId id="257" r:id="rId20"/>
    <p:sldId id="258" r:id="rId21"/>
    <p:sldId id="259" r:id="rId22"/>
    <p:sldId id="260" r:id="rId23"/>
    <p:sldId id="302" r:id="rId24"/>
    <p:sldId id="303" r:id="rId25"/>
    <p:sldId id="304" r:id="rId26"/>
    <p:sldId id="305" r:id="rId27"/>
    <p:sldId id="283" r:id="rId28"/>
    <p:sldId id="261" r:id="rId29"/>
    <p:sldId id="262" r:id="rId30"/>
    <p:sldId id="307" r:id="rId31"/>
    <p:sldId id="314" r:id="rId32"/>
    <p:sldId id="308" r:id="rId33"/>
    <p:sldId id="309" r:id="rId34"/>
    <p:sldId id="310" r:id="rId35"/>
    <p:sldId id="263" r:id="rId36"/>
    <p:sldId id="264" r:id="rId37"/>
    <p:sldId id="284" r:id="rId38"/>
    <p:sldId id="285" r:id="rId39"/>
    <p:sldId id="292" r:id="rId40"/>
    <p:sldId id="293" r:id="rId41"/>
    <p:sldId id="294" r:id="rId42"/>
    <p:sldId id="295" r:id="rId43"/>
    <p:sldId id="296" r:id="rId44"/>
    <p:sldId id="265" r:id="rId45"/>
    <p:sldId id="288" r:id="rId46"/>
    <p:sldId id="266" r:id="rId47"/>
    <p:sldId id="267" r:id="rId48"/>
    <p:sldId id="268" r:id="rId49"/>
    <p:sldId id="289" r:id="rId50"/>
    <p:sldId id="290" r:id="rId51"/>
    <p:sldId id="291" r:id="rId52"/>
    <p:sldId id="311" r:id="rId53"/>
    <p:sldId id="269" r:id="rId54"/>
    <p:sldId id="270" r:id="rId55"/>
    <p:sldId id="271" r:id="rId56"/>
    <p:sldId id="318" r:id="rId57"/>
    <p:sldId id="315" r:id="rId58"/>
    <p:sldId id="316" r:id="rId59"/>
    <p:sldId id="317" r:id="rId60"/>
    <p:sldId id="319"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332" r:id="rId7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14.12.2015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14.12.2015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14.12.2015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14.12.2015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14.12.2015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14.12.2015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14.12.2015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14.12.2015</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6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5" Type="http://schemas.openxmlformats.org/officeDocument/2006/relationships/image" Target="../media/image26.png"/><Relationship Id="rId4" Type="http://schemas.openxmlformats.org/officeDocument/2006/relationships/image" Target="../media/image2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340768"/>
            <a:ext cx="7772400" cy="2664296"/>
          </a:xfrm>
        </p:spPr>
        <p:txBody>
          <a:bodyPr>
            <a:normAutofit fontScale="90000"/>
          </a:bodyPr>
          <a:lstStyle/>
          <a:p>
            <a:r>
              <a:rPr lang="tr-TR" sz="6700" b="1" dirty="0"/>
              <a:t>ÇEVİKLİK </a:t>
            </a:r>
            <a:r>
              <a:rPr lang="tr-TR" b="1" dirty="0" smtClean="0"/>
              <a:t/>
            </a:r>
            <a:br>
              <a:rPr lang="tr-TR" b="1" dirty="0" smtClean="0"/>
            </a:br>
            <a:r>
              <a:rPr lang="tr-TR" b="1" dirty="0" smtClean="0"/>
              <a:t>Prof. Dr.  Mehmet GÜNAY</a:t>
            </a:r>
            <a:br>
              <a:rPr lang="tr-TR" b="1" dirty="0" smtClean="0"/>
            </a:br>
            <a:r>
              <a:rPr lang="tr-TR" b="1" dirty="0" smtClean="0"/>
              <a:t>GAZİ ÜNİVERSİTESİ</a:t>
            </a:r>
            <a:r>
              <a:rPr lang="tr-TR" b="1" dirty="0"/>
              <a:t/>
            </a:r>
            <a:br>
              <a:rPr lang="tr-TR" b="1" dirty="0"/>
            </a:br>
            <a:endParaRPr lang="tr-TR" dirty="0"/>
          </a:p>
        </p:txBody>
      </p:sp>
      <p:sp>
        <p:nvSpPr>
          <p:cNvPr id="3" name="Alt Başlık 2"/>
          <p:cNvSpPr>
            <a:spLocks noGrp="1"/>
          </p:cNvSpPr>
          <p:nvPr>
            <p:ph type="subTitle" idx="1"/>
          </p:nvPr>
        </p:nvSpPr>
        <p:spPr>
          <a:xfrm>
            <a:off x="1371600" y="4005064"/>
            <a:ext cx="6400800" cy="1944216"/>
          </a:xfrm>
        </p:spPr>
        <p:txBody>
          <a:bodyPr>
            <a:normAutofit/>
          </a:bodyPr>
          <a:lstStyle/>
          <a:p>
            <a:r>
              <a:rPr lang="tr-TR" sz="4400" dirty="0">
                <a:solidFill>
                  <a:schemeClr val="tx1"/>
                </a:solidFill>
              </a:rPr>
              <a:t>Masatenisi </a:t>
            </a:r>
            <a:r>
              <a:rPr lang="tr-TR" sz="4400" dirty="0" err="1">
                <a:solidFill>
                  <a:schemeClr val="tx1"/>
                </a:solidFill>
              </a:rPr>
              <a:t>Çalıştayı</a:t>
            </a:r>
            <a:r>
              <a:rPr lang="tr-TR" sz="4400" dirty="0">
                <a:solidFill>
                  <a:schemeClr val="tx1"/>
                </a:solidFill>
              </a:rPr>
              <a:t/>
            </a:r>
            <a:br>
              <a:rPr lang="tr-TR" sz="4400" dirty="0">
                <a:solidFill>
                  <a:schemeClr val="tx1"/>
                </a:solidFill>
              </a:rPr>
            </a:br>
            <a:r>
              <a:rPr lang="tr-TR" sz="4400" dirty="0">
                <a:solidFill>
                  <a:schemeClr val="tx1"/>
                </a:solidFill>
              </a:rPr>
              <a:t>Ocak 2016/Antalya</a:t>
            </a:r>
            <a:endParaRPr lang="tr-TR" sz="4400" b="1" dirty="0">
              <a:solidFill>
                <a:schemeClr val="tx1"/>
              </a:solidFill>
            </a:endParaRPr>
          </a:p>
        </p:txBody>
      </p:sp>
    </p:spTree>
    <p:extLst>
      <p:ext uri="{BB962C8B-B14F-4D97-AF65-F5344CB8AC3E}">
        <p14:creationId xmlns:p14="http://schemas.microsoft.com/office/powerpoint/2010/main" val="784300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683568" y="260649"/>
            <a:ext cx="8064896" cy="648072"/>
          </a:xfrm>
        </p:spPr>
        <p:txBody>
          <a:bodyPr>
            <a:normAutofit fontScale="90000"/>
          </a:bodyPr>
          <a:lstStyle/>
          <a:p>
            <a:r>
              <a:rPr lang="tr-TR" b="1" dirty="0" smtClean="0"/>
              <a:t>		Çeviklik ve Genetik </a:t>
            </a:r>
            <a:endParaRPr lang="tr-TR" b="1" dirty="0"/>
          </a:p>
        </p:txBody>
      </p:sp>
      <p:sp>
        <p:nvSpPr>
          <p:cNvPr id="2" name="İçerik Yer Tutucusu 1"/>
          <p:cNvSpPr>
            <a:spLocks noGrp="1"/>
          </p:cNvSpPr>
          <p:nvPr>
            <p:ph idx="4294967295"/>
          </p:nvPr>
        </p:nvSpPr>
        <p:spPr>
          <a:xfrm>
            <a:off x="251520" y="1484784"/>
            <a:ext cx="8640960" cy="5184576"/>
          </a:xfrm>
        </p:spPr>
        <p:txBody>
          <a:bodyPr>
            <a:normAutofit fontScale="92500"/>
          </a:bodyPr>
          <a:lstStyle/>
          <a:p>
            <a:pPr algn="just">
              <a:lnSpc>
                <a:spcPct val="170000"/>
              </a:lnSpc>
              <a:spcBef>
                <a:spcPts val="0"/>
              </a:spcBef>
            </a:pPr>
            <a:r>
              <a:rPr lang="tr-TR" dirty="0" smtClean="0">
                <a:solidFill>
                  <a:schemeClr val="tx1"/>
                </a:solidFill>
              </a:rPr>
              <a:t>Çevikliğin </a:t>
            </a:r>
            <a:r>
              <a:rPr lang="tr-TR" dirty="0">
                <a:solidFill>
                  <a:schemeClr val="tx1"/>
                </a:solidFill>
              </a:rPr>
              <a:t>genetik faktörlerle </a:t>
            </a:r>
            <a:r>
              <a:rPr lang="tr-TR" dirty="0" smtClean="0">
                <a:solidFill>
                  <a:schemeClr val="tx1"/>
                </a:solidFill>
              </a:rPr>
              <a:t>belirlendiğine </a:t>
            </a:r>
            <a:r>
              <a:rPr lang="tr-TR" dirty="0">
                <a:solidFill>
                  <a:schemeClr val="tx1"/>
                </a:solidFill>
              </a:rPr>
              <a:t>ve belirgin bir düzeyde gelişiminin mümkün olmayacağına </a:t>
            </a:r>
            <a:r>
              <a:rPr lang="tr-TR" dirty="0" smtClean="0">
                <a:solidFill>
                  <a:schemeClr val="tx1"/>
                </a:solidFill>
              </a:rPr>
              <a:t>inanılmaktadır. </a:t>
            </a:r>
          </a:p>
          <a:p>
            <a:pPr algn="just">
              <a:lnSpc>
                <a:spcPct val="170000"/>
              </a:lnSpc>
              <a:spcBef>
                <a:spcPts val="0"/>
              </a:spcBef>
            </a:pPr>
            <a:r>
              <a:rPr lang="tr-TR" dirty="0" smtClean="0">
                <a:solidFill>
                  <a:schemeClr val="tx1"/>
                </a:solidFill>
              </a:rPr>
              <a:t>Sporcuların </a:t>
            </a:r>
            <a:r>
              <a:rPr lang="tr-TR" dirty="0">
                <a:solidFill>
                  <a:schemeClr val="tx1"/>
                </a:solidFill>
              </a:rPr>
              <a:t>sahip olduğu doğal fiziksel özellikleri (fiziksel yapı, yatay ve dikey güç, kuvvet, ideal vücut kompozisyonu vb.) doğrudan sportif başarıyla ilişkilendirildiğinden uygun düzeyde bu fiziksel yapılara sahip sporcular antrenörlerin aklını başından alır. </a:t>
            </a:r>
            <a:endParaRPr lang="tr-TR" dirty="0" smtClean="0">
              <a:solidFill>
                <a:schemeClr val="tx1"/>
              </a:solidFill>
            </a:endParaRPr>
          </a:p>
          <a:p>
            <a:pPr algn="just">
              <a:lnSpc>
                <a:spcPct val="170000"/>
              </a:lnSpc>
              <a:spcBef>
                <a:spcPts val="0"/>
              </a:spcBef>
            </a:pPr>
            <a:r>
              <a:rPr lang="tr-TR" dirty="0" smtClean="0">
                <a:solidFill>
                  <a:schemeClr val="tx1"/>
                </a:solidFill>
              </a:rPr>
              <a:t>Fakat </a:t>
            </a:r>
            <a:r>
              <a:rPr lang="tr-TR" dirty="0">
                <a:solidFill>
                  <a:schemeClr val="tx1"/>
                </a:solidFill>
              </a:rPr>
              <a:t>bu özellikler </a:t>
            </a:r>
            <a:r>
              <a:rPr lang="tr-TR" b="1" dirty="0">
                <a:solidFill>
                  <a:schemeClr val="tx1"/>
                </a:solidFill>
              </a:rPr>
              <a:t>tek başına sporda başarıyı garantilemez</a:t>
            </a:r>
            <a:r>
              <a:rPr lang="tr-TR" dirty="0">
                <a:solidFill>
                  <a:schemeClr val="tx1"/>
                </a:solidFill>
              </a:rPr>
              <a:t>, başarı için uygun düzeyde çeviklik de gerekmektedir.</a:t>
            </a:r>
          </a:p>
        </p:txBody>
      </p:sp>
    </p:spTree>
    <p:extLst>
      <p:ext uri="{BB962C8B-B14F-4D97-AF65-F5344CB8AC3E}">
        <p14:creationId xmlns:p14="http://schemas.microsoft.com/office/powerpoint/2010/main" val="36687990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827584" y="260649"/>
            <a:ext cx="7920880" cy="864096"/>
          </a:xfrm>
        </p:spPr>
        <p:txBody>
          <a:bodyPr/>
          <a:lstStyle/>
          <a:p>
            <a:r>
              <a:rPr lang="tr-TR" dirty="0" smtClean="0"/>
              <a:t>		Çeviklik </a:t>
            </a:r>
            <a:endParaRPr lang="tr-TR" dirty="0"/>
          </a:p>
        </p:txBody>
      </p:sp>
      <p:sp>
        <p:nvSpPr>
          <p:cNvPr id="2" name="İçerik Yer Tutucusu 1"/>
          <p:cNvSpPr>
            <a:spLocks noGrp="1"/>
          </p:cNvSpPr>
          <p:nvPr>
            <p:ph idx="4294967295"/>
          </p:nvPr>
        </p:nvSpPr>
        <p:spPr>
          <a:xfrm>
            <a:off x="179512" y="1340768"/>
            <a:ext cx="8712968" cy="5400600"/>
          </a:xfrm>
        </p:spPr>
        <p:txBody>
          <a:bodyPr>
            <a:noAutofit/>
          </a:bodyPr>
          <a:lstStyle/>
          <a:p>
            <a:pPr algn="just">
              <a:lnSpc>
                <a:spcPct val="170000"/>
              </a:lnSpc>
              <a:spcBef>
                <a:spcPts val="0"/>
              </a:spcBef>
            </a:pPr>
            <a:r>
              <a:rPr lang="tr-TR" sz="1600" dirty="0">
                <a:solidFill>
                  <a:schemeClr val="tx1"/>
                </a:solidFill>
              </a:rPr>
              <a:t>Ne yazık ki </a:t>
            </a:r>
            <a:r>
              <a:rPr lang="tr-TR" sz="1600" dirty="0" smtClean="0">
                <a:solidFill>
                  <a:schemeClr val="tx1"/>
                </a:solidFill>
              </a:rPr>
              <a:t>müsabaka </a:t>
            </a:r>
            <a:r>
              <a:rPr lang="tr-TR" sz="1600" dirty="0">
                <a:solidFill>
                  <a:schemeClr val="tx1"/>
                </a:solidFill>
              </a:rPr>
              <a:t>süresi dışında yapılan antrenmanlar daha çok </a:t>
            </a:r>
            <a:r>
              <a:rPr lang="tr-TR" sz="1600" dirty="0" smtClean="0">
                <a:solidFill>
                  <a:schemeClr val="tx1"/>
                </a:solidFill>
              </a:rPr>
              <a:t>kuvvet, dayanıklılık </a:t>
            </a:r>
            <a:r>
              <a:rPr lang="tr-TR" sz="1600" dirty="0">
                <a:solidFill>
                  <a:schemeClr val="tx1"/>
                </a:solidFill>
              </a:rPr>
              <a:t>ve koordinasyon ağırlıklı yapılmaktadır. </a:t>
            </a:r>
            <a:endParaRPr lang="tr-TR" sz="1600" dirty="0" smtClean="0">
              <a:solidFill>
                <a:schemeClr val="tx1"/>
              </a:solidFill>
            </a:endParaRPr>
          </a:p>
          <a:p>
            <a:pPr algn="just">
              <a:lnSpc>
                <a:spcPct val="170000"/>
              </a:lnSpc>
              <a:spcBef>
                <a:spcPts val="0"/>
              </a:spcBef>
            </a:pPr>
            <a:r>
              <a:rPr lang="tr-TR" sz="1600" dirty="0" smtClean="0">
                <a:solidFill>
                  <a:schemeClr val="tx1"/>
                </a:solidFill>
              </a:rPr>
              <a:t>Sezon </a:t>
            </a:r>
            <a:r>
              <a:rPr lang="tr-TR" sz="1600" dirty="0">
                <a:solidFill>
                  <a:schemeClr val="tx1"/>
                </a:solidFill>
              </a:rPr>
              <a:t>öncesi dönemde </a:t>
            </a:r>
            <a:r>
              <a:rPr lang="tr-TR" sz="1600" b="1" dirty="0">
                <a:solidFill>
                  <a:schemeClr val="tx1"/>
                </a:solidFill>
              </a:rPr>
              <a:t>çeviklik ve sürat geliştirme </a:t>
            </a:r>
            <a:r>
              <a:rPr lang="tr-TR" sz="1600" dirty="0">
                <a:solidFill>
                  <a:schemeClr val="tx1"/>
                </a:solidFill>
              </a:rPr>
              <a:t>antrenmanları </a:t>
            </a:r>
            <a:r>
              <a:rPr lang="tr-TR" sz="1600" dirty="0" smtClean="0">
                <a:solidFill>
                  <a:schemeClr val="tx1"/>
                </a:solidFill>
              </a:rPr>
              <a:t>göz ardı </a:t>
            </a:r>
            <a:r>
              <a:rPr lang="tr-TR" sz="1600" dirty="0">
                <a:solidFill>
                  <a:schemeClr val="tx1"/>
                </a:solidFill>
              </a:rPr>
              <a:t>edilmekte ya da bu çalışmalara çok az yer verilmektedir. </a:t>
            </a:r>
            <a:endParaRPr lang="tr-TR" sz="1600" dirty="0" smtClean="0">
              <a:solidFill>
                <a:schemeClr val="tx1"/>
              </a:solidFill>
            </a:endParaRPr>
          </a:p>
          <a:p>
            <a:pPr algn="just">
              <a:lnSpc>
                <a:spcPct val="170000"/>
              </a:lnSpc>
              <a:spcBef>
                <a:spcPts val="0"/>
              </a:spcBef>
            </a:pPr>
            <a:r>
              <a:rPr lang="tr-TR" sz="1600" dirty="0" smtClean="0">
                <a:solidFill>
                  <a:schemeClr val="tx1"/>
                </a:solidFill>
              </a:rPr>
              <a:t>Gerçekte </a:t>
            </a:r>
            <a:r>
              <a:rPr lang="tr-TR" sz="1600" b="1" dirty="0">
                <a:solidFill>
                  <a:schemeClr val="tx1"/>
                </a:solidFill>
              </a:rPr>
              <a:t>çeviklik, uzun bir zaman diliminde, çok sayıda tekrar yapılarak </a:t>
            </a:r>
            <a:r>
              <a:rPr lang="tr-TR" sz="1600" dirty="0">
                <a:solidFill>
                  <a:schemeClr val="tx1"/>
                </a:solidFill>
              </a:rPr>
              <a:t>önemli sinirsel adaptasyonların sağlanmasıyla gelişme gösterir. </a:t>
            </a:r>
            <a:endParaRPr lang="tr-TR" sz="1600" dirty="0" smtClean="0">
              <a:solidFill>
                <a:schemeClr val="tx1"/>
              </a:solidFill>
            </a:endParaRPr>
          </a:p>
          <a:p>
            <a:pPr algn="just">
              <a:lnSpc>
                <a:spcPct val="170000"/>
              </a:lnSpc>
              <a:spcBef>
                <a:spcPts val="0"/>
              </a:spcBef>
            </a:pPr>
            <a:r>
              <a:rPr lang="tr-TR" sz="1600" dirty="0" smtClean="0">
                <a:solidFill>
                  <a:schemeClr val="tx1"/>
                </a:solidFill>
              </a:rPr>
              <a:t>Sporcularda </a:t>
            </a:r>
            <a:r>
              <a:rPr lang="tr-TR" sz="1600" dirty="0">
                <a:solidFill>
                  <a:schemeClr val="tx1"/>
                </a:solidFill>
              </a:rPr>
              <a:t>çeviklik ve sürat gelişiminin görülmesi haftalar hatta aylar sürebilir. </a:t>
            </a:r>
            <a:endParaRPr lang="tr-TR" sz="1600" dirty="0" smtClean="0">
              <a:solidFill>
                <a:schemeClr val="tx1"/>
              </a:solidFill>
            </a:endParaRPr>
          </a:p>
          <a:p>
            <a:pPr algn="just">
              <a:lnSpc>
                <a:spcPct val="170000"/>
              </a:lnSpc>
              <a:spcBef>
                <a:spcPts val="0"/>
              </a:spcBef>
            </a:pPr>
            <a:r>
              <a:rPr lang="tr-TR" sz="1600" dirty="0" smtClean="0">
                <a:solidFill>
                  <a:schemeClr val="tx1"/>
                </a:solidFill>
              </a:rPr>
              <a:t>Çeviklik </a:t>
            </a:r>
            <a:r>
              <a:rPr lang="tr-TR" sz="1600" dirty="0">
                <a:solidFill>
                  <a:schemeClr val="tx1"/>
                </a:solidFill>
              </a:rPr>
              <a:t>antrenmanları yıllık antrenman planın tamamlayıcı </a:t>
            </a:r>
            <a:r>
              <a:rPr lang="tr-TR" sz="1600" dirty="0" smtClean="0">
                <a:solidFill>
                  <a:schemeClr val="tx1"/>
                </a:solidFill>
              </a:rPr>
              <a:t>olarak </a:t>
            </a:r>
            <a:r>
              <a:rPr lang="tr-TR" sz="1600" dirty="0">
                <a:solidFill>
                  <a:schemeClr val="tx1"/>
                </a:solidFill>
              </a:rPr>
              <a:t>görülmelidir. </a:t>
            </a:r>
            <a:r>
              <a:rPr lang="tr-TR" sz="1600" b="1" i="1" dirty="0">
                <a:solidFill>
                  <a:schemeClr val="tx1"/>
                </a:solidFill>
              </a:rPr>
              <a:t>Müsabaka öncesi dönemde çeviklik antrenmanlarına yeterince yer verilmediyse, müsabaka döneminde motor beceriler ve hızlı bir şekilde uygulanması gereken spor dalına özgü hareketlerin gelişimi için çok az zaman olduğundan gelişme istenilen düzeyde olmaz.</a:t>
            </a:r>
            <a:r>
              <a:rPr lang="tr-TR" sz="1600" b="1" dirty="0">
                <a:solidFill>
                  <a:schemeClr val="tx1"/>
                </a:solidFill>
              </a:rPr>
              <a:t> </a:t>
            </a:r>
            <a:endParaRPr lang="tr-TR" sz="1600" b="1" dirty="0" smtClean="0">
              <a:solidFill>
                <a:schemeClr val="tx1"/>
              </a:solidFill>
            </a:endParaRPr>
          </a:p>
          <a:p>
            <a:pPr algn="just">
              <a:lnSpc>
                <a:spcPct val="170000"/>
              </a:lnSpc>
              <a:spcBef>
                <a:spcPts val="0"/>
              </a:spcBef>
            </a:pPr>
            <a:r>
              <a:rPr lang="tr-TR" sz="1600" dirty="0" smtClean="0">
                <a:solidFill>
                  <a:schemeClr val="tx1"/>
                </a:solidFill>
              </a:rPr>
              <a:t>Çünkü </a:t>
            </a:r>
            <a:r>
              <a:rPr lang="tr-TR" sz="1600" dirty="0">
                <a:solidFill>
                  <a:schemeClr val="tx1"/>
                </a:solidFill>
              </a:rPr>
              <a:t>sporcunun </a:t>
            </a:r>
            <a:r>
              <a:rPr lang="tr-TR" sz="1600" b="1" dirty="0">
                <a:solidFill>
                  <a:schemeClr val="tx1"/>
                </a:solidFill>
              </a:rPr>
              <a:t>çevikliğinin</a:t>
            </a:r>
            <a:r>
              <a:rPr lang="tr-TR" sz="1600" dirty="0">
                <a:solidFill>
                  <a:schemeClr val="tx1"/>
                </a:solidFill>
              </a:rPr>
              <a:t> gelişim düzeyi ile </a:t>
            </a:r>
            <a:r>
              <a:rPr lang="tr-TR" sz="1600" b="1" dirty="0">
                <a:solidFill>
                  <a:schemeClr val="tx1"/>
                </a:solidFill>
              </a:rPr>
              <a:t>sporcunun zamanlaması, ritmi ve hareketi </a:t>
            </a:r>
            <a:r>
              <a:rPr lang="tr-TR" sz="1600" dirty="0">
                <a:solidFill>
                  <a:schemeClr val="tx1"/>
                </a:solidFill>
              </a:rPr>
              <a:t>arasında doğrudan bir ilişki vardır.</a:t>
            </a:r>
          </a:p>
        </p:txBody>
      </p:sp>
    </p:spTree>
    <p:extLst>
      <p:ext uri="{BB962C8B-B14F-4D97-AF65-F5344CB8AC3E}">
        <p14:creationId xmlns:p14="http://schemas.microsoft.com/office/powerpoint/2010/main" val="3106092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2411760" y="338139"/>
            <a:ext cx="6408712" cy="786606"/>
          </a:xfrm>
        </p:spPr>
        <p:txBody>
          <a:bodyPr>
            <a:normAutofit fontScale="90000"/>
          </a:bodyPr>
          <a:lstStyle/>
          <a:p>
            <a:r>
              <a:rPr lang="tr-TR" dirty="0">
                <a:solidFill>
                  <a:schemeClr val="bg1"/>
                </a:solidFill>
              </a:rPr>
              <a:t>Çevikliği </a:t>
            </a:r>
            <a:r>
              <a:rPr lang="tr-TR" dirty="0" smtClean="0">
                <a:solidFill>
                  <a:schemeClr val="bg1"/>
                </a:solidFill>
              </a:rPr>
              <a:t>Geliştirmenin 		Anahtarı</a:t>
            </a:r>
            <a:endParaRPr lang="tr-TR" dirty="0">
              <a:solidFill>
                <a:schemeClr val="bg1"/>
              </a:solidFill>
            </a:endParaRPr>
          </a:p>
        </p:txBody>
      </p:sp>
      <p:sp>
        <p:nvSpPr>
          <p:cNvPr id="2" name="İçerik Yer Tutucusu 1"/>
          <p:cNvSpPr>
            <a:spLocks noGrp="1"/>
          </p:cNvSpPr>
          <p:nvPr>
            <p:ph idx="4294967295"/>
          </p:nvPr>
        </p:nvSpPr>
        <p:spPr>
          <a:xfrm>
            <a:off x="395536" y="1556792"/>
            <a:ext cx="8496944" cy="4968552"/>
          </a:xfrm>
        </p:spPr>
        <p:txBody>
          <a:bodyPr>
            <a:noAutofit/>
          </a:bodyPr>
          <a:lstStyle/>
          <a:p>
            <a:pPr algn="just">
              <a:lnSpc>
                <a:spcPct val="150000"/>
              </a:lnSpc>
              <a:spcBef>
                <a:spcPts val="0"/>
              </a:spcBef>
            </a:pPr>
            <a:r>
              <a:rPr lang="tr-TR" sz="3200" dirty="0" smtClean="0">
                <a:solidFill>
                  <a:schemeClr val="tx1"/>
                </a:solidFill>
              </a:rPr>
              <a:t>Yerçekimine </a:t>
            </a:r>
            <a:r>
              <a:rPr lang="tr-TR" sz="3200" dirty="0">
                <a:solidFill>
                  <a:schemeClr val="tx1"/>
                </a:solidFill>
              </a:rPr>
              <a:t>karşı vücudun ağırlık merkezini değiştirirken hız kaybının en aza indirgenmesidir. </a:t>
            </a:r>
            <a:endParaRPr lang="tr-TR" sz="3200" dirty="0" smtClean="0">
              <a:solidFill>
                <a:schemeClr val="tx1"/>
              </a:solidFill>
            </a:endParaRPr>
          </a:p>
          <a:p>
            <a:pPr algn="just">
              <a:lnSpc>
                <a:spcPct val="150000"/>
              </a:lnSpc>
              <a:spcBef>
                <a:spcPts val="0"/>
              </a:spcBef>
            </a:pPr>
            <a:r>
              <a:rPr lang="tr-TR" sz="3200" dirty="0" smtClean="0">
                <a:solidFill>
                  <a:schemeClr val="tx1"/>
                </a:solidFill>
              </a:rPr>
              <a:t>Öne</a:t>
            </a:r>
            <a:r>
              <a:rPr lang="tr-TR" sz="3200" dirty="0">
                <a:solidFill>
                  <a:schemeClr val="tx1"/>
                </a:solidFill>
              </a:rPr>
              <a:t>, geriye, yana ve yukarıya doğru hızlı yön değişimi gerektiren antrenman </a:t>
            </a:r>
            <a:r>
              <a:rPr lang="tr-TR" sz="3200" dirty="0" err="1">
                <a:solidFill>
                  <a:schemeClr val="tx1"/>
                </a:solidFill>
              </a:rPr>
              <a:t>drilleri</a:t>
            </a:r>
            <a:r>
              <a:rPr lang="tr-TR" sz="3200" dirty="0">
                <a:solidFill>
                  <a:schemeClr val="tx1"/>
                </a:solidFill>
              </a:rPr>
              <a:t> çevikliğin ve koordinasyonun gelişmesini sağlar.</a:t>
            </a:r>
          </a:p>
        </p:txBody>
      </p:sp>
    </p:spTree>
    <p:extLst>
      <p:ext uri="{BB962C8B-B14F-4D97-AF65-F5344CB8AC3E}">
        <p14:creationId xmlns:p14="http://schemas.microsoft.com/office/powerpoint/2010/main" val="34198203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611560" y="188640"/>
            <a:ext cx="8352928" cy="1152129"/>
          </a:xfrm>
        </p:spPr>
        <p:txBody>
          <a:bodyPr>
            <a:noAutofit/>
          </a:bodyPr>
          <a:lstStyle/>
          <a:p>
            <a:r>
              <a:rPr lang="tr-TR" sz="3200" b="1" dirty="0" smtClean="0"/>
              <a:t/>
            </a:r>
            <a:br>
              <a:rPr lang="tr-TR" sz="3200" b="1" dirty="0" smtClean="0"/>
            </a:br>
            <a:r>
              <a:rPr lang="tr-TR" sz="3200" b="1" dirty="0" smtClean="0"/>
              <a:t>ÇEVİKLİK </a:t>
            </a:r>
            <a:r>
              <a:rPr lang="tr-TR" sz="3200" b="1" dirty="0"/>
              <a:t>ANTRENMANLARI BU FAYDALARI </a:t>
            </a:r>
            <a:r>
              <a:rPr lang="tr-TR" sz="3200" b="1" dirty="0" smtClean="0"/>
              <a:t>				NASIL </a:t>
            </a:r>
            <a:r>
              <a:rPr lang="tr-TR" sz="3200" b="1" dirty="0"/>
              <a:t>SAĞLAR?</a:t>
            </a:r>
            <a:r>
              <a:rPr lang="tr-TR" sz="3200" dirty="0"/>
              <a:t/>
            </a:r>
            <a:br>
              <a:rPr lang="tr-TR" sz="3200" dirty="0"/>
            </a:br>
            <a:endParaRPr lang="tr-TR" sz="3200" dirty="0"/>
          </a:p>
        </p:txBody>
      </p:sp>
      <p:sp>
        <p:nvSpPr>
          <p:cNvPr id="2" name="İçerik Yer Tutucusu 1"/>
          <p:cNvSpPr>
            <a:spLocks noGrp="1"/>
          </p:cNvSpPr>
          <p:nvPr>
            <p:ph idx="4294967295"/>
          </p:nvPr>
        </p:nvSpPr>
        <p:spPr>
          <a:xfrm>
            <a:off x="323528" y="1484784"/>
            <a:ext cx="8569325" cy="5184576"/>
          </a:xfrm>
        </p:spPr>
        <p:txBody>
          <a:bodyPr>
            <a:normAutofit fontScale="92500" lnSpcReduction="20000"/>
          </a:bodyPr>
          <a:lstStyle/>
          <a:p>
            <a:pPr lvl="0" algn="just">
              <a:lnSpc>
                <a:spcPct val="150000"/>
              </a:lnSpc>
              <a:spcBef>
                <a:spcPts val="0"/>
              </a:spcBef>
            </a:pPr>
            <a:r>
              <a:rPr lang="tr-TR" b="1" dirty="0"/>
              <a:t>Sinir-kas adaptasyonu: </a:t>
            </a:r>
            <a:r>
              <a:rPr lang="tr-TR" b="1" dirty="0" smtClean="0"/>
              <a:t>İ</a:t>
            </a:r>
            <a:r>
              <a:rPr lang="tr-TR" dirty="0" smtClean="0"/>
              <a:t>lgili </a:t>
            </a:r>
            <a:r>
              <a:rPr lang="tr-TR" dirty="0"/>
              <a:t>spor dalında kullanılması gereken hareketlerin etkili bir şekilde kullanılması için sinir-kas adaptasyonlarını sağlayan ve sinir-kas adaptasyonun gelişimini ele alan en etkili yollardan biri olabilir. </a:t>
            </a:r>
            <a:endParaRPr lang="tr-TR" dirty="0" smtClean="0"/>
          </a:p>
          <a:p>
            <a:pPr lvl="0" algn="just">
              <a:lnSpc>
                <a:spcPct val="150000"/>
              </a:lnSpc>
              <a:spcBef>
                <a:spcPts val="0"/>
              </a:spcBef>
            </a:pPr>
            <a:r>
              <a:rPr lang="tr-TR" dirty="0" smtClean="0"/>
              <a:t>Çünkü </a:t>
            </a:r>
            <a:r>
              <a:rPr lang="tr-TR" dirty="0"/>
              <a:t>genel olarak çeviklik antrenmanı aktiviteleri gerçek sportif aktivitelere oldukça benzemektedir. </a:t>
            </a:r>
            <a:endParaRPr lang="tr-TR" dirty="0" smtClean="0"/>
          </a:p>
          <a:p>
            <a:pPr lvl="0" algn="just">
              <a:lnSpc>
                <a:spcPct val="150000"/>
              </a:lnSpc>
              <a:spcBef>
                <a:spcPts val="0"/>
              </a:spcBef>
            </a:pPr>
            <a:r>
              <a:rPr lang="tr-TR" dirty="0" smtClean="0"/>
              <a:t>Benzerlik </a:t>
            </a:r>
            <a:r>
              <a:rPr lang="tr-TR" dirty="0"/>
              <a:t>daha çok yarışma esnasındaki yoğunluk, dayanıklılık ve toparlanma zamanında görülür. </a:t>
            </a:r>
            <a:endParaRPr lang="tr-TR" dirty="0" smtClean="0"/>
          </a:p>
          <a:p>
            <a:pPr lvl="0" algn="just">
              <a:lnSpc>
                <a:spcPct val="150000"/>
              </a:lnSpc>
              <a:spcBef>
                <a:spcPts val="0"/>
              </a:spcBef>
            </a:pPr>
            <a:r>
              <a:rPr lang="tr-TR" dirty="0" smtClean="0"/>
              <a:t>Bu </a:t>
            </a:r>
            <a:r>
              <a:rPr lang="tr-TR" dirty="0"/>
              <a:t>yüzen çeviklik antrenmanlarını içeren yıllık antrenman planları sportif kazanım için yapılan tüm çalışmaların kuvvet ve kondisyonla sınırlı olmasını önlemektedir.</a:t>
            </a:r>
          </a:p>
          <a:p>
            <a:endParaRPr lang="tr-TR" dirty="0"/>
          </a:p>
        </p:txBody>
      </p:sp>
    </p:spTree>
    <p:extLst>
      <p:ext uri="{BB962C8B-B14F-4D97-AF65-F5344CB8AC3E}">
        <p14:creationId xmlns:p14="http://schemas.microsoft.com/office/powerpoint/2010/main" val="1107106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23528" y="188641"/>
            <a:ext cx="8424936" cy="864095"/>
          </a:xfrm>
        </p:spPr>
        <p:txBody>
          <a:bodyPr>
            <a:noAutofit/>
          </a:bodyPr>
          <a:lstStyle/>
          <a:p>
            <a:r>
              <a:rPr lang="tr-TR" sz="2800" b="1" dirty="0" smtClean="0"/>
              <a:t>ÇEVİKLİK ANTRENMANLARI BU FAYDALARI </a:t>
            </a:r>
            <a:br>
              <a:rPr lang="tr-TR" sz="2800" b="1" dirty="0" smtClean="0"/>
            </a:br>
            <a:r>
              <a:rPr lang="tr-TR" sz="2800" b="1" dirty="0"/>
              <a:t>	</a:t>
            </a:r>
            <a:r>
              <a:rPr lang="tr-TR" sz="2800" b="1" dirty="0" smtClean="0"/>
              <a:t>			NASIL SAĞLAR?</a:t>
            </a:r>
            <a:endParaRPr lang="tr-TR" sz="2800" dirty="0"/>
          </a:p>
        </p:txBody>
      </p:sp>
      <p:sp>
        <p:nvSpPr>
          <p:cNvPr id="2" name="İçerik Yer Tutucusu 1"/>
          <p:cNvSpPr>
            <a:spLocks noGrp="1"/>
          </p:cNvSpPr>
          <p:nvPr>
            <p:ph idx="4294967295"/>
          </p:nvPr>
        </p:nvSpPr>
        <p:spPr>
          <a:xfrm>
            <a:off x="251520" y="1340768"/>
            <a:ext cx="8568952" cy="5328321"/>
          </a:xfrm>
        </p:spPr>
        <p:txBody>
          <a:bodyPr>
            <a:normAutofit fontScale="85000" lnSpcReduction="10000"/>
          </a:bodyPr>
          <a:lstStyle/>
          <a:p>
            <a:pPr lvl="0" algn="just">
              <a:lnSpc>
                <a:spcPct val="160000"/>
              </a:lnSpc>
              <a:spcBef>
                <a:spcPts val="0"/>
              </a:spcBef>
            </a:pPr>
            <a:r>
              <a:rPr lang="tr-TR" b="1" dirty="0">
                <a:solidFill>
                  <a:schemeClr val="tx1"/>
                </a:solidFill>
              </a:rPr>
              <a:t>Sporcunun </a:t>
            </a:r>
            <a:r>
              <a:rPr lang="tr-TR" b="1" dirty="0" smtClean="0">
                <a:solidFill>
                  <a:schemeClr val="tx1"/>
                </a:solidFill>
              </a:rPr>
              <a:t>gelişmesi:</a:t>
            </a:r>
            <a:r>
              <a:rPr lang="tr-TR" dirty="0" smtClean="0">
                <a:solidFill>
                  <a:schemeClr val="tx1"/>
                </a:solidFill>
              </a:rPr>
              <a:t> </a:t>
            </a:r>
            <a:r>
              <a:rPr lang="tr-TR" dirty="0">
                <a:solidFill>
                  <a:schemeClr val="tx1"/>
                </a:solidFill>
              </a:rPr>
              <a:t>Çeviklik antrenmanının birincil etkisi, yoğun </a:t>
            </a:r>
            <a:r>
              <a:rPr lang="tr-TR" dirty="0" err="1">
                <a:solidFill>
                  <a:schemeClr val="tx1"/>
                </a:solidFill>
              </a:rPr>
              <a:t>kinestetik</a:t>
            </a:r>
            <a:r>
              <a:rPr lang="tr-TR" dirty="0">
                <a:solidFill>
                  <a:schemeClr val="tx1"/>
                </a:solidFill>
              </a:rPr>
              <a:t> farkındalığın sonucu olarak artan etkili vücut kontrolüdür. </a:t>
            </a:r>
            <a:endParaRPr lang="tr-TR" dirty="0" smtClean="0">
              <a:solidFill>
                <a:schemeClr val="tx1"/>
              </a:solidFill>
            </a:endParaRPr>
          </a:p>
          <a:p>
            <a:pPr lvl="0" algn="just">
              <a:lnSpc>
                <a:spcPct val="160000"/>
              </a:lnSpc>
              <a:spcBef>
                <a:spcPts val="0"/>
              </a:spcBef>
            </a:pPr>
            <a:r>
              <a:rPr lang="tr-TR" dirty="0" smtClean="0">
                <a:solidFill>
                  <a:schemeClr val="tx1"/>
                </a:solidFill>
              </a:rPr>
              <a:t>Bu </a:t>
            </a:r>
            <a:r>
              <a:rPr lang="tr-TR" dirty="0">
                <a:solidFill>
                  <a:schemeClr val="tx1"/>
                </a:solidFill>
              </a:rPr>
              <a:t>antrenmanlar mümkün olabilecek en etkili ve doğru vücut pozisyonuna ulaşmak için bacak, omuz, sırt, kalça, diz ve bileklerin eklem bölgelerindeki karmaşık, küçük motor değişimler üzerine odaklanır</a:t>
            </a:r>
            <a:r>
              <a:rPr lang="tr-TR" dirty="0" smtClean="0">
                <a:solidFill>
                  <a:schemeClr val="tx1"/>
                </a:solidFill>
              </a:rPr>
              <a:t>.</a:t>
            </a:r>
          </a:p>
          <a:p>
            <a:pPr lvl="0" algn="just">
              <a:lnSpc>
                <a:spcPct val="160000"/>
              </a:lnSpc>
              <a:spcBef>
                <a:spcPts val="0"/>
              </a:spcBef>
            </a:pPr>
            <a:r>
              <a:rPr lang="tr-TR" dirty="0" smtClean="0">
                <a:solidFill>
                  <a:schemeClr val="tx1"/>
                </a:solidFill>
              </a:rPr>
              <a:t> </a:t>
            </a:r>
            <a:r>
              <a:rPr lang="tr-TR" dirty="0">
                <a:solidFill>
                  <a:schemeClr val="tx1"/>
                </a:solidFill>
              </a:rPr>
              <a:t>Bu kazanımlar </a:t>
            </a:r>
            <a:r>
              <a:rPr lang="tr-TR" b="1" dirty="0" smtClean="0">
                <a:solidFill>
                  <a:schemeClr val="tx1"/>
                </a:solidFill>
              </a:rPr>
              <a:t>sporcuda </a:t>
            </a:r>
            <a:r>
              <a:rPr lang="tr-TR" b="1" dirty="0">
                <a:solidFill>
                  <a:schemeClr val="tx1"/>
                </a:solidFill>
              </a:rPr>
              <a:t>kontrol duygusunu </a:t>
            </a:r>
            <a:r>
              <a:rPr lang="tr-TR" dirty="0">
                <a:solidFill>
                  <a:schemeClr val="tx1"/>
                </a:solidFill>
              </a:rPr>
              <a:t>geliştirir ve sporcunun daha </a:t>
            </a:r>
            <a:r>
              <a:rPr lang="tr-TR" b="1" dirty="0">
                <a:solidFill>
                  <a:schemeClr val="tx1"/>
                </a:solidFill>
              </a:rPr>
              <a:t>hızlı hareket etmesini </a:t>
            </a:r>
            <a:r>
              <a:rPr lang="tr-TR" dirty="0">
                <a:solidFill>
                  <a:schemeClr val="tx1"/>
                </a:solidFill>
              </a:rPr>
              <a:t>sağlar. </a:t>
            </a:r>
            <a:endParaRPr lang="tr-TR" dirty="0" smtClean="0">
              <a:solidFill>
                <a:schemeClr val="tx1"/>
              </a:solidFill>
            </a:endParaRPr>
          </a:p>
          <a:p>
            <a:pPr lvl="0" algn="just">
              <a:lnSpc>
                <a:spcPct val="160000"/>
              </a:lnSpc>
              <a:spcBef>
                <a:spcPts val="0"/>
              </a:spcBef>
            </a:pPr>
            <a:r>
              <a:rPr lang="tr-TR" dirty="0" smtClean="0">
                <a:solidFill>
                  <a:schemeClr val="tx1"/>
                </a:solidFill>
              </a:rPr>
              <a:t>Bu </a:t>
            </a:r>
            <a:r>
              <a:rPr lang="tr-TR" dirty="0">
                <a:solidFill>
                  <a:schemeClr val="tx1"/>
                </a:solidFill>
              </a:rPr>
              <a:t>bakımdan çeviklik antrenmanları, performansları ile ilgili hayal kırıklığına uğrayan sporcuların güvenlerini yeniden kazanmaları için hayati öneme sahip </a:t>
            </a:r>
            <a:r>
              <a:rPr lang="tr-TR" dirty="0" smtClean="0">
                <a:solidFill>
                  <a:schemeClr val="tx1"/>
                </a:solidFill>
              </a:rPr>
              <a:t>olabilir. </a:t>
            </a:r>
            <a:r>
              <a:rPr lang="tr-TR" dirty="0">
                <a:solidFill>
                  <a:schemeClr val="tx1"/>
                </a:solidFill>
              </a:rPr>
              <a:t>(özellikle de düşük koordinasyona sahip sporcular için). </a:t>
            </a:r>
            <a:endParaRPr lang="tr-TR" dirty="0" smtClean="0">
              <a:solidFill>
                <a:schemeClr val="tx1"/>
              </a:solidFill>
            </a:endParaRPr>
          </a:p>
          <a:p>
            <a:pPr lvl="0" algn="just">
              <a:lnSpc>
                <a:spcPct val="160000"/>
              </a:lnSpc>
              <a:spcBef>
                <a:spcPts val="0"/>
              </a:spcBef>
            </a:pPr>
            <a:r>
              <a:rPr lang="tr-TR" dirty="0" smtClean="0">
                <a:solidFill>
                  <a:schemeClr val="tx1"/>
                </a:solidFill>
              </a:rPr>
              <a:t>Çeviklik </a:t>
            </a:r>
            <a:r>
              <a:rPr lang="tr-TR" dirty="0">
                <a:solidFill>
                  <a:schemeClr val="tx1"/>
                </a:solidFill>
              </a:rPr>
              <a:t>antrenmanları, sporculara kendilerini daha iyi tanıma olanağı sağlar.</a:t>
            </a:r>
          </a:p>
          <a:p>
            <a:endParaRPr lang="tr-TR" dirty="0"/>
          </a:p>
        </p:txBody>
      </p:sp>
    </p:spTree>
    <p:extLst>
      <p:ext uri="{BB962C8B-B14F-4D97-AF65-F5344CB8AC3E}">
        <p14:creationId xmlns:p14="http://schemas.microsoft.com/office/powerpoint/2010/main" val="3163389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539552" y="338139"/>
            <a:ext cx="7690048" cy="570581"/>
          </a:xfrm>
        </p:spPr>
        <p:txBody>
          <a:bodyPr>
            <a:normAutofit fontScale="90000"/>
          </a:bodyPr>
          <a:lstStyle/>
          <a:p>
            <a:r>
              <a:rPr lang="tr-TR" dirty="0" smtClean="0"/>
              <a:t>			</a:t>
            </a:r>
            <a:r>
              <a:rPr lang="tr-TR" b="1" dirty="0" smtClean="0"/>
              <a:t>Çeviklik Bileşenleri</a:t>
            </a:r>
            <a:endParaRPr lang="tr-TR" b="1" dirty="0"/>
          </a:p>
        </p:txBody>
      </p:sp>
      <p:pic>
        <p:nvPicPr>
          <p:cNvPr id="4" name="İçerik Yer Tutucusu 3"/>
          <p:cNvPicPr>
            <a:picLocks noGrp="1"/>
          </p:cNvPicPr>
          <p:nvPr>
            <p:ph idx="4294967295"/>
          </p:nvPr>
        </p:nvPicPr>
        <p:blipFill>
          <a:blip r:embed="rId2">
            <a:extLst>
              <a:ext uri="{28A0092B-C50C-407E-A947-70E740481C1C}">
                <a14:useLocalDpi xmlns:a14="http://schemas.microsoft.com/office/drawing/2010/main" val="0"/>
              </a:ext>
            </a:extLst>
          </a:blip>
          <a:stretch>
            <a:fillRect/>
          </a:stretch>
        </p:blipFill>
        <p:spPr bwMode="auto">
          <a:xfrm>
            <a:off x="539552" y="1556792"/>
            <a:ext cx="7920880" cy="4896544"/>
          </a:xfrm>
          <a:prstGeom prst="rect">
            <a:avLst/>
          </a:prstGeom>
          <a:noFill/>
          <a:ln>
            <a:noFill/>
          </a:ln>
        </p:spPr>
      </p:pic>
    </p:spTree>
    <p:extLst>
      <p:ext uri="{BB962C8B-B14F-4D97-AF65-F5344CB8AC3E}">
        <p14:creationId xmlns:p14="http://schemas.microsoft.com/office/powerpoint/2010/main" val="2094686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2051720" y="338139"/>
            <a:ext cx="6177880" cy="858614"/>
          </a:xfrm>
        </p:spPr>
        <p:txBody>
          <a:bodyPr/>
          <a:lstStyle/>
          <a:p>
            <a:r>
              <a:rPr lang="tr-TR" dirty="0" smtClean="0"/>
              <a:t>	Çeviklik </a:t>
            </a:r>
            <a:endParaRPr lang="tr-TR" dirty="0"/>
          </a:p>
        </p:txBody>
      </p:sp>
      <p:sp>
        <p:nvSpPr>
          <p:cNvPr id="2" name="İçerik Yer Tutucusu 1"/>
          <p:cNvSpPr>
            <a:spLocks noGrp="1"/>
          </p:cNvSpPr>
          <p:nvPr>
            <p:ph idx="4294967295"/>
          </p:nvPr>
        </p:nvSpPr>
        <p:spPr>
          <a:xfrm>
            <a:off x="107504" y="1412776"/>
            <a:ext cx="8928992" cy="5328592"/>
          </a:xfrm>
        </p:spPr>
        <p:txBody>
          <a:bodyPr>
            <a:noAutofit/>
          </a:bodyPr>
          <a:lstStyle/>
          <a:p>
            <a:pPr algn="just">
              <a:lnSpc>
                <a:spcPct val="170000"/>
              </a:lnSpc>
              <a:spcBef>
                <a:spcPts val="0"/>
              </a:spcBef>
            </a:pPr>
            <a:r>
              <a:rPr lang="tr-TR" sz="1800" dirty="0" smtClean="0"/>
              <a:t>Vücut </a:t>
            </a:r>
            <a:r>
              <a:rPr lang="tr-TR" sz="1800" dirty="0"/>
              <a:t>veya vücut parçasının süratli bir şekilde pozisyonunu ve yönünü değiştirebilme </a:t>
            </a:r>
            <a:r>
              <a:rPr lang="tr-TR" sz="1800" dirty="0" smtClean="0"/>
              <a:t>yeteneğidir</a:t>
            </a:r>
            <a:r>
              <a:rPr lang="tr-TR" sz="1800" dirty="0"/>
              <a:t>. </a:t>
            </a:r>
            <a:endParaRPr lang="tr-TR" sz="1800" dirty="0" smtClean="0"/>
          </a:p>
          <a:p>
            <a:pPr marL="0" indent="0" algn="just">
              <a:lnSpc>
                <a:spcPct val="170000"/>
              </a:lnSpc>
              <a:spcBef>
                <a:spcPts val="0"/>
              </a:spcBef>
              <a:buNone/>
            </a:pPr>
            <a:r>
              <a:rPr lang="tr-TR" sz="1800" dirty="0" smtClean="0"/>
              <a:t>              a) Vücut </a:t>
            </a:r>
            <a:r>
              <a:rPr lang="tr-TR" sz="1800" dirty="0"/>
              <a:t>yönünü bir taraftan di­ğerine doğru hareket ettirebilme yeteneğidir. </a:t>
            </a:r>
            <a:endParaRPr lang="tr-TR" sz="1800" dirty="0" smtClean="0"/>
          </a:p>
          <a:p>
            <a:pPr marL="0" indent="0" algn="just">
              <a:lnSpc>
                <a:spcPct val="170000"/>
              </a:lnSpc>
              <a:spcBef>
                <a:spcPts val="0"/>
              </a:spcBef>
              <a:buNone/>
            </a:pPr>
            <a:r>
              <a:rPr lang="tr-TR" sz="1800" dirty="0" smtClean="0"/>
              <a:t>              b)  </a:t>
            </a:r>
            <a:r>
              <a:rPr lang="tr-TR" sz="1800" dirty="0"/>
              <a:t>S</a:t>
            </a:r>
            <a:r>
              <a:rPr lang="tr-TR" sz="1800" dirty="0" smtClean="0"/>
              <a:t>porcunun </a:t>
            </a:r>
            <a:r>
              <a:rPr lang="tr-TR" sz="1800" dirty="0"/>
              <a:t>yönünü, nor­mal </a:t>
            </a:r>
            <a:r>
              <a:rPr lang="tr-TR" sz="1800" dirty="0" err="1"/>
              <a:t>postürünü</a:t>
            </a:r>
            <a:r>
              <a:rPr lang="tr-TR" sz="1800" dirty="0"/>
              <a:t>, hızlı ve çabuk değiştirme kabiliye­tidir. </a:t>
            </a:r>
          </a:p>
          <a:p>
            <a:pPr algn="just">
              <a:lnSpc>
                <a:spcPct val="170000"/>
              </a:lnSpc>
              <a:spcBef>
                <a:spcPts val="0"/>
              </a:spcBef>
            </a:pPr>
            <a:r>
              <a:rPr lang="tr-TR" sz="1800" dirty="0"/>
              <a:t>Çevikliğin kapsamlı tanımında, çeviklik performansının fiziksel özellikleri (kuvvet), bilişsel süreçleri motor öğrenme) ve teknik becerileri (biyomekanik) içerdiği kabul edilmektedir.</a:t>
            </a:r>
          </a:p>
          <a:p>
            <a:pPr algn="just">
              <a:lnSpc>
                <a:spcPct val="170000"/>
              </a:lnSpc>
              <a:spcBef>
                <a:spcPts val="0"/>
              </a:spcBef>
            </a:pPr>
            <a:r>
              <a:rPr lang="tr-TR" sz="1800" dirty="0"/>
              <a:t>Çeviklikte</a:t>
            </a:r>
            <a:r>
              <a:rPr lang="tr-TR" sz="1800" b="1" dirty="0"/>
              <a:t>, hız, kuvvet ve denge </a:t>
            </a:r>
            <a:r>
              <a:rPr lang="tr-TR" sz="1800" dirty="0"/>
              <a:t>ana unsurlardandır. Çeviklik spor­cunun manevra kabiliyetiyle orantılıdır. Pozisyon hissini ve dengeyi kaybetme­den hareketin şeklini ve gücünü değiştirme kabiliyeti şeklinde de açıklana­bilir. </a:t>
            </a:r>
            <a:r>
              <a:rPr lang="tr-TR" sz="1800" b="1" dirty="0"/>
              <a:t>Hız, güç, hızlı hareket, denge ve koordinasyonun </a:t>
            </a:r>
            <a:r>
              <a:rPr lang="tr-TR" sz="1800" dirty="0"/>
              <a:t>bir bileşimidir</a:t>
            </a:r>
            <a:r>
              <a:rPr lang="tr-TR" sz="1800" dirty="0" smtClean="0"/>
              <a:t>.</a:t>
            </a:r>
          </a:p>
          <a:p>
            <a:pPr algn="just">
              <a:lnSpc>
                <a:spcPct val="170000"/>
              </a:lnSpc>
              <a:spcBef>
                <a:spcPts val="0"/>
              </a:spcBef>
            </a:pPr>
            <a:endParaRPr lang="tr-TR" sz="1500" dirty="0"/>
          </a:p>
        </p:txBody>
      </p:sp>
    </p:spTree>
    <p:extLst>
      <p:ext uri="{BB962C8B-B14F-4D97-AF65-F5344CB8AC3E}">
        <p14:creationId xmlns:p14="http://schemas.microsoft.com/office/powerpoint/2010/main" val="1675364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700808"/>
            <a:ext cx="7776864" cy="4278094"/>
          </a:xfrm>
          <a:prstGeom prst="rect">
            <a:avLst/>
          </a:prstGeom>
        </p:spPr>
        <p:txBody>
          <a:bodyPr wrap="square">
            <a:spAutoFit/>
          </a:bodyPr>
          <a:lstStyle/>
          <a:p>
            <a:pPr marL="285750" indent="-285750" algn="just">
              <a:lnSpc>
                <a:spcPct val="170000"/>
              </a:lnSpc>
              <a:spcBef>
                <a:spcPts val="0"/>
              </a:spcBef>
              <a:buFont typeface="Arial" panose="020B0604020202020204" pitchFamily="34" charset="0"/>
              <a:buChar char="•"/>
            </a:pPr>
            <a:r>
              <a:rPr lang="tr-TR" sz="2000" dirty="0"/>
              <a:t>Hare­ketlerin tekrar tekrar yaptırılması ile çevikliğin kalitesi arttırılabilir.</a:t>
            </a:r>
          </a:p>
          <a:p>
            <a:pPr marL="285750" indent="-285750" algn="just">
              <a:lnSpc>
                <a:spcPct val="170000"/>
              </a:lnSpc>
              <a:spcBef>
                <a:spcPts val="0"/>
              </a:spcBef>
              <a:buFont typeface="Arial" panose="020B0604020202020204" pitchFamily="34" charset="0"/>
              <a:buChar char="•"/>
            </a:pPr>
            <a:r>
              <a:rPr lang="tr-TR" sz="2000" dirty="0"/>
              <a:t>Sürat çeviklikle ilişkilidir, süratin hareket açısından belirleyici olan bir özelliğidir. </a:t>
            </a:r>
          </a:p>
          <a:p>
            <a:pPr marL="285750" indent="-285750" algn="just">
              <a:lnSpc>
                <a:spcPct val="170000"/>
              </a:lnSpc>
              <a:spcBef>
                <a:spcPts val="0"/>
              </a:spcBef>
              <a:buFont typeface="Arial" panose="020B0604020202020204" pitchFamily="34" charset="0"/>
              <a:buChar char="•"/>
            </a:pPr>
            <a:r>
              <a:rPr lang="tr-TR" sz="2000" dirty="0"/>
              <a:t>Koşu hızı, erkek çocuklarında 5 yaşından 17 yaşına kadar doğrusal olarak gelişir. Performansın çeviklik önemli bir göstergesidir ve yaşla birlikte artar. Çeviklik 12 </a:t>
            </a:r>
            <a:r>
              <a:rPr lang="tr-TR" sz="2000" dirty="0" smtClean="0"/>
              <a:t>yaşına </a:t>
            </a:r>
            <a:r>
              <a:rPr lang="tr-TR" sz="2000" dirty="0"/>
              <a:t>kadar yani ergenlik dönemine kadar hızla gelişir. Bu dönemden üç yıl sonra çeviklik performansı azalır.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60648"/>
            <a:ext cx="2573337"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3529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419872" y="338139"/>
            <a:ext cx="4809728" cy="858614"/>
          </a:xfrm>
        </p:spPr>
        <p:txBody>
          <a:bodyPr/>
          <a:lstStyle/>
          <a:p>
            <a:r>
              <a:rPr lang="tr-TR" dirty="0" smtClean="0"/>
              <a:t>Çeviklik</a:t>
            </a:r>
            <a:endParaRPr lang="tr-TR" dirty="0"/>
          </a:p>
        </p:txBody>
      </p:sp>
      <p:sp>
        <p:nvSpPr>
          <p:cNvPr id="2" name="İçerik Yer Tutucusu 1"/>
          <p:cNvSpPr>
            <a:spLocks noGrp="1"/>
          </p:cNvSpPr>
          <p:nvPr>
            <p:ph idx="4294967295"/>
          </p:nvPr>
        </p:nvSpPr>
        <p:spPr>
          <a:xfrm>
            <a:off x="107504" y="1340768"/>
            <a:ext cx="8928992" cy="5184576"/>
          </a:xfrm>
        </p:spPr>
        <p:txBody>
          <a:bodyPr>
            <a:noAutofit/>
          </a:bodyPr>
          <a:lstStyle/>
          <a:p>
            <a:pPr algn="just">
              <a:lnSpc>
                <a:spcPct val="150000"/>
              </a:lnSpc>
              <a:spcBef>
                <a:spcPts val="0"/>
              </a:spcBef>
            </a:pPr>
            <a:r>
              <a:rPr lang="tr-TR" dirty="0">
                <a:solidFill>
                  <a:schemeClr val="tx1"/>
                </a:solidFill>
              </a:rPr>
              <a:t>Çeviklik; sonuç itibarıyla,</a:t>
            </a:r>
            <a:r>
              <a:rPr lang="tr-TR" i="1" dirty="0">
                <a:solidFill>
                  <a:schemeClr val="tx1"/>
                </a:solidFill>
              </a:rPr>
              <a:t> “</a:t>
            </a:r>
            <a:r>
              <a:rPr lang="tr-TR" b="1" i="1" dirty="0">
                <a:solidFill>
                  <a:schemeClr val="tx1"/>
                </a:solidFill>
              </a:rPr>
              <a:t>bir yana koşmak, atlamak, </a:t>
            </a:r>
            <a:r>
              <a:rPr lang="tr-TR" b="1" i="1" dirty="0" err="1">
                <a:solidFill>
                  <a:schemeClr val="tx1"/>
                </a:solidFill>
              </a:rPr>
              <a:t>zig-zag</a:t>
            </a:r>
            <a:r>
              <a:rPr lang="tr-TR" b="1" i="1" dirty="0">
                <a:solidFill>
                  <a:schemeClr val="tx1"/>
                </a:solidFill>
              </a:rPr>
              <a:t> yapmak, durmak, başlamak ve hareketin ter­sine yön değiştirmek gibi hareketlerde görülen vücudun veya onun parçala­rının yön değiştirme yeteneği</a:t>
            </a:r>
            <a:r>
              <a:rPr lang="tr-TR" i="1" dirty="0">
                <a:solidFill>
                  <a:schemeClr val="tx1"/>
                </a:solidFill>
              </a:rPr>
              <a:t>" </a:t>
            </a:r>
            <a:r>
              <a:rPr lang="tr-TR" dirty="0">
                <a:solidFill>
                  <a:schemeClr val="tx1"/>
                </a:solidFill>
              </a:rPr>
              <a:t>olarak tanımlanmaktadır. </a:t>
            </a:r>
          </a:p>
          <a:p>
            <a:pPr algn="just">
              <a:lnSpc>
                <a:spcPct val="150000"/>
              </a:lnSpc>
              <a:spcBef>
                <a:spcPts val="0"/>
              </a:spcBef>
            </a:pPr>
            <a:r>
              <a:rPr lang="tr-TR" dirty="0">
                <a:solidFill>
                  <a:schemeClr val="tx1"/>
                </a:solidFill>
              </a:rPr>
              <a:t>Çeviklik süratle yerine getirilmesi gereken bir eylem biçimidir</a:t>
            </a:r>
            <a:r>
              <a:rPr lang="tr-TR" dirty="0" smtClean="0">
                <a:solidFill>
                  <a:schemeClr val="tx1"/>
                </a:solidFill>
              </a:rPr>
              <a:t>.</a:t>
            </a:r>
            <a:r>
              <a:rPr lang="tr-TR" dirty="0">
                <a:solidFill>
                  <a:schemeClr val="tx1"/>
                </a:solidFill>
              </a:rPr>
              <a:t> “Örneğin: Kalenin sol ta­rafına top plase edilmiştir. Kaleci o tarafa uçar. Bu arada top, yer değiştiren kendi oyun­cusunun kafasına çarparak yön değiştirir. Kaleci hazır olmadığı bu durum için yeni bir eylemi aniden başlatır ve havada dönüp topu yumruklamak veya tutmak ister.”</a:t>
            </a:r>
          </a:p>
        </p:txBody>
      </p:sp>
    </p:spTree>
    <p:extLst>
      <p:ext uri="{BB962C8B-B14F-4D97-AF65-F5344CB8AC3E}">
        <p14:creationId xmlns:p14="http://schemas.microsoft.com/office/powerpoint/2010/main" val="35461393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2771800" y="338139"/>
            <a:ext cx="5976664" cy="642590"/>
          </a:xfrm>
        </p:spPr>
        <p:txBody>
          <a:bodyPr>
            <a:normAutofit fontScale="90000"/>
          </a:bodyPr>
          <a:lstStyle/>
          <a:p>
            <a:r>
              <a:rPr lang="tr-TR" b="1" dirty="0" smtClean="0"/>
              <a:t>	Niçin ve Nasıl  Yapılır ?</a:t>
            </a:r>
            <a:endParaRPr lang="tr-TR" b="1" dirty="0"/>
          </a:p>
        </p:txBody>
      </p:sp>
      <p:sp>
        <p:nvSpPr>
          <p:cNvPr id="2" name="İçerik Yer Tutucusu 1"/>
          <p:cNvSpPr>
            <a:spLocks noGrp="1"/>
          </p:cNvSpPr>
          <p:nvPr>
            <p:ph idx="4294967295"/>
          </p:nvPr>
        </p:nvSpPr>
        <p:spPr>
          <a:xfrm>
            <a:off x="323528" y="1412776"/>
            <a:ext cx="8568952" cy="5256584"/>
          </a:xfrm>
        </p:spPr>
        <p:txBody>
          <a:bodyPr>
            <a:normAutofit/>
          </a:bodyPr>
          <a:lstStyle/>
          <a:p>
            <a:pPr marL="36000" algn="just">
              <a:lnSpc>
                <a:spcPct val="150000"/>
              </a:lnSpc>
              <a:spcBef>
                <a:spcPts val="0"/>
              </a:spcBef>
            </a:pPr>
            <a:r>
              <a:rPr lang="tr-TR" dirty="0">
                <a:solidFill>
                  <a:schemeClr val="tx1"/>
                </a:solidFill>
              </a:rPr>
              <a:t>Sportif becerileri sürekli olarak geliştirme </a:t>
            </a:r>
            <a:r>
              <a:rPr lang="tr-TR" dirty="0" smtClean="0">
                <a:solidFill>
                  <a:schemeClr val="tx1"/>
                </a:solidFill>
              </a:rPr>
              <a:t>ihtiyacı için,</a:t>
            </a:r>
          </a:p>
          <a:p>
            <a:pPr marL="36000" algn="just">
              <a:lnSpc>
                <a:spcPct val="150000"/>
              </a:lnSpc>
              <a:spcBef>
                <a:spcPts val="0"/>
              </a:spcBef>
            </a:pPr>
            <a:r>
              <a:rPr lang="tr-TR" dirty="0" smtClean="0">
                <a:solidFill>
                  <a:schemeClr val="tx1"/>
                </a:solidFill>
              </a:rPr>
              <a:t> Oyuncuların </a:t>
            </a:r>
            <a:r>
              <a:rPr lang="tr-TR" dirty="0">
                <a:solidFill>
                  <a:schemeClr val="tx1"/>
                </a:solidFill>
              </a:rPr>
              <a:t>oyun alanındaki becerilerini </a:t>
            </a:r>
            <a:r>
              <a:rPr lang="tr-TR" dirty="0" smtClean="0">
                <a:solidFill>
                  <a:schemeClr val="tx1"/>
                </a:solidFill>
              </a:rPr>
              <a:t>geliştirmek için, </a:t>
            </a:r>
          </a:p>
          <a:p>
            <a:pPr marL="36000" algn="just">
              <a:lnSpc>
                <a:spcPct val="150000"/>
              </a:lnSpc>
              <a:spcBef>
                <a:spcPts val="0"/>
              </a:spcBef>
            </a:pPr>
            <a:r>
              <a:rPr lang="tr-TR" dirty="0" smtClean="0">
                <a:solidFill>
                  <a:schemeClr val="tx1"/>
                </a:solidFill>
              </a:rPr>
              <a:t>Genel </a:t>
            </a:r>
            <a:r>
              <a:rPr lang="tr-TR" dirty="0">
                <a:solidFill>
                  <a:schemeClr val="tx1"/>
                </a:solidFill>
              </a:rPr>
              <a:t>dayanıklılık antrenmanına ek olarak </a:t>
            </a:r>
            <a:r>
              <a:rPr lang="tr-TR" dirty="0" smtClean="0">
                <a:solidFill>
                  <a:schemeClr val="tx1"/>
                </a:solidFill>
              </a:rPr>
              <a:t>uygulanılarak kazanılan </a:t>
            </a:r>
            <a:r>
              <a:rPr lang="tr-TR" dirty="0">
                <a:solidFill>
                  <a:schemeClr val="tx1"/>
                </a:solidFill>
              </a:rPr>
              <a:t>gücün, oyun alanındaki performansa aktarılmasına yardımcı </a:t>
            </a:r>
            <a:r>
              <a:rPr lang="tr-TR" dirty="0" smtClean="0">
                <a:solidFill>
                  <a:schemeClr val="tx1"/>
                </a:solidFill>
              </a:rPr>
              <a:t>olmak için, </a:t>
            </a:r>
          </a:p>
          <a:p>
            <a:pPr marL="36000" algn="just">
              <a:lnSpc>
                <a:spcPct val="150000"/>
              </a:lnSpc>
              <a:spcBef>
                <a:spcPts val="0"/>
              </a:spcBef>
            </a:pPr>
            <a:r>
              <a:rPr lang="tr-TR" dirty="0" smtClean="0">
                <a:solidFill>
                  <a:schemeClr val="tx1"/>
                </a:solidFill>
              </a:rPr>
              <a:t>Her </a:t>
            </a:r>
            <a:r>
              <a:rPr lang="tr-TR" dirty="0">
                <a:solidFill>
                  <a:schemeClr val="tx1"/>
                </a:solidFill>
              </a:rPr>
              <a:t>spor branşı kolların ve ayakların hızlı hareket etmesini gerektirir ve hız, çeviklik ve çabukluk antrenmanları bu alandaki yetenekleri </a:t>
            </a:r>
            <a:r>
              <a:rPr lang="tr-TR" dirty="0" smtClean="0">
                <a:solidFill>
                  <a:schemeClr val="tx1"/>
                </a:solidFill>
              </a:rPr>
              <a:t>geliştirdiği için.</a:t>
            </a:r>
            <a:endParaRPr lang="tr-TR" dirty="0">
              <a:solidFill>
                <a:schemeClr val="tx1"/>
              </a:solidFill>
            </a:endParaRPr>
          </a:p>
        </p:txBody>
      </p:sp>
    </p:spTree>
    <p:extLst>
      <p:ext uri="{BB962C8B-B14F-4D97-AF65-F5344CB8AC3E}">
        <p14:creationId xmlns:p14="http://schemas.microsoft.com/office/powerpoint/2010/main" val="1852720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914400" y="252413"/>
            <a:ext cx="8229600" cy="1079500"/>
          </a:xfrm>
        </p:spPr>
        <p:txBody>
          <a:bodyPr/>
          <a:lstStyle/>
          <a:p>
            <a:r>
              <a:rPr lang="tr-TR" dirty="0" smtClean="0"/>
              <a:t>Sürat</a:t>
            </a:r>
            <a:endParaRPr lang="tr-TR" dirty="0"/>
          </a:p>
        </p:txBody>
      </p:sp>
      <p:sp>
        <p:nvSpPr>
          <p:cNvPr id="2" name="İçerik Yer Tutucusu 1"/>
          <p:cNvSpPr>
            <a:spLocks noGrp="1"/>
          </p:cNvSpPr>
          <p:nvPr>
            <p:ph idx="4294967295"/>
          </p:nvPr>
        </p:nvSpPr>
        <p:spPr>
          <a:xfrm>
            <a:off x="395536" y="1700213"/>
            <a:ext cx="8496944" cy="4824412"/>
          </a:xfrm>
        </p:spPr>
        <p:txBody>
          <a:bodyPr>
            <a:normAutofit/>
          </a:bodyPr>
          <a:lstStyle/>
          <a:p>
            <a:pPr algn="just">
              <a:lnSpc>
                <a:spcPct val="150000"/>
              </a:lnSpc>
              <a:spcBef>
                <a:spcPts val="0"/>
              </a:spcBef>
            </a:pPr>
            <a:r>
              <a:rPr lang="tr-TR" sz="2800" dirty="0">
                <a:solidFill>
                  <a:schemeClr val="tx1"/>
                </a:solidFill>
              </a:rPr>
              <a:t>Hız, serilik, </a:t>
            </a:r>
            <a:r>
              <a:rPr lang="tr-TR" sz="2800" dirty="0" err="1">
                <a:solidFill>
                  <a:schemeClr val="tx1"/>
                </a:solidFill>
              </a:rPr>
              <a:t>ivedililik</a:t>
            </a:r>
            <a:r>
              <a:rPr lang="tr-TR" sz="2800" dirty="0">
                <a:solidFill>
                  <a:schemeClr val="tx1"/>
                </a:solidFill>
              </a:rPr>
              <a:t> gibi kelimelerin üçü de çabukluğu tanımlar. </a:t>
            </a:r>
            <a:endParaRPr lang="tr-TR" sz="2800" dirty="0" smtClean="0">
              <a:solidFill>
                <a:schemeClr val="tx1"/>
              </a:solidFill>
            </a:endParaRPr>
          </a:p>
          <a:p>
            <a:pPr algn="just">
              <a:lnSpc>
                <a:spcPct val="150000"/>
              </a:lnSpc>
              <a:spcBef>
                <a:spcPts val="0"/>
              </a:spcBef>
            </a:pPr>
            <a:r>
              <a:rPr lang="tr-TR" sz="2800" dirty="0" smtClean="0">
                <a:solidFill>
                  <a:schemeClr val="tx1"/>
                </a:solidFill>
              </a:rPr>
              <a:t>Bu </a:t>
            </a:r>
            <a:r>
              <a:rPr lang="tr-TR" sz="2800" dirty="0">
                <a:solidFill>
                  <a:schemeClr val="tx1"/>
                </a:solidFill>
              </a:rPr>
              <a:t>terimlerin hepsi bir objenin hareket oranını ya da belli bir zamanda </a:t>
            </a:r>
            <a:r>
              <a:rPr lang="tr-TR" sz="2800" dirty="0" smtClean="0">
                <a:solidFill>
                  <a:schemeClr val="tx1"/>
                </a:solidFill>
              </a:rPr>
              <a:t>kat edilen </a:t>
            </a:r>
            <a:r>
              <a:rPr lang="tr-TR" sz="2800" dirty="0">
                <a:solidFill>
                  <a:schemeClr val="tx1"/>
                </a:solidFill>
              </a:rPr>
              <a:t>mesafenin ölçüsünü belirtmektedir. </a:t>
            </a:r>
            <a:endParaRPr lang="tr-TR" sz="2800" dirty="0" smtClean="0">
              <a:solidFill>
                <a:schemeClr val="tx1"/>
              </a:solidFill>
            </a:endParaRPr>
          </a:p>
          <a:p>
            <a:pPr algn="just">
              <a:lnSpc>
                <a:spcPct val="150000"/>
              </a:lnSpc>
              <a:spcBef>
                <a:spcPts val="0"/>
              </a:spcBef>
            </a:pPr>
            <a:r>
              <a:rPr lang="tr-TR" sz="2800" dirty="0" smtClean="0">
                <a:solidFill>
                  <a:schemeClr val="tx1"/>
                </a:solidFill>
              </a:rPr>
              <a:t>Bir </a:t>
            </a:r>
            <a:r>
              <a:rPr lang="tr-TR" sz="2800" dirty="0">
                <a:solidFill>
                  <a:schemeClr val="tx1"/>
                </a:solidFill>
              </a:rPr>
              <a:t>sporcu oldukça kısa zamanda hareket ettiğinde, hızlı olarak tanımlanır. </a:t>
            </a:r>
          </a:p>
        </p:txBody>
      </p:sp>
    </p:spTree>
    <p:extLst>
      <p:ext uri="{BB962C8B-B14F-4D97-AF65-F5344CB8AC3E}">
        <p14:creationId xmlns:p14="http://schemas.microsoft.com/office/powerpoint/2010/main" val="35484755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131840" y="260648"/>
            <a:ext cx="6012160" cy="858614"/>
          </a:xfrm>
        </p:spPr>
        <p:txBody>
          <a:bodyPr/>
          <a:lstStyle/>
          <a:p>
            <a:r>
              <a:rPr lang="tr-TR" dirty="0"/>
              <a:t>Niçin ve Nasıl  Yapılır ?</a:t>
            </a:r>
          </a:p>
        </p:txBody>
      </p:sp>
      <p:sp>
        <p:nvSpPr>
          <p:cNvPr id="2" name="İçerik Yer Tutucusu 1"/>
          <p:cNvSpPr>
            <a:spLocks noGrp="1"/>
          </p:cNvSpPr>
          <p:nvPr>
            <p:ph idx="4294967295"/>
          </p:nvPr>
        </p:nvSpPr>
        <p:spPr>
          <a:xfrm>
            <a:off x="251520" y="1628800"/>
            <a:ext cx="8640960" cy="4497363"/>
          </a:xfrm>
        </p:spPr>
        <p:txBody>
          <a:bodyPr/>
          <a:lstStyle/>
          <a:p>
            <a:pPr indent="0" algn="just">
              <a:lnSpc>
                <a:spcPct val="150000"/>
              </a:lnSpc>
              <a:spcAft>
                <a:spcPts val="0"/>
              </a:spcAft>
              <a:buNone/>
            </a:pPr>
            <a:r>
              <a:rPr lang="tr-TR" sz="3200" dirty="0">
                <a:solidFill>
                  <a:schemeClr val="tx1"/>
                </a:solidFill>
              </a:rPr>
              <a:t>Sporcuların antrenman programlarına hız, çeviklik ve çabukluk antrenmanları doğru bir şekilde entegre edildiğinde her sporcu yeteri kadar fayda sağlayabilir.</a:t>
            </a:r>
          </a:p>
          <a:p>
            <a:endParaRPr lang="tr-TR" dirty="0"/>
          </a:p>
        </p:txBody>
      </p:sp>
    </p:spTree>
    <p:extLst>
      <p:ext uri="{BB962C8B-B14F-4D97-AF65-F5344CB8AC3E}">
        <p14:creationId xmlns:p14="http://schemas.microsoft.com/office/powerpoint/2010/main" val="36029113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635896" y="338139"/>
            <a:ext cx="5400600" cy="1002630"/>
          </a:xfrm>
        </p:spPr>
        <p:txBody>
          <a:bodyPr>
            <a:normAutofit fontScale="90000"/>
          </a:bodyPr>
          <a:lstStyle/>
          <a:p>
            <a:r>
              <a:rPr lang="tr-TR" dirty="0"/>
              <a:t> </a:t>
            </a:r>
            <a:r>
              <a:rPr lang="tr-TR" dirty="0" smtClean="0"/>
              <a:t>Niçin </a:t>
            </a:r>
            <a:r>
              <a:rPr lang="tr-TR" dirty="0"/>
              <a:t>ve Nasıl  Yapılır ?</a:t>
            </a:r>
          </a:p>
        </p:txBody>
      </p:sp>
      <p:sp>
        <p:nvSpPr>
          <p:cNvPr id="2" name="İçerik Yer Tutucusu 1"/>
          <p:cNvSpPr>
            <a:spLocks noGrp="1"/>
          </p:cNvSpPr>
          <p:nvPr>
            <p:ph idx="4294967295"/>
          </p:nvPr>
        </p:nvSpPr>
        <p:spPr>
          <a:xfrm>
            <a:off x="251520" y="1412776"/>
            <a:ext cx="8640960" cy="5328591"/>
          </a:xfrm>
        </p:spPr>
        <p:txBody>
          <a:bodyPr>
            <a:normAutofit/>
          </a:bodyPr>
          <a:lstStyle/>
          <a:p>
            <a:pPr algn="just">
              <a:lnSpc>
                <a:spcPct val="150000"/>
              </a:lnSpc>
              <a:spcBef>
                <a:spcPts val="0"/>
              </a:spcBef>
            </a:pPr>
            <a:r>
              <a:rPr lang="tr-TR" dirty="0" smtClean="0">
                <a:solidFill>
                  <a:schemeClr val="tx1"/>
                </a:solidFill>
              </a:rPr>
              <a:t>Antrenmanların </a:t>
            </a:r>
            <a:r>
              <a:rPr lang="tr-TR" dirty="0">
                <a:solidFill>
                  <a:schemeClr val="tx1"/>
                </a:solidFill>
              </a:rPr>
              <a:t>birkaç yıl uygulanması gerekli olduğu halde, birçok sporcu </a:t>
            </a:r>
            <a:r>
              <a:rPr lang="tr-TR" dirty="0" smtClean="0">
                <a:solidFill>
                  <a:schemeClr val="tx1"/>
                </a:solidFill>
              </a:rPr>
              <a:t>uygulamamaktadır.</a:t>
            </a:r>
          </a:p>
          <a:p>
            <a:pPr algn="just">
              <a:lnSpc>
                <a:spcPct val="150000"/>
              </a:lnSpc>
              <a:spcBef>
                <a:spcPts val="0"/>
              </a:spcBef>
            </a:pPr>
            <a:r>
              <a:rPr lang="tr-TR" dirty="0" smtClean="0">
                <a:solidFill>
                  <a:schemeClr val="tx1"/>
                </a:solidFill>
              </a:rPr>
              <a:t>Özellikle çeviklik antrenmanları </a:t>
            </a:r>
            <a:r>
              <a:rPr lang="tr-TR" dirty="0">
                <a:solidFill>
                  <a:schemeClr val="tx1"/>
                </a:solidFill>
              </a:rPr>
              <a:t>yüksek hızla hareket ederken, maksimal </a:t>
            </a:r>
            <a:r>
              <a:rPr lang="tr-TR" dirty="0" smtClean="0">
                <a:solidFill>
                  <a:schemeClr val="tx1"/>
                </a:solidFill>
              </a:rPr>
              <a:t>gücü </a:t>
            </a:r>
            <a:r>
              <a:rPr lang="tr-TR" dirty="0">
                <a:solidFill>
                  <a:schemeClr val="tx1"/>
                </a:solidFill>
              </a:rPr>
              <a:t>gelişme yeteneğini arttırmayı hedeflemektedir. </a:t>
            </a:r>
            <a:endParaRPr lang="tr-TR" dirty="0" smtClean="0">
              <a:solidFill>
                <a:schemeClr val="tx1"/>
              </a:solidFill>
            </a:endParaRPr>
          </a:p>
          <a:p>
            <a:pPr algn="just">
              <a:lnSpc>
                <a:spcPct val="150000"/>
              </a:lnSpc>
              <a:spcBef>
                <a:spcPts val="0"/>
              </a:spcBef>
            </a:pPr>
            <a:r>
              <a:rPr lang="tr-TR" dirty="0" smtClean="0">
                <a:solidFill>
                  <a:schemeClr val="tx1"/>
                </a:solidFill>
              </a:rPr>
              <a:t>Bu </a:t>
            </a:r>
            <a:r>
              <a:rPr lang="tr-TR" dirty="0">
                <a:solidFill>
                  <a:schemeClr val="tx1"/>
                </a:solidFill>
              </a:rPr>
              <a:t>antrenmanlar,  özel fonksiyonel hareketler ile genel dayanıklılık antrenmanları arasındaki boşlukta bir köprü kurarak, kasların kısalma-uzama döngüsü </a:t>
            </a:r>
            <a:r>
              <a:rPr lang="tr-TR" b="1" dirty="0">
                <a:solidFill>
                  <a:schemeClr val="tx1"/>
                </a:solidFill>
              </a:rPr>
              <a:t>SSC </a:t>
            </a:r>
            <a:r>
              <a:rPr lang="tr-TR" dirty="0">
                <a:solidFill>
                  <a:schemeClr val="tx1"/>
                </a:solidFill>
              </a:rPr>
              <a:t>(</a:t>
            </a:r>
            <a:r>
              <a:rPr lang="tr-TR" dirty="0" err="1">
                <a:solidFill>
                  <a:schemeClr val="tx1"/>
                </a:solidFill>
              </a:rPr>
              <a:t>stretch-shortening</a:t>
            </a:r>
            <a:r>
              <a:rPr lang="tr-TR" dirty="0">
                <a:solidFill>
                  <a:schemeClr val="tx1"/>
                </a:solidFill>
              </a:rPr>
              <a:t> </a:t>
            </a:r>
            <a:r>
              <a:rPr lang="tr-TR" dirty="0" err="1">
                <a:solidFill>
                  <a:schemeClr val="tx1"/>
                </a:solidFill>
              </a:rPr>
              <a:t>cycle</a:t>
            </a:r>
            <a:r>
              <a:rPr lang="tr-TR" dirty="0">
                <a:solidFill>
                  <a:schemeClr val="tx1"/>
                </a:solidFill>
              </a:rPr>
              <a:t>) üzerinde değişiklik yaparak faydalı olur.</a:t>
            </a:r>
          </a:p>
        </p:txBody>
      </p:sp>
    </p:spTree>
    <p:extLst>
      <p:ext uri="{BB962C8B-B14F-4D97-AF65-F5344CB8AC3E}">
        <p14:creationId xmlns:p14="http://schemas.microsoft.com/office/powerpoint/2010/main" val="7103543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707904" y="338138"/>
            <a:ext cx="4521696" cy="1252537"/>
          </a:xfrm>
        </p:spPr>
        <p:txBody>
          <a:bodyPr/>
          <a:lstStyle/>
          <a:p>
            <a:r>
              <a:rPr lang="tr-TR" dirty="0" smtClean="0"/>
              <a:t>Faydaları</a:t>
            </a:r>
            <a:endParaRPr lang="tr-TR" dirty="0"/>
          </a:p>
        </p:txBody>
      </p:sp>
      <p:sp>
        <p:nvSpPr>
          <p:cNvPr id="2" name="İçerik Yer Tutucusu 1"/>
          <p:cNvSpPr>
            <a:spLocks noGrp="1"/>
          </p:cNvSpPr>
          <p:nvPr>
            <p:ph idx="4294967295"/>
          </p:nvPr>
        </p:nvSpPr>
        <p:spPr>
          <a:xfrm>
            <a:off x="179512" y="1268760"/>
            <a:ext cx="8784976" cy="5400600"/>
          </a:xfrm>
        </p:spPr>
        <p:txBody>
          <a:bodyPr>
            <a:normAutofit fontScale="92500" lnSpcReduction="10000"/>
          </a:bodyPr>
          <a:lstStyle/>
          <a:p>
            <a:pPr lvl="0"/>
            <a:endParaRPr lang="tr-TR" dirty="0" smtClean="0"/>
          </a:p>
          <a:p>
            <a:pPr lvl="0" algn="just">
              <a:lnSpc>
                <a:spcPct val="160000"/>
              </a:lnSpc>
              <a:spcBef>
                <a:spcPts val="0"/>
              </a:spcBef>
            </a:pPr>
            <a:r>
              <a:rPr lang="tr-TR" dirty="0" smtClean="0">
                <a:solidFill>
                  <a:schemeClr val="tx1"/>
                </a:solidFill>
              </a:rPr>
              <a:t>Bütün </a:t>
            </a:r>
            <a:r>
              <a:rPr lang="tr-TR" dirty="0">
                <a:solidFill>
                  <a:schemeClr val="tx1"/>
                </a:solidFill>
              </a:rPr>
              <a:t>çok yönlü hareketlerde kas gücünün artması, </a:t>
            </a:r>
          </a:p>
          <a:p>
            <a:pPr lvl="0" algn="just">
              <a:lnSpc>
                <a:spcPct val="160000"/>
              </a:lnSpc>
              <a:spcBef>
                <a:spcPts val="0"/>
              </a:spcBef>
            </a:pPr>
            <a:r>
              <a:rPr lang="tr-TR" dirty="0">
                <a:solidFill>
                  <a:schemeClr val="tx1"/>
                </a:solidFill>
              </a:rPr>
              <a:t>Sinir iletiminin etkili olması, </a:t>
            </a:r>
          </a:p>
          <a:p>
            <a:pPr lvl="0" algn="just">
              <a:lnSpc>
                <a:spcPct val="160000"/>
              </a:lnSpc>
              <a:spcBef>
                <a:spcPts val="0"/>
              </a:spcBef>
            </a:pPr>
            <a:r>
              <a:rPr lang="tr-TR" dirty="0" err="1">
                <a:solidFill>
                  <a:schemeClr val="tx1"/>
                </a:solidFill>
              </a:rPr>
              <a:t>Kinestetik</a:t>
            </a:r>
            <a:r>
              <a:rPr lang="tr-TR" dirty="0">
                <a:solidFill>
                  <a:schemeClr val="tx1"/>
                </a:solidFill>
              </a:rPr>
              <a:t> farkındalık, </a:t>
            </a:r>
          </a:p>
          <a:p>
            <a:pPr lvl="0" algn="just">
              <a:lnSpc>
                <a:spcPct val="150000"/>
              </a:lnSpc>
              <a:spcBef>
                <a:spcPts val="0"/>
              </a:spcBef>
            </a:pPr>
            <a:r>
              <a:rPr lang="tr-TR" dirty="0">
                <a:solidFill>
                  <a:schemeClr val="tx1"/>
                </a:solidFill>
              </a:rPr>
              <a:t>Motor becerilerinin gelişimi ve reaksiyon zamanının </a:t>
            </a:r>
            <a:r>
              <a:rPr lang="tr-TR" dirty="0" smtClean="0">
                <a:solidFill>
                  <a:schemeClr val="tx1"/>
                </a:solidFill>
              </a:rPr>
              <a:t>azalmasıdır.</a:t>
            </a:r>
          </a:p>
          <a:p>
            <a:pPr lvl="0" algn="just">
              <a:lnSpc>
                <a:spcPct val="150000"/>
              </a:lnSpc>
              <a:spcBef>
                <a:spcPts val="0"/>
              </a:spcBef>
            </a:pPr>
            <a:r>
              <a:rPr lang="tr-TR" dirty="0" smtClean="0">
                <a:solidFill>
                  <a:schemeClr val="tx1"/>
                </a:solidFill>
                <a:latin typeface="Calibri"/>
                <a:ea typeface="Calibri"/>
                <a:cs typeface="Times New Roman"/>
              </a:rPr>
              <a:t>Daha </a:t>
            </a:r>
            <a:r>
              <a:rPr lang="tr-TR" dirty="0">
                <a:solidFill>
                  <a:schemeClr val="tx1"/>
                </a:solidFill>
                <a:latin typeface="Calibri"/>
                <a:ea typeface="Calibri"/>
                <a:cs typeface="Times New Roman"/>
              </a:rPr>
              <a:t>iyi bir denge ve reaksiyon zamanının doğru olması, beceri gerektiren hareketleri uygularken, sporcuların oyun esnasında değişen durumlara karşı uygun vücut pozisyonu almasını ve hareketleri ustaca uygulamasını sağlar. </a:t>
            </a:r>
            <a:endParaRPr lang="tr-TR" dirty="0" smtClean="0">
              <a:solidFill>
                <a:schemeClr val="tx1"/>
              </a:solidFill>
              <a:latin typeface="Calibri"/>
              <a:ea typeface="Calibri"/>
              <a:cs typeface="Times New Roman"/>
            </a:endParaRPr>
          </a:p>
          <a:p>
            <a:pPr lvl="0" algn="just">
              <a:lnSpc>
                <a:spcPct val="150000"/>
              </a:lnSpc>
              <a:spcBef>
                <a:spcPts val="0"/>
              </a:spcBef>
            </a:pPr>
            <a:r>
              <a:rPr lang="tr-TR" dirty="0" smtClean="0">
                <a:solidFill>
                  <a:schemeClr val="tx1"/>
                </a:solidFill>
                <a:latin typeface="Calibri"/>
                <a:ea typeface="Calibri"/>
                <a:cs typeface="Times New Roman"/>
              </a:rPr>
              <a:t>Eğer </a:t>
            </a:r>
            <a:r>
              <a:rPr lang="tr-TR" dirty="0">
                <a:solidFill>
                  <a:schemeClr val="tx1"/>
                </a:solidFill>
                <a:latin typeface="Calibri"/>
                <a:ea typeface="Calibri"/>
                <a:cs typeface="Times New Roman"/>
              </a:rPr>
              <a:t>sporcunun alması gereken mesafe, gidebildiği mesafenin çok üstündeyse hızlı hareket etme yeteneğinin bir anlamı yoktur.</a:t>
            </a:r>
          </a:p>
          <a:p>
            <a:endParaRPr lang="tr-TR" dirty="0"/>
          </a:p>
        </p:txBody>
      </p:sp>
    </p:spTree>
    <p:extLst>
      <p:ext uri="{BB962C8B-B14F-4D97-AF65-F5344CB8AC3E}">
        <p14:creationId xmlns:p14="http://schemas.microsoft.com/office/powerpoint/2010/main" val="4155915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116632"/>
            <a:ext cx="8892480" cy="1296144"/>
          </a:xfrm>
        </p:spPr>
        <p:txBody>
          <a:bodyPr>
            <a:normAutofit fontScale="90000"/>
          </a:bodyPr>
          <a:lstStyle/>
          <a:p>
            <a:r>
              <a:rPr lang="tr-TR" b="1" dirty="0" smtClean="0"/>
              <a:t/>
            </a:r>
            <a:br>
              <a:rPr lang="tr-TR" b="1" dirty="0" smtClean="0"/>
            </a:br>
            <a:r>
              <a:rPr lang="tr-TR" b="1" dirty="0" smtClean="0"/>
              <a:t>ÇEVİKLİK </a:t>
            </a:r>
            <a:r>
              <a:rPr lang="tr-TR" b="1" dirty="0"/>
              <a:t>ANTRENMANLARININ </a:t>
            </a:r>
            <a:r>
              <a:rPr lang="tr-TR" b="1" dirty="0" smtClean="0"/>
              <a:t/>
            </a:r>
            <a:br>
              <a:rPr lang="tr-TR" b="1" dirty="0" smtClean="0"/>
            </a:br>
            <a:r>
              <a:rPr lang="tr-TR" b="1" dirty="0"/>
              <a:t>	</a:t>
            </a:r>
            <a:r>
              <a:rPr lang="tr-TR" b="1" dirty="0" smtClean="0"/>
              <a:t>				OLUŞTURULMASI</a:t>
            </a:r>
            <a:r>
              <a:rPr lang="tr-TR" dirty="0"/>
              <a:t/>
            </a:r>
            <a:br>
              <a:rPr lang="tr-TR" dirty="0"/>
            </a:br>
            <a:endParaRPr lang="tr-TR" dirty="0"/>
          </a:p>
        </p:txBody>
      </p:sp>
      <p:sp>
        <p:nvSpPr>
          <p:cNvPr id="2" name="İçerik Yer Tutucusu 1"/>
          <p:cNvSpPr>
            <a:spLocks noGrp="1"/>
          </p:cNvSpPr>
          <p:nvPr>
            <p:ph idx="4294967295"/>
          </p:nvPr>
        </p:nvSpPr>
        <p:spPr>
          <a:xfrm>
            <a:off x="251520" y="1556792"/>
            <a:ext cx="8568952" cy="5112568"/>
          </a:xfrm>
        </p:spPr>
        <p:txBody>
          <a:bodyPr>
            <a:normAutofit fontScale="85000" lnSpcReduction="20000"/>
          </a:bodyPr>
          <a:lstStyle/>
          <a:p>
            <a:pPr algn="just">
              <a:lnSpc>
                <a:spcPct val="150000"/>
              </a:lnSpc>
              <a:spcBef>
                <a:spcPts val="0"/>
              </a:spcBef>
            </a:pPr>
            <a:r>
              <a:rPr lang="tr-TR" sz="2600" dirty="0">
                <a:solidFill>
                  <a:schemeClr val="tx1"/>
                </a:solidFill>
              </a:rPr>
              <a:t>Sportif performansı arttırmak için çeviklik </a:t>
            </a:r>
            <a:r>
              <a:rPr lang="tr-TR" sz="2600" dirty="0" smtClean="0">
                <a:solidFill>
                  <a:schemeClr val="tx1"/>
                </a:solidFill>
              </a:rPr>
              <a:t>antrenmanı, kuvvet </a:t>
            </a:r>
            <a:r>
              <a:rPr lang="tr-TR" sz="2600" dirty="0">
                <a:solidFill>
                  <a:schemeClr val="tx1"/>
                </a:solidFill>
              </a:rPr>
              <a:t>ve kondisyon </a:t>
            </a:r>
            <a:r>
              <a:rPr lang="tr-TR" sz="2600" dirty="0" smtClean="0">
                <a:solidFill>
                  <a:schemeClr val="tx1"/>
                </a:solidFill>
              </a:rPr>
              <a:t>antrenman formları ile </a:t>
            </a:r>
            <a:r>
              <a:rPr lang="tr-TR" sz="2600" dirty="0">
                <a:solidFill>
                  <a:schemeClr val="tx1"/>
                </a:solidFill>
              </a:rPr>
              <a:t>birleştirmelidir. </a:t>
            </a:r>
            <a:endParaRPr lang="tr-TR" sz="2600" dirty="0" smtClean="0">
              <a:solidFill>
                <a:schemeClr val="tx1"/>
              </a:solidFill>
            </a:endParaRPr>
          </a:p>
          <a:p>
            <a:pPr algn="just">
              <a:lnSpc>
                <a:spcPct val="150000"/>
              </a:lnSpc>
              <a:spcBef>
                <a:spcPts val="0"/>
              </a:spcBef>
            </a:pPr>
            <a:r>
              <a:rPr lang="tr-TR" sz="2600" dirty="0" smtClean="0">
                <a:solidFill>
                  <a:schemeClr val="tx1"/>
                </a:solidFill>
              </a:rPr>
              <a:t>Antrenmanda </a:t>
            </a:r>
            <a:r>
              <a:rPr lang="tr-TR" sz="2600" dirty="0">
                <a:solidFill>
                  <a:schemeClr val="tx1"/>
                </a:solidFill>
              </a:rPr>
              <a:t>güç, kuvvet, hızlanma, yavaşlama, koordinasyon ve denge gibi unsurlar </a:t>
            </a:r>
            <a:r>
              <a:rPr lang="tr-TR" sz="2600" dirty="0" smtClean="0">
                <a:solidFill>
                  <a:schemeClr val="tx1"/>
                </a:solidFill>
              </a:rPr>
              <a:t>olmalıdır.</a:t>
            </a:r>
            <a:endParaRPr lang="tr-TR" sz="2600" dirty="0">
              <a:solidFill>
                <a:schemeClr val="tx1"/>
              </a:solidFill>
            </a:endParaRPr>
          </a:p>
          <a:p>
            <a:pPr algn="just">
              <a:lnSpc>
                <a:spcPct val="150000"/>
              </a:lnSpc>
              <a:spcBef>
                <a:spcPts val="0"/>
              </a:spcBef>
            </a:pPr>
            <a:r>
              <a:rPr lang="tr-TR" sz="2600" b="1" dirty="0">
                <a:solidFill>
                  <a:schemeClr val="tx1"/>
                </a:solidFill>
              </a:rPr>
              <a:t>Kuvvet: </a:t>
            </a:r>
            <a:r>
              <a:rPr lang="tr-TR" sz="2600" dirty="0">
                <a:solidFill>
                  <a:schemeClr val="tx1"/>
                </a:solidFill>
              </a:rPr>
              <a:t>Belirli bir kasın ya da kas grubunun, belli bir dirence karşı üretebildiği maksimal kasılma yeteneği olarak ifade edilmektedir. Çalışmalar </a:t>
            </a:r>
            <a:r>
              <a:rPr lang="tr-TR" sz="2600" b="1" dirty="0">
                <a:solidFill>
                  <a:schemeClr val="tx1"/>
                </a:solidFill>
              </a:rPr>
              <a:t>vücut kuvveti ile çeviklik arasında güçlü bir ilişki</a:t>
            </a:r>
            <a:r>
              <a:rPr lang="tr-TR" sz="2600" dirty="0">
                <a:solidFill>
                  <a:schemeClr val="tx1"/>
                </a:solidFill>
              </a:rPr>
              <a:t> olduğunu ortaya koymuşlardır. </a:t>
            </a:r>
            <a:endParaRPr lang="tr-TR" sz="2600" dirty="0" smtClean="0">
              <a:solidFill>
                <a:schemeClr val="tx1"/>
              </a:solidFill>
            </a:endParaRPr>
          </a:p>
          <a:p>
            <a:pPr algn="just">
              <a:lnSpc>
                <a:spcPct val="150000"/>
              </a:lnSpc>
              <a:spcBef>
                <a:spcPts val="0"/>
              </a:spcBef>
            </a:pPr>
            <a:r>
              <a:rPr lang="tr-TR" sz="2600" dirty="0" smtClean="0">
                <a:solidFill>
                  <a:schemeClr val="tx1"/>
                </a:solidFill>
              </a:rPr>
              <a:t>Ancak  </a:t>
            </a:r>
            <a:r>
              <a:rPr lang="tr-TR" sz="2600" dirty="0">
                <a:solidFill>
                  <a:schemeClr val="tx1"/>
                </a:solidFill>
              </a:rPr>
              <a:t>sportif </a:t>
            </a:r>
            <a:r>
              <a:rPr lang="tr-TR" sz="2600" dirty="0" smtClean="0">
                <a:solidFill>
                  <a:schemeClr val="tx1"/>
                </a:solidFill>
              </a:rPr>
              <a:t>aktivitelerde de </a:t>
            </a:r>
            <a:r>
              <a:rPr lang="tr-TR" sz="2600" dirty="0">
                <a:solidFill>
                  <a:schemeClr val="tx1"/>
                </a:solidFill>
              </a:rPr>
              <a:t>kuvvet ve güç kazanımı ön planda tutulmakta ve kuvvet antrenmanlarına daha fazla yer </a:t>
            </a:r>
            <a:r>
              <a:rPr lang="tr-TR" sz="2600" dirty="0" smtClean="0">
                <a:solidFill>
                  <a:schemeClr val="tx1"/>
                </a:solidFill>
              </a:rPr>
              <a:t>verilmekte çeviklik ihmal edilmektedir.</a:t>
            </a:r>
            <a:endParaRPr lang="tr-TR" sz="2600" dirty="0">
              <a:solidFill>
                <a:schemeClr val="tx1"/>
              </a:solidFill>
            </a:endParaRPr>
          </a:p>
          <a:p>
            <a:endParaRPr lang="tr-TR" dirty="0"/>
          </a:p>
        </p:txBody>
      </p:sp>
    </p:spTree>
    <p:extLst>
      <p:ext uri="{BB962C8B-B14F-4D97-AF65-F5344CB8AC3E}">
        <p14:creationId xmlns:p14="http://schemas.microsoft.com/office/powerpoint/2010/main" val="1926310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23528" y="1412776"/>
            <a:ext cx="8424936" cy="5256584"/>
          </a:xfrm>
        </p:spPr>
        <p:txBody>
          <a:bodyPr>
            <a:normAutofit fontScale="85000" lnSpcReduction="20000"/>
          </a:bodyPr>
          <a:lstStyle/>
          <a:p>
            <a:pPr algn="just">
              <a:lnSpc>
                <a:spcPct val="170000"/>
              </a:lnSpc>
              <a:spcBef>
                <a:spcPts val="0"/>
              </a:spcBef>
            </a:pPr>
            <a:r>
              <a:rPr lang="tr-TR" sz="2600" b="1" dirty="0">
                <a:solidFill>
                  <a:schemeClr val="tx1"/>
                </a:solidFill>
              </a:rPr>
              <a:t>Güç: </a:t>
            </a:r>
            <a:r>
              <a:rPr lang="tr-TR" sz="2600" dirty="0">
                <a:solidFill>
                  <a:schemeClr val="tx1"/>
                </a:solidFill>
              </a:rPr>
              <a:t>Güç tek başına antrenmanın en önemli öğesi olabilir. Yapılan toplam işin zaman oranı anlamına gelmektedir (kuvvet X hız). Bir noktadan diğer bir noktaya daha hızlı hareket eden sporcu daha güçlüdür. Yani hız arttırılarak güç geliştirilebilir.</a:t>
            </a:r>
          </a:p>
          <a:p>
            <a:pPr algn="just">
              <a:lnSpc>
                <a:spcPct val="170000"/>
              </a:lnSpc>
              <a:spcBef>
                <a:spcPts val="0"/>
              </a:spcBef>
            </a:pPr>
            <a:r>
              <a:rPr lang="tr-TR" sz="2600" b="1" dirty="0">
                <a:solidFill>
                  <a:schemeClr val="tx1"/>
                </a:solidFill>
              </a:rPr>
              <a:t>Hızlanma: </a:t>
            </a:r>
            <a:r>
              <a:rPr lang="tr-TR" sz="2600" dirty="0">
                <a:solidFill>
                  <a:schemeClr val="tx1"/>
                </a:solidFill>
              </a:rPr>
              <a:t>Hızlanma, her zaman diliminde değişen sürat olarak ölçülebilir. Hareketsiz durumdan maksimal hıza ulaşırken merkezi bir rol oynar ve yön değiştirirken yeniden, çabucak süratlenmeyi sağlar. Çabucak süratlenme yeteneğine sahip olmak, hızı arttırabilmek yani ivmelenme gücü belli bir mesafe koşarken hızlanabilmek anlamına gelebilir.</a:t>
            </a:r>
          </a:p>
          <a:p>
            <a:endParaRPr lang="tr-TR" dirty="0" smtClean="0"/>
          </a:p>
          <a:p>
            <a:endParaRPr lang="tr-TR" dirty="0"/>
          </a:p>
        </p:txBody>
      </p:sp>
      <p:sp>
        <p:nvSpPr>
          <p:cNvPr id="4" name="Başlık 2"/>
          <p:cNvSpPr>
            <a:spLocks noGrp="1"/>
          </p:cNvSpPr>
          <p:nvPr>
            <p:ph type="title" idx="4294967295"/>
          </p:nvPr>
        </p:nvSpPr>
        <p:spPr>
          <a:xfrm>
            <a:off x="323528" y="332656"/>
            <a:ext cx="8229600" cy="1252537"/>
          </a:xfrm>
        </p:spPr>
        <p:txBody>
          <a:bodyPr>
            <a:normAutofit fontScale="90000"/>
          </a:bodyPr>
          <a:lstStyle/>
          <a:p>
            <a:r>
              <a:rPr lang="tr-TR" b="1" dirty="0" smtClean="0"/>
              <a:t/>
            </a:r>
            <a:br>
              <a:rPr lang="tr-TR" b="1" dirty="0" smtClean="0"/>
            </a:br>
            <a:r>
              <a:rPr lang="tr-TR" dirty="0"/>
              <a:t/>
            </a:r>
            <a:br>
              <a:rPr lang="tr-TR" dirty="0"/>
            </a:br>
            <a:endParaRPr lang="tr-TR" dirty="0"/>
          </a:p>
        </p:txBody>
      </p:sp>
      <p:sp>
        <p:nvSpPr>
          <p:cNvPr id="6" name="Başlık 2"/>
          <p:cNvSpPr txBox="1">
            <a:spLocks/>
          </p:cNvSpPr>
          <p:nvPr/>
        </p:nvSpPr>
        <p:spPr>
          <a:xfrm>
            <a:off x="0" y="116632"/>
            <a:ext cx="8892480" cy="1296144"/>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
            </a:r>
            <a:br>
              <a:rPr lang="tr-TR" b="1" dirty="0" smtClean="0"/>
            </a:br>
            <a:r>
              <a:rPr lang="tr-TR" b="1" dirty="0" smtClean="0"/>
              <a:t>ÇEVİKLİK ANTRENMANLARININ </a:t>
            </a:r>
            <a:br>
              <a:rPr lang="tr-TR" b="1" dirty="0" smtClean="0"/>
            </a:br>
            <a:r>
              <a:rPr lang="tr-TR" b="1" dirty="0" smtClean="0"/>
              <a:t>					OLUŞTURULMASI</a:t>
            </a:r>
            <a:br>
              <a:rPr lang="tr-TR" b="1" dirty="0" smtClean="0"/>
            </a:br>
            <a:endParaRPr lang="tr-TR" b="1" dirty="0"/>
          </a:p>
        </p:txBody>
      </p:sp>
    </p:spTree>
    <p:extLst>
      <p:ext uri="{BB962C8B-B14F-4D97-AF65-F5344CB8AC3E}">
        <p14:creationId xmlns:p14="http://schemas.microsoft.com/office/powerpoint/2010/main" val="9879029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23528" y="1484784"/>
            <a:ext cx="8568952" cy="5256584"/>
          </a:xfrm>
        </p:spPr>
        <p:txBody>
          <a:bodyPr>
            <a:normAutofit fontScale="92500" lnSpcReduction="10000"/>
          </a:bodyPr>
          <a:lstStyle/>
          <a:p>
            <a:pPr algn="just">
              <a:lnSpc>
                <a:spcPct val="160000"/>
              </a:lnSpc>
              <a:spcBef>
                <a:spcPts val="0"/>
              </a:spcBef>
            </a:pPr>
            <a:r>
              <a:rPr lang="tr-TR" b="1" dirty="0">
                <a:solidFill>
                  <a:schemeClr val="tx1"/>
                </a:solidFill>
              </a:rPr>
              <a:t>Yavaşlama: </a:t>
            </a:r>
            <a:r>
              <a:rPr lang="tr-TR" b="1" dirty="0" smtClean="0">
                <a:solidFill>
                  <a:schemeClr val="tx1"/>
                </a:solidFill>
              </a:rPr>
              <a:t> H</a:t>
            </a:r>
            <a:r>
              <a:rPr lang="tr-TR" dirty="0" smtClean="0">
                <a:solidFill>
                  <a:schemeClr val="tx1"/>
                </a:solidFill>
              </a:rPr>
              <a:t>ızı </a:t>
            </a:r>
            <a:r>
              <a:rPr lang="tr-TR" dirty="0">
                <a:solidFill>
                  <a:schemeClr val="tx1"/>
                </a:solidFill>
              </a:rPr>
              <a:t>azaltma yeteneği ya da maksimal ya da yarı maksimal hızdan durma pozisyonuna gelmedir. Yavaşlama sporcunun hızını azaltıp yön değiştirdikten sonra yeniden hızlanması için önemlidir. Yavaşlama birçok yolla olabilir. Bir ya da birçok bacakların hareket temposunun yavaşlamasından tutun, pedalın geriye doğru çevrilmesi, ayakların sürtünmesi ya da atlama adımlarının kullanılmasına kadar. Bütün bu durumlarda </a:t>
            </a:r>
            <a:r>
              <a:rPr lang="tr-TR" b="1" dirty="0">
                <a:solidFill>
                  <a:schemeClr val="tx1"/>
                </a:solidFill>
              </a:rPr>
              <a:t>yavaşlama, eksantrik kas hareketini içermektedir. Yavaşlama esnasında eklem bölgelerinin önemli miktarda stres ve baskı altında kalması sporcuların sakatlanmalarının temel sebebi olduğu söylenebilir</a:t>
            </a:r>
            <a:r>
              <a:rPr lang="tr-TR" dirty="0">
                <a:solidFill>
                  <a:schemeClr val="tx1"/>
                </a:solidFill>
              </a:rPr>
              <a:t>.</a:t>
            </a:r>
          </a:p>
          <a:p>
            <a:endParaRPr lang="tr-TR" dirty="0"/>
          </a:p>
        </p:txBody>
      </p:sp>
      <p:sp>
        <p:nvSpPr>
          <p:cNvPr id="6" name="Dikdörtgen 5"/>
          <p:cNvSpPr/>
          <p:nvPr/>
        </p:nvSpPr>
        <p:spPr>
          <a:xfrm>
            <a:off x="3419872" y="332656"/>
            <a:ext cx="5400600" cy="1292662"/>
          </a:xfrm>
          <a:prstGeom prst="rect">
            <a:avLst/>
          </a:prstGeom>
        </p:spPr>
        <p:txBody>
          <a:bodyPr wrap="square">
            <a:spAutoFit/>
          </a:bodyPr>
          <a:lstStyle/>
          <a:p>
            <a:r>
              <a:rPr lang="tr-TR" sz="2000" b="1" dirty="0">
                <a:solidFill>
                  <a:schemeClr val="bg1"/>
                </a:solidFill>
              </a:rPr>
              <a:t>ÇEVİKLİK ANTRENMANLARININ </a:t>
            </a:r>
            <a:br>
              <a:rPr lang="tr-TR" sz="2000" b="1" dirty="0">
                <a:solidFill>
                  <a:schemeClr val="bg1"/>
                </a:solidFill>
              </a:rPr>
            </a:br>
            <a:r>
              <a:rPr lang="tr-TR" sz="2000" b="1" dirty="0">
                <a:solidFill>
                  <a:schemeClr val="bg1"/>
                </a:solidFill>
              </a:rPr>
              <a:t>					</a:t>
            </a:r>
            <a:r>
              <a:rPr lang="tr-TR" sz="2000" b="1" dirty="0" smtClean="0">
                <a:solidFill>
                  <a:schemeClr val="bg1"/>
                </a:solidFill>
              </a:rPr>
              <a:t>			OLUŞTURULMASI</a:t>
            </a:r>
            <a:r>
              <a:rPr lang="tr-TR" dirty="0"/>
              <a:t/>
            </a:r>
            <a:br>
              <a:rPr lang="tr-TR" dirty="0"/>
            </a:br>
            <a:endParaRPr lang="tr-TR" dirty="0"/>
          </a:p>
        </p:txBody>
      </p:sp>
    </p:spTree>
    <p:extLst>
      <p:ext uri="{BB962C8B-B14F-4D97-AF65-F5344CB8AC3E}">
        <p14:creationId xmlns:p14="http://schemas.microsoft.com/office/powerpoint/2010/main" val="4890639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251520" y="1340768"/>
            <a:ext cx="8640960" cy="5400600"/>
          </a:xfrm>
        </p:spPr>
        <p:txBody>
          <a:bodyPr>
            <a:normAutofit fontScale="77500" lnSpcReduction="20000"/>
          </a:bodyPr>
          <a:lstStyle/>
          <a:p>
            <a:pPr algn="just">
              <a:lnSpc>
                <a:spcPct val="160000"/>
              </a:lnSpc>
              <a:spcBef>
                <a:spcPts val="0"/>
              </a:spcBef>
            </a:pPr>
            <a:r>
              <a:rPr lang="tr-TR" b="1" dirty="0">
                <a:solidFill>
                  <a:schemeClr val="tx1"/>
                </a:solidFill>
              </a:rPr>
              <a:t>Koordinasyon: </a:t>
            </a:r>
            <a:r>
              <a:rPr lang="tr-TR" dirty="0">
                <a:solidFill>
                  <a:schemeClr val="tx1"/>
                </a:solidFill>
              </a:rPr>
              <a:t>Koordinasyon, sportif becerileri etkili kullanmak için, kontrol etme ve birden çok kas hareketinin bir arada, uyumlu bir şekilde işleyişini içermektedir. Koordinasyon, farklı kas gruplarının düzgün ve etkili bir etkileşim içerisinde çalışmasını gerektirir. Neredeyse her insan belirli bir işi yaparken eklemlerin ve farklı kas grupların uyumlu çalışmasının sonucunda yapar.</a:t>
            </a:r>
          </a:p>
          <a:p>
            <a:pPr algn="just">
              <a:lnSpc>
                <a:spcPct val="160000"/>
              </a:lnSpc>
              <a:spcBef>
                <a:spcPts val="0"/>
              </a:spcBef>
            </a:pPr>
            <a:r>
              <a:rPr lang="tr-TR" b="1" dirty="0">
                <a:solidFill>
                  <a:schemeClr val="tx1"/>
                </a:solidFill>
              </a:rPr>
              <a:t>Dinamik denge: </a:t>
            </a:r>
            <a:r>
              <a:rPr lang="tr-TR" dirty="0">
                <a:solidFill>
                  <a:schemeClr val="tx1"/>
                </a:solidFill>
              </a:rPr>
              <a:t>Dinamik denge, hareket halindeyken vücudu kontrol etme yeteneğidir. Vücut hareket halindeyken sinir </a:t>
            </a:r>
            <a:r>
              <a:rPr lang="tr-TR" dirty="0" smtClean="0">
                <a:solidFill>
                  <a:schemeClr val="tx1"/>
                </a:solidFill>
              </a:rPr>
              <a:t>sistemi </a:t>
            </a:r>
            <a:r>
              <a:rPr lang="tr-TR" dirty="0">
                <a:solidFill>
                  <a:schemeClr val="tx1"/>
                </a:solidFill>
              </a:rPr>
              <a:t>tarafından oluşturulan işaretler kullanılarak, bedensel farkındalık ve karışık durumlar analiz edilerek beyne geri bildirim verilir ve bu geribildirimler ağırlık merkezimizi düzeltmemize yardımcı olur. Çeviklik ve denge doğru duruş ve </a:t>
            </a:r>
            <a:r>
              <a:rPr lang="tr-TR" dirty="0" smtClean="0">
                <a:solidFill>
                  <a:schemeClr val="tx1"/>
                </a:solidFill>
              </a:rPr>
              <a:t>hizalanmanın (</a:t>
            </a:r>
            <a:r>
              <a:rPr lang="tr-TR" dirty="0">
                <a:solidFill>
                  <a:schemeClr val="tx1"/>
                </a:solidFill>
              </a:rPr>
              <a:t>hizaya girmenin) olması bakımından birbirleri ile yakından ilişkilidir. </a:t>
            </a:r>
            <a:r>
              <a:rPr lang="tr-TR" b="1" dirty="0">
                <a:solidFill>
                  <a:schemeClr val="tx1"/>
                </a:solidFill>
              </a:rPr>
              <a:t>Denge, vücudun yer değiştirmesi esnasında, ağırlık merkezinin doğru bir şekilde aktarılması için önemlidir.</a:t>
            </a:r>
          </a:p>
          <a:p>
            <a:endParaRPr lang="tr-TR" dirty="0"/>
          </a:p>
        </p:txBody>
      </p:sp>
      <p:sp>
        <p:nvSpPr>
          <p:cNvPr id="4" name="Dikdörtgen 3"/>
          <p:cNvSpPr/>
          <p:nvPr/>
        </p:nvSpPr>
        <p:spPr>
          <a:xfrm>
            <a:off x="3491880" y="260648"/>
            <a:ext cx="5184576" cy="1292662"/>
          </a:xfrm>
          <a:prstGeom prst="rect">
            <a:avLst/>
          </a:prstGeom>
        </p:spPr>
        <p:txBody>
          <a:bodyPr wrap="square">
            <a:spAutoFit/>
          </a:bodyPr>
          <a:lstStyle/>
          <a:p>
            <a:r>
              <a:rPr lang="tr-TR" sz="2000" b="1" dirty="0">
                <a:solidFill>
                  <a:schemeClr val="bg1"/>
                </a:solidFill>
              </a:rPr>
              <a:t>ÇEVİKLİK ANTRENMANLARININ </a:t>
            </a:r>
            <a:br>
              <a:rPr lang="tr-TR" sz="2000" b="1" dirty="0">
                <a:solidFill>
                  <a:schemeClr val="bg1"/>
                </a:solidFill>
              </a:rPr>
            </a:br>
            <a:r>
              <a:rPr lang="tr-TR" sz="2000" b="1" dirty="0">
                <a:solidFill>
                  <a:schemeClr val="bg1"/>
                </a:solidFill>
              </a:rPr>
              <a:t>					</a:t>
            </a:r>
            <a:r>
              <a:rPr lang="tr-TR" sz="2000" b="1" dirty="0" smtClean="0">
                <a:solidFill>
                  <a:schemeClr val="bg1"/>
                </a:solidFill>
              </a:rPr>
              <a:t>		OLUŞTURULMASI</a:t>
            </a:r>
            <a:r>
              <a:rPr lang="tr-TR" b="1" dirty="0">
                <a:solidFill>
                  <a:prstClr val="black"/>
                </a:solidFill>
              </a:rPr>
              <a:t/>
            </a:r>
            <a:br>
              <a:rPr lang="tr-TR" b="1" dirty="0">
                <a:solidFill>
                  <a:prstClr val="black"/>
                </a:solidFill>
              </a:rPr>
            </a:br>
            <a:endParaRPr lang="tr-TR" dirty="0"/>
          </a:p>
        </p:txBody>
      </p:sp>
    </p:spTree>
    <p:extLst>
      <p:ext uri="{BB962C8B-B14F-4D97-AF65-F5344CB8AC3E}">
        <p14:creationId xmlns:p14="http://schemas.microsoft.com/office/powerpoint/2010/main" val="26161352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563888" y="338139"/>
            <a:ext cx="5400600" cy="858614"/>
          </a:xfrm>
        </p:spPr>
        <p:txBody>
          <a:bodyPr>
            <a:normAutofit fontScale="90000"/>
          </a:bodyPr>
          <a:lstStyle/>
          <a:p>
            <a:r>
              <a:rPr lang="tr-TR" dirty="0"/>
              <a:t>Antrenman İçin Öneriler</a:t>
            </a:r>
          </a:p>
        </p:txBody>
      </p:sp>
      <p:sp>
        <p:nvSpPr>
          <p:cNvPr id="2" name="İçerik Yer Tutucusu 1"/>
          <p:cNvSpPr>
            <a:spLocks noGrp="1"/>
          </p:cNvSpPr>
          <p:nvPr>
            <p:ph idx="4294967295"/>
          </p:nvPr>
        </p:nvSpPr>
        <p:spPr>
          <a:xfrm>
            <a:off x="467544" y="1700808"/>
            <a:ext cx="8352928" cy="4680520"/>
          </a:xfrm>
        </p:spPr>
        <p:txBody>
          <a:bodyPr>
            <a:normAutofit fontScale="92500"/>
          </a:bodyPr>
          <a:lstStyle/>
          <a:p>
            <a:pPr marL="0" indent="0" algn="just">
              <a:lnSpc>
                <a:spcPct val="150000"/>
              </a:lnSpc>
              <a:spcBef>
                <a:spcPts val="0"/>
              </a:spcBef>
              <a:buNone/>
            </a:pPr>
            <a:r>
              <a:rPr lang="tr-TR" dirty="0"/>
              <a:t>	</a:t>
            </a:r>
            <a:r>
              <a:rPr lang="tr-TR" dirty="0" smtClean="0">
                <a:solidFill>
                  <a:schemeClr val="tx1"/>
                </a:solidFill>
              </a:rPr>
              <a:t>Çeviklik </a:t>
            </a:r>
            <a:r>
              <a:rPr lang="tr-TR" dirty="0">
                <a:solidFill>
                  <a:schemeClr val="tx1"/>
                </a:solidFill>
              </a:rPr>
              <a:t>özelliğinin içerisinde pek çok unsurun yer </a:t>
            </a:r>
            <a:r>
              <a:rPr lang="tr-TR" dirty="0" smtClean="0">
                <a:solidFill>
                  <a:schemeClr val="tx1"/>
                </a:solidFill>
              </a:rPr>
              <a:t>alır</a:t>
            </a:r>
            <a:r>
              <a:rPr lang="tr-TR" dirty="0">
                <a:solidFill>
                  <a:schemeClr val="tx1"/>
                </a:solidFill>
              </a:rPr>
              <a:t>, reaksiyon</a:t>
            </a:r>
            <a:r>
              <a:rPr lang="tr-TR" dirty="0" smtClean="0">
                <a:solidFill>
                  <a:schemeClr val="tx1"/>
                </a:solidFill>
              </a:rPr>
              <a:t>,</a:t>
            </a:r>
          </a:p>
          <a:p>
            <a:pPr algn="just">
              <a:lnSpc>
                <a:spcPct val="150000"/>
              </a:lnSpc>
              <a:spcBef>
                <a:spcPts val="0"/>
              </a:spcBef>
            </a:pPr>
            <a:r>
              <a:rPr lang="tr-TR" dirty="0" smtClean="0">
                <a:solidFill>
                  <a:schemeClr val="tx1"/>
                </a:solidFill>
              </a:rPr>
              <a:t>Hız,</a:t>
            </a:r>
          </a:p>
          <a:p>
            <a:pPr algn="just">
              <a:lnSpc>
                <a:spcPct val="150000"/>
              </a:lnSpc>
              <a:spcBef>
                <a:spcPts val="0"/>
              </a:spcBef>
            </a:pPr>
            <a:r>
              <a:rPr lang="tr-TR" dirty="0" smtClean="0">
                <a:solidFill>
                  <a:schemeClr val="tx1"/>
                </a:solidFill>
              </a:rPr>
              <a:t>Çabuk </a:t>
            </a:r>
            <a:r>
              <a:rPr lang="tr-TR" dirty="0">
                <a:solidFill>
                  <a:schemeClr val="tx1"/>
                </a:solidFill>
              </a:rPr>
              <a:t>kuvvet, </a:t>
            </a:r>
            <a:endParaRPr lang="tr-TR" dirty="0" smtClean="0">
              <a:solidFill>
                <a:schemeClr val="tx1"/>
              </a:solidFill>
            </a:endParaRPr>
          </a:p>
          <a:p>
            <a:pPr algn="just">
              <a:lnSpc>
                <a:spcPct val="150000"/>
              </a:lnSpc>
              <a:spcBef>
                <a:spcPts val="0"/>
              </a:spcBef>
            </a:pPr>
            <a:r>
              <a:rPr lang="tr-TR" dirty="0">
                <a:solidFill>
                  <a:schemeClr val="tx1"/>
                </a:solidFill>
              </a:rPr>
              <a:t>K</a:t>
            </a:r>
            <a:r>
              <a:rPr lang="tr-TR" dirty="0" smtClean="0">
                <a:solidFill>
                  <a:schemeClr val="tx1"/>
                </a:solidFill>
              </a:rPr>
              <a:t>oordinasyon</a:t>
            </a:r>
            <a:r>
              <a:rPr lang="tr-TR" dirty="0">
                <a:solidFill>
                  <a:schemeClr val="tx1"/>
                </a:solidFill>
              </a:rPr>
              <a:t>, </a:t>
            </a:r>
            <a:endParaRPr lang="tr-TR" dirty="0" smtClean="0">
              <a:solidFill>
                <a:schemeClr val="tx1"/>
              </a:solidFill>
            </a:endParaRPr>
          </a:p>
          <a:p>
            <a:pPr algn="just">
              <a:lnSpc>
                <a:spcPct val="150000"/>
              </a:lnSpc>
              <a:spcBef>
                <a:spcPts val="0"/>
              </a:spcBef>
            </a:pPr>
            <a:r>
              <a:rPr lang="tr-TR" dirty="0" err="1">
                <a:solidFill>
                  <a:schemeClr val="tx1"/>
                </a:solidFill>
              </a:rPr>
              <a:t>G</a:t>
            </a:r>
            <a:r>
              <a:rPr lang="tr-TR" dirty="0" err="1" smtClean="0">
                <a:solidFill>
                  <a:schemeClr val="tx1"/>
                </a:solidFill>
              </a:rPr>
              <a:t>enge</a:t>
            </a:r>
            <a:r>
              <a:rPr lang="tr-TR" dirty="0" smtClean="0">
                <a:solidFill>
                  <a:schemeClr val="tx1"/>
                </a:solidFill>
              </a:rPr>
              <a:t> </a:t>
            </a:r>
            <a:r>
              <a:rPr lang="tr-TR" dirty="0">
                <a:solidFill>
                  <a:schemeClr val="tx1"/>
                </a:solidFill>
              </a:rPr>
              <a:t>vb. gibi. </a:t>
            </a:r>
          </a:p>
          <a:p>
            <a:pPr marL="0" indent="0" algn="just">
              <a:lnSpc>
                <a:spcPct val="150000"/>
              </a:lnSpc>
              <a:spcBef>
                <a:spcPts val="0"/>
              </a:spcBef>
              <a:buNone/>
            </a:pPr>
            <a:r>
              <a:rPr lang="tr-TR" dirty="0" smtClean="0">
                <a:solidFill>
                  <a:schemeClr val="tx1"/>
                </a:solidFill>
              </a:rPr>
              <a:t>	</a:t>
            </a:r>
            <a:r>
              <a:rPr lang="tr-TR" b="1" dirty="0" smtClean="0">
                <a:solidFill>
                  <a:schemeClr val="tx1"/>
                </a:solidFill>
              </a:rPr>
              <a:t>Çeviklik </a:t>
            </a:r>
            <a:r>
              <a:rPr lang="tr-TR" b="1" dirty="0">
                <a:solidFill>
                  <a:schemeClr val="tx1"/>
                </a:solidFill>
              </a:rPr>
              <a:t>çalışmalarında-alıştırmalarında , bu özelliklerin gelişimi için alıştırmalarda aniden değişen pozisyon, şekil ve durumların kullanılması gereklidir. </a:t>
            </a:r>
          </a:p>
          <a:p>
            <a:endParaRPr lang="tr-TR" dirty="0"/>
          </a:p>
        </p:txBody>
      </p:sp>
    </p:spTree>
    <p:extLst>
      <p:ext uri="{BB962C8B-B14F-4D97-AF65-F5344CB8AC3E}">
        <p14:creationId xmlns:p14="http://schemas.microsoft.com/office/powerpoint/2010/main" val="7665142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2699792" y="260648"/>
            <a:ext cx="6336704" cy="936105"/>
          </a:xfrm>
        </p:spPr>
        <p:txBody>
          <a:bodyPr>
            <a:normAutofit fontScale="90000"/>
          </a:bodyPr>
          <a:lstStyle/>
          <a:p>
            <a:r>
              <a:rPr lang="tr-TR" dirty="0" smtClean="0"/>
              <a:t>	Antrenman İçin Öneriler</a:t>
            </a:r>
            <a:endParaRPr lang="tr-TR" dirty="0"/>
          </a:p>
        </p:txBody>
      </p:sp>
      <p:sp>
        <p:nvSpPr>
          <p:cNvPr id="2" name="İçerik Yer Tutucusu 1"/>
          <p:cNvSpPr>
            <a:spLocks noGrp="1"/>
          </p:cNvSpPr>
          <p:nvPr>
            <p:ph idx="4294967295"/>
          </p:nvPr>
        </p:nvSpPr>
        <p:spPr>
          <a:xfrm>
            <a:off x="179512" y="1412776"/>
            <a:ext cx="8784976" cy="5328592"/>
          </a:xfrm>
        </p:spPr>
        <p:txBody>
          <a:bodyPr>
            <a:normAutofit lnSpcReduction="10000"/>
          </a:bodyPr>
          <a:lstStyle/>
          <a:p>
            <a:pPr algn="just">
              <a:lnSpc>
                <a:spcPct val="150000"/>
              </a:lnSpc>
              <a:spcBef>
                <a:spcPts val="0"/>
              </a:spcBef>
            </a:pPr>
            <a:r>
              <a:rPr lang="tr-TR" dirty="0" smtClean="0">
                <a:solidFill>
                  <a:schemeClr val="tx1"/>
                </a:solidFill>
              </a:rPr>
              <a:t>Antrenman yoğunlukları (şiddeti) </a:t>
            </a:r>
            <a:r>
              <a:rPr lang="tr-TR" b="1" dirty="0" smtClean="0">
                <a:solidFill>
                  <a:schemeClr val="tx1"/>
                </a:solidFill>
              </a:rPr>
              <a:t>düşükten </a:t>
            </a:r>
            <a:r>
              <a:rPr lang="tr-TR" b="1" dirty="0">
                <a:solidFill>
                  <a:schemeClr val="tx1"/>
                </a:solidFill>
              </a:rPr>
              <a:t>yükseğe doğru </a:t>
            </a:r>
            <a:r>
              <a:rPr lang="tr-TR" dirty="0" smtClean="0">
                <a:solidFill>
                  <a:schemeClr val="tx1"/>
                </a:solidFill>
              </a:rPr>
              <a:t>olmalıdır.</a:t>
            </a:r>
          </a:p>
          <a:p>
            <a:pPr algn="just">
              <a:lnSpc>
                <a:spcPct val="150000"/>
              </a:lnSpc>
              <a:spcBef>
                <a:spcPts val="0"/>
              </a:spcBef>
            </a:pPr>
            <a:r>
              <a:rPr lang="tr-TR" dirty="0">
                <a:solidFill>
                  <a:schemeClr val="tx1"/>
                </a:solidFill>
              </a:rPr>
              <a:t>A</a:t>
            </a:r>
            <a:r>
              <a:rPr lang="tr-TR" dirty="0" smtClean="0">
                <a:solidFill>
                  <a:schemeClr val="tx1"/>
                </a:solidFill>
              </a:rPr>
              <a:t>ntrenman </a:t>
            </a:r>
            <a:r>
              <a:rPr lang="tr-TR" dirty="0">
                <a:solidFill>
                  <a:schemeClr val="tx1"/>
                </a:solidFill>
              </a:rPr>
              <a:t>yoğunluğu </a:t>
            </a:r>
            <a:r>
              <a:rPr lang="tr-TR" b="1" dirty="0">
                <a:solidFill>
                  <a:schemeClr val="tx1"/>
                </a:solidFill>
              </a:rPr>
              <a:t>sporcunun düzeyine </a:t>
            </a:r>
            <a:r>
              <a:rPr lang="tr-TR" dirty="0">
                <a:solidFill>
                  <a:schemeClr val="tx1"/>
                </a:solidFill>
              </a:rPr>
              <a:t>uygun olmalıdır. </a:t>
            </a:r>
            <a:endParaRPr lang="tr-TR" dirty="0" smtClean="0">
              <a:solidFill>
                <a:schemeClr val="tx1"/>
              </a:solidFill>
            </a:endParaRPr>
          </a:p>
          <a:p>
            <a:pPr algn="just">
              <a:lnSpc>
                <a:spcPct val="150000"/>
              </a:lnSpc>
              <a:spcBef>
                <a:spcPts val="0"/>
              </a:spcBef>
            </a:pPr>
            <a:r>
              <a:rPr lang="tr-TR" dirty="0">
                <a:solidFill>
                  <a:schemeClr val="tx1"/>
                </a:solidFill>
              </a:rPr>
              <a:t>Düşük yoğunluklu bir antrenman yaparken önemli bir hazırlık gerektirmeden, hız, çeviklik ve çabukluk uygulanabilir. Yüksek yoğunluklu antrenman </a:t>
            </a:r>
            <a:r>
              <a:rPr lang="tr-TR" dirty="0" smtClean="0">
                <a:solidFill>
                  <a:schemeClr val="tx1"/>
                </a:solidFill>
              </a:rPr>
              <a:t>önemli </a:t>
            </a:r>
            <a:r>
              <a:rPr lang="tr-TR" dirty="0">
                <a:solidFill>
                  <a:schemeClr val="tx1"/>
                </a:solidFill>
              </a:rPr>
              <a:t>bir </a:t>
            </a:r>
            <a:r>
              <a:rPr lang="tr-TR" dirty="0" smtClean="0">
                <a:solidFill>
                  <a:schemeClr val="tx1"/>
                </a:solidFill>
              </a:rPr>
              <a:t>fiziksel hazırlık gerektirir.</a:t>
            </a:r>
          </a:p>
          <a:p>
            <a:pPr algn="just">
              <a:lnSpc>
                <a:spcPct val="150000"/>
              </a:lnSpc>
              <a:spcBef>
                <a:spcPts val="0"/>
              </a:spcBef>
            </a:pPr>
            <a:r>
              <a:rPr lang="tr-TR" dirty="0" smtClean="0">
                <a:solidFill>
                  <a:schemeClr val="tx1"/>
                </a:solidFill>
              </a:rPr>
              <a:t>Örneğin </a:t>
            </a:r>
            <a:r>
              <a:rPr lang="tr-TR" dirty="0">
                <a:solidFill>
                  <a:schemeClr val="tx1"/>
                </a:solidFill>
              </a:rPr>
              <a:t>spor yapanların güvenliği ve etkinliğini arttırmak için yüksek yoğunluklu </a:t>
            </a:r>
            <a:r>
              <a:rPr lang="tr-TR" dirty="0" smtClean="0">
                <a:solidFill>
                  <a:schemeClr val="tx1"/>
                </a:solidFill>
              </a:rPr>
              <a:t>hız</a:t>
            </a:r>
            <a:r>
              <a:rPr lang="tr-TR" dirty="0">
                <a:solidFill>
                  <a:schemeClr val="tx1"/>
                </a:solidFill>
              </a:rPr>
              <a:t>, çeviklik ve çabukluk antrenmanlarına başlarken, aynı zamanda </a:t>
            </a:r>
            <a:r>
              <a:rPr lang="tr-TR" b="1" dirty="0">
                <a:solidFill>
                  <a:schemeClr val="tx1"/>
                </a:solidFill>
              </a:rPr>
              <a:t>kuvvet antrenmanın uygulanması önemlidir.</a:t>
            </a:r>
          </a:p>
          <a:p>
            <a:endParaRPr lang="tr-TR" dirty="0"/>
          </a:p>
        </p:txBody>
      </p:sp>
    </p:spTree>
    <p:extLst>
      <p:ext uri="{BB962C8B-B14F-4D97-AF65-F5344CB8AC3E}">
        <p14:creationId xmlns:p14="http://schemas.microsoft.com/office/powerpoint/2010/main" val="31070557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275856" y="338139"/>
            <a:ext cx="5832648" cy="930622"/>
          </a:xfrm>
        </p:spPr>
        <p:txBody>
          <a:bodyPr>
            <a:normAutofit fontScale="90000"/>
          </a:bodyPr>
          <a:lstStyle/>
          <a:p>
            <a:r>
              <a:rPr lang="tr-TR" dirty="0"/>
              <a:t> </a:t>
            </a:r>
            <a:r>
              <a:rPr lang="tr-TR" dirty="0" smtClean="0"/>
              <a:t>  Antrenman </a:t>
            </a:r>
            <a:r>
              <a:rPr lang="tr-TR" dirty="0"/>
              <a:t>İçin Öneriler</a:t>
            </a:r>
          </a:p>
        </p:txBody>
      </p:sp>
      <p:sp>
        <p:nvSpPr>
          <p:cNvPr id="2" name="İçerik Yer Tutucusu 1"/>
          <p:cNvSpPr>
            <a:spLocks noGrp="1"/>
          </p:cNvSpPr>
          <p:nvPr>
            <p:ph idx="4294967295"/>
          </p:nvPr>
        </p:nvSpPr>
        <p:spPr>
          <a:xfrm>
            <a:off x="323528" y="1484784"/>
            <a:ext cx="8424936" cy="4641379"/>
          </a:xfrm>
        </p:spPr>
        <p:txBody>
          <a:bodyPr/>
          <a:lstStyle/>
          <a:p>
            <a:pPr marL="0" indent="0" algn="just">
              <a:lnSpc>
                <a:spcPct val="150000"/>
              </a:lnSpc>
              <a:spcBef>
                <a:spcPts val="0"/>
              </a:spcBef>
              <a:buNone/>
            </a:pPr>
            <a:r>
              <a:rPr lang="tr-TR" dirty="0"/>
              <a:t> </a:t>
            </a:r>
            <a:r>
              <a:rPr lang="tr-TR" dirty="0" smtClean="0"/>
              <a:t>      </a:t>
            </a:r>
            <a:r>
              <a:rPr lang="tr-TR" sz="2800" dirty="0" smtClean="0">
                <a:solidFill>
                  <a:schemeClr val="tx1"/>
                </a:solidFill>
              </a:rPr>
              <a:t>Genel dayanıklılık antrenmanlarının tamamlayıcısı </a:t>
            </a:r>
            <a:r>
              <a:rPr lang="tr-TR" sz="2800" dirty="0">
                <a:solidFill>
                  <a:schemeClr val="tx1"/>
                </a:solidFill>
              </a:rPr>
              <a:t>olduğunu </a:t>
            </a:r>
            <a:r>
              <a:rPr lang="tr-TR" sz="2800" dirty="0" smtClean="0">
                <a:solidFill>
                  <a:schemeClr val="tx1"/>
                </a:solidFill>
              </a:rPr>
              <a:t>hatırlanarak bu </a:t>
            </a:r>
            <a:r>
              <a:rPr lang="tr-TR" sz="2800" dirty="0">
                <a:solidFill>
                  <a:schemeClr val="tx1"/>
                </a:solidFill>
              </a:rPr>
              <a:t>antrenmanlar</a:t>
            </a:r>
            <a:r>
              <a:rPr lang="tr-TR" sz="2800" dirty="0" smtClean="0">
                <a:solidFill>
                  <a:schemeClr val="tx1"/>
                </a:solidFill>
              </a:rPr>
              <a:t>,</a:t>
            </a:r>
          </a:p>
          <a:p>
            <a:pPr algn="just">
              <a:lnSpc>
                <a:spcPct val="150000"/>
              </a:lnSpc>
              <a:spcBef>
                <a:spcPts val="0"/>
              </a:spcBef>
            </a:pPr>
            <a:r>
              <a:rPr lang="tr-TR" sz="2800" dirty="0" smtClean="0">
                <a:solidFill>
                  <a:schemeClr val="tx1"/>
                </a:solidFill>
              </a:rPr>
              <a:t>Genel </a:t>
            </a:r>
            <a:r>
              <a:rPr lang="tr-TR" sz="2800" dirty="0">
                <a:solidFill>
                  <a:schemeClr val="tx1"/>
                </a:solidFill>
              </a:rPr>
              <a:t>dayanıklılık antrenmanlarıyla ilişkilendirilmeli ve </a:t>
            </a:r>
            <a:endParaRPr lang="tr-TR" sz="2800" dirty="0" smtClean="0">
              <a:solidFill>
                <a:schemeClr val="tx1"/>
              </a:solidFill>
            </a:endParaRPr>
          </a:p>
          <a:p>
            <a:pPr algn="just">
              <a:lnSpc>
                <a:spcPct val="150000"/>
              </a:lnSpc>
              <a:spcBef>
                <a:spcPts val="0"/>
              </a:spcBef>
            </a:pPr>
            <a:r>
              <a:rPr lang="tr-TR" sz="2800" dirty="0" smtClean="0">
                <a:solidFill>
                  <a:schemeClr val="tx1"/>
                </a:solidFill>
              </a:rPr>
              <a:t>Artan </a:t>
            </a:r>
            <a:r>
              <a:rPr lang="tr-TR" sz="2800" dirty="0">
                <a:solidFill>
                  <a:schemeClr val="tx1"/>
                </a:solidFill>
              </a:rPr>
              <a:t>yüke eklenmelidir. </a:t>
            </a:r>
            <a:endParaRPr lang="tr-TR" sz="2800" dirty="0" smtClean="0">
              <a:solidFill>
                <a:schemeClr val="tx1"/>
              </a:solidFill>
            </a:endParaRPr>
          </a:p>
          <a:p>
            <a:pPr algn="just">
              <a:lnSpc>
                <a:spcPct val="150000"/>
              </a:lnSpc>
              <a:spcBef>
                <a:spcPts val="0"/>
              </a:spcBef>
            </a:pPr>
            <a:r>
              <a:rPr lang="tr-TR" sz="2800" b="1" dirty="0" smtClean="0">
                <a:solidFill>
                  <a:schemeClr val="tx1"/>
                </a:solidFill>
              </a:rPr>
              <a:t>Çeviklik antrenmanlarının </a:t>
            </a:r>
            <a:r>
              <a:rPr lang="tr-TR" sz="2800" b="1" dirty="0">
                <a:solidFill>
                  <a:schemeClr val="tx1"/>
                </a:solidFill>
              </a:rPr>
              <a:t>yoğunluğu, genel kondisyonun geliştirilmesinden sonra arttırılmalıdır. </a:t>
            </a:r>
          </a:p>
          <a:p>
            <a:endParaRPr lang="tr-TR" dirty="0"/>
          </a:p>
        </p:txBody>
      </p:sp>
    </p:spTree>
    <p:extLst>
      <p:ext uri="{BB962C8B-B14F-4D97-AF65-F5344CB8AC3E}">
        <p14:creationId xmlns:p14="http://schemas.microsoft.com/office/powerpoint/2010/main" val="2228051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333375"/>
            <a:ext cx="8229600" cy="1252538"/>
          </a:xfrm>
        </p:spPr>
        <p:txBody>
          <a:bodyPr>
            <a:normAutofit fontScale="90000"/>
          </a:bodyPr>
          <a:lstStyle/>
          <a:p>
            <a:r>
              <a:rPr lang="tr-TR" b="1" dirty="0" smtClean="0"/>
              <a:t>				ÇABUKLUK </a:t>
            </a:r>
            <a:r>
              <a:rPr lang="tr-TR" dirty="0"/>
              <a:t/>
            </a:r>
            <a:br>
              <a:rPr lang="tr-TR" dirty="0"/>
            </a:br>
            <a:endParaRPr lang="tr-TR" dirty="0"/>
          </a:p>
        </p:txBody>
      </p:sp>
      <p:sp>
        <p:nvSpPr>
          <p:cNvPr id="2" name="İçerik Yer Tutucusu 1"/>
          <p:cNvSpPr>
            <a:spLocks noGrp="1"/>
          </p:cNvSpPr>
          <p:nvPr>
            <p:ph idx="4294967295"/>
          </p:nvPr>
        </p:nvSpPr>
        <p:spPr>
          <a:xfrm>
            <a:off x="251520" y="1484784"/>
            <a:ext cx="8568952" cy="5256584"/>
          </a:xfrm>
        </p:spPr>
        <p:txBody>
          <a:bodyPr>
            <a:normAutofit lnSpcReduction="10000"/>
          </a:bodyPr>
          <a:lstStyle/>
          <a:p>
            <a:pPr algn="just">
              <a:lnSpc>
                <a:spcPct val="150000"/>
              </a:lnSpc>
              <a:spcBef>
                <a:spcPts val="0"/>
              </a:spcBef>
            </a:pPr>
            <a:r>
              <a:rPr lang="tr-TR" dirty="0" smtClean="0">
                <a:solidFill>
                  <a:schemeClr val="tx1"/>
                </a:solidFill>
              </a:rPr>
              <a:t>Çabukluk</a:t>
            </a:r>
            <a:r>
              <a:rPr lang="tr-TR" dirty="0">
                <a:solidFill>
                  <a:schemeClr val="tx1"/>
                </a:solidFill>
              </a:rPr>
              <a:t>, kasların mümkün olan en kısa zamanda dış dirençlere vücut, ya da vücudun bir kısmının direncine rağmen eklemleri harekete geçirebilme özelliğidir. </a:t>
            </a:r>
            <a:endParaRPr lang="tr-TR" dirty="0" smtClean="0">
              <a:solidFill>
                <a:schemeClr val="tx1"/>
              </a:solidFill>
            </a:endParaRPr>
          </a:p>
          <a:p>
            <a:pPr algn="just">
              <a:lnSpc>
                <a:spcPct val="150000"/>
              </a:lnSpc>
              <a:spcBef>
                <a:spcPts val="0"/>
              </a:spcBef>
            </a:pPr>
            <a:r>
              <a:rPr lang="tr-TR" dirty="0" smtClean="0">
                <a:solidFill>
                  <a:schemeClr val="tx1"/>
                </a:solidFill>
              </a:rPr>
              <a:t>Yani </a:t>
            </a:r>
            <a:r>
              <a:rPr lang="tr-TR" dirty="0">
                <a:solidFill>
                  <a:schemeClr val="tx1"/>
                </a:solidFill>
              </a:rPr>
              <a:t>çabukluk veya çeviklik ile bütün </a:t>
            </a:r>
            <a:r>
              <a:rPr lang="tr-TR" dirty="0" err="1">
                <a:solidFill>
                  <a:schemeClr val="tx1"/>
                </a:solidFill>
              </a:rPr>
              <a:t>motorik</a:t>
            </a:r>
            <a:r>
              <a:rPr lang="tr-TR" dirty="0">
                <a:solidFill>
                  <a:schemeClr val="tx1"/>
                </a:solidFill>
              </a:rPr>
              <a:t> davranışların </a:t>
            </a:r>
            <a:r>
              <a:rPr lang="tr-TR" dirty="0" err="1">
                <a:solidFill>
                  <a:schemeClr val="tx1"/>
                </a:solidFill>
              </a:rPr>
              <a:t>kondisyonel</a:t>
            </a:r>
            <a:r>
              <a:rPr lang="tr-TR" dirty="0">
                <a:solidFill>
                  <a:schemeClr val="tx1"/>
                </a:solidFill>
              </a:rPr>
              <a:t> ve </a:t>
            </a:r>
            <a:r>
              <a:rPr lang="tr-TR" dirty="0" err="1">
                <a:solidFill>
                  <a:schemeClr val="tx1"/>
                </a:solidFill>
              </a:rPr>
              <a:t>koordinatif</a:t>
            </a:r>
            <a:r>
              <a:rPr lang="tr-TR" dirty="0">
                <a:solidFill>
                  <a:schemeClr val="tx1"/>
                </a:solidFill>
              </a:rPr>
              <a:t> kalitesi anlatılmaktadır.</a:t>
            </a:r>
          </a:p>
          <a:p>
            <a:pPr algn="just">
              <a:lnSpc>
                <a:spcPct val="150000"/>
              </a:lnSpc>
              <a:spcBef>
                <a:spcPts val="0"/>
              </a:spcBef>
            </a:pPr>
            <a:r>
              <a:rPr lang="tr-TR" dirty="0">
                <a:solidFill>
                  <a:schemeClr val="tx1"/>
                </a:solidFill>
              </a:rPr>
              <a:t>Çabukluk ile sürat arasındaki temel farklılık hareket frekansına bağlıdır. Örneğin 100 metre koşulduğunda dereceler aynı ise 60 adımda koşan sporcuya göre 70 adımda koşan, yani daha çok adım atan kısaca adım frekansı yüksek olan sporcu daha çabuktur.</a:t>
            </a:r>
          </a:p>
          <a:p>
            <a:endParaRPr lang="tr-TR" dirty="0"/>
          </a:p>
        </p:txBody>
      </p:sp>
    </p:spTree>
    <p:extLst>
      <p:ext uri="{BB962C8B-B14F-4D97-AF65-F5344CB8AC3E}">
        <p14:creationId xmlns:p14="http://schemas.microsoft.com/office/powerpoint/2010/main" val="9831842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251520" y="1412776"/>
            <a:ext cx="8640960" cy="5040560"/>
          </a:xfrm>
        </p:spPr>
        <p:txBody>
          <a:bodyPr>
            <a:normAutofit fontScale="92500" lnSpcReduction="10000"/>
          </a:bodyPr>
          <a:lstStyle/>
          <a:p>
            <a:pPr marL="0" indent="0" algn="just">
              <a:lnSpc>
                <a:spcPct val="150000"/>
              </a:lnSpc>
              <a:spcBef>
                <a:spcPts val="0"/>
              </a:spcBef>
              <a:buNone/>
            </a:pPr>
            <a:r>
              <a:rPr lang="tr-TR" b="1" dirty="0" smtClean="0"/>
              <a:t>	</a:t>
            </a:r>
            <a:r>
              <a:rPr lang="tr-TR" b="1" dirty="0" smtClean="0">
                <a:solidFill>
                  <a:schemeClr val="tx1"/>
                </a:solidFill>
              </a:rPr>
              <a:t>kişisel faktörler: </a:t>
            </a:r>
          </a:p>
          <a:p>
            <a:pPr algn="just">
              <a:lnSpc>
                <a:spcPct val="150000"/>
              </a:lnSpc>
              <a:spcBef>
                <a:spcPts val="0"/>
              </a:spcBef>
            </a:pPr>
            <a:r>
              <a:rPr lang="tr-TR" dirty="0" smtClean="0">
                <a:solidFill>
                  <a:schemeClr val="tx1"/>
                </a:solidFill>
              </a:rPr>
              <a:t>Sağlık </a:t>
            </a:r>
            <a:r>
              <a:rPr lang="tr-TR" dirty="0">
                <a:solidFill>
                  <a:schemeClr val="tx1"/>
                </a:solidFill>
              </a:rPr>
              <a:t>geçmişi, </a:t>
            </a:r>
            <a:endParaRPr lang="tr-TR" dirty="0" smtClean="0">
              <a:solidFill>
                <a:schemeClr val="tx1"/>
              </a:solidFill>
            </a:endParaRPr>
          </a:p>
          <a:p>
            <a:pPr algn="just">
              <a:lnSpc>
                <a:spcPct val="150000"/>
              </a:lnSpc>
              <a:spcBef>
                <a:spcPts val="0"/>
              </a:spcBef>
            </a:pPr>
            <a:r>
              <a:rPr lang="tr-TR" dirty="0" smtClean="0">
                <a:solidFill>
                  <a:schemeClr val="tx1"/>
                </a:solidFill>
              </a:rPr>
              <a:t>yaş</a:t>
            </a:r>
            <a:r>
              <a:rPr lang="tr-TR" dirty="0">
                <a:solidFill>
                  <a:schemeClr val="tx1"/>
                </a:solidFill>
              </a:rPr>
              <a:t>, </a:t>
            </a:r>
            <a:endParaRPr lang="tr-TR" dirty="0" smtClean="0">
              <a:solidFill>
                <a:schemeClr val="tx1"/>
              </a:solidFill>
            </a:endParaRPr>
          </a:p>
          <a:p>
            <a:pPr algn="just">
              <a:lnSpc>
                <a:spcPct val="150000"/>
              </a:lnSpc>
              <a:spcBef>
                <a:spcPts val="0"/>
              </a:spcBef>
            </a:pPr>
            <a:r>
              <a:rPr lang="tr-TR" dirty="0" smtClean="0">
                <a:solidFill>
                  <a:schemeClr val="tx1"/>
                </a:solidFill>
              </a:rPr>
              <a:t>fiziksel </a:t>
            </a:r>
            <a:r>
              <a:rPr lang="tr-TR" dirty="0">
                <a:solidFill>
                  <a:schemeClr val="tx1"/>
                </a:solidFill>
              </a:rPr>
              <a:t>olgunluk düzeyi, </a:t>
            </a:r>
            <a:endParaRPr lang="tr-TR" dirty="0" smtClean="0">
              <a:solidFill>
                <a:schemeClr val="tx1"/>
              </a:solidFill>
            </a:endParaRPr>
          </a:p>
          <a:p>
            <a:pPr algn="just">
              <a:lnSpc>
                <a:spcPct val="150000"/>
              </a:lnSpc>
              <a:spcBef>
                <a:spcPts val="0"/>
              </a:spcBef>
            </a:pPr>
            <a:r>
              <a:rPr lang="tr-TR" dirty="0" smtClean="0">
                <a:solidFill>
                  <a:schemeClr val="tx1"/>
                </a:solidFill>
              </a:rPr>
              <a:t>spora </a:t>
            </a:r>
            <a:r>
              <a:rPr lang="tr-TR" dirty="0">
                <a:solidFill>
                  <a:schemeClr val="tx1"/>
                </a:solidFill>
              </a:rPr>
              <a:t>özgü beceri düzeyi, </a:t>
            </a:r>
            <a:endParaRPr lang="tr-TR" dirty="0" smtClean="0">
              <a:solidFill>
                <a:schemeClr val="tx1"/>
              </a:solidFill>
            </a:endParaRPr>
          </a:p>
          <a:p>
            <a:pPr algn="just">
              <a:lnSpc>
                <a:spcPct val="150000"/>
              </a:lnSpc>
              <a:spcBef>
                <a:spcPts val="0"/>
              </a:spcBef>
            </a:pPr>
            <a:r>
              <a:rPr lang="tr-TR" dirty="0" smtClean="0">
                <a:solidFill>
                  <a:schemeClr val="tx1"/>
                </a:solidFill>
              </a:rPr>
              <a:t>antrenman </a:t>
            </a:r>
            <a:r>
              <a:rPr lang="tr-TR" dirty="0">
                <a:solidFill>
                  <a:schemeClr val="tx1"/>
                </a:solidFill>
              </a:rPr>
              <a:t>deneyimi, </a:t>
            </a:r>
            <a:endParaRPr lang="tr-TR" dirty="0" smtClean="0">
              <a:solidFill>
                <a:schemeClr val="tx1"/>
              </a:solidFill>
            </a:endParaRPr>
          </a:p>
          <a:p>
            <a:pPr algn="just">
              <a:lnSpc>
                <a:spcPct val="150000"/>
              </a:lnSpc>
              <a:spcBef>
                <a:spcPts val="0"/>
              </a:spcBef>
            </a:pPr>
            <a:r>
              <a:rPr lang="tr-TR" dirty="0" smtClean="0">
                <a:solidFill>
                  <a:schemeClr val="tx1"/>
                </a:solidFill>
              </a:rPr>
              <a:t>mevcut </a:t>
            </a:r>
            <a:r>
              <a:rPr lang="tr-TR" dirty="0">
                <a:solidFill>
                  <a:schemeClr val="tx1"/>
                </a:solidFill>
              </a:rPr>
              <a:t>fiziksel uygunluk düzeyi, </a:t>
            </a:r>
            <a:endParaRPr lang="tr-TR" dirty="0" smtClean="0">
              <a:solidFill>
                <a:schemeClr val="tx1"/>
              </a:solidFill>
            </a:endParaRPr>
          </a:p>
          <a:p>
            <a:pPr algn="just">
              <a:lnSpc>
                <a:spcPct val="150000"/>
              </a:lnSpc>
              <a:spcBef>
                <a:spcPts val="0"/>
              </a:spcBef>
            </a:pPr>
            <a:r>
              <a:rPr lang="tr-TR" dirty="0" err="1" smtClean="0">
                <a:solidFill>
                  <a:schemeClr val="tx1"/>
                </a:solidFill>
              </a:rPr>
              <a:t>pliyometrik</a:t>
            </a:r>
            <a:r>
              <a:rPr lang="tr-TR" dirty="0" smtClean="0">
                <a:solidFill>
                  <a:schemeClr val="tx1"/>
                </a:solidFill>
              </a:rPr>
              <a:t> </a:t>
            </a:r>
            <a:r>
              <a:rPr lang="tr-TR" dirty="0">
                <a:solidFill>
                  <a:schemeClr val="tx1"/>
                </a:solidFill>
              </a:rPr>
              <a:t>ve kuvvet antrenman deneyimi </a:t>
            </a:r>
            <a:endParaRPr lang="tr-TR" dirty="0" smtClean="0">
              <a:solidFill>
                <a:schemeClr val="tx1"/>
              </a:solidFill>
            </a:endParaRPr>
          </a:p>
          <a:p>
            <a:pPr marL="0" indent="0" algn="just">
              <a:lnSpc>
                <a:spcPct val="150000"/>
              </a:lnSpc>
              <a:spcBef>
                <a:spcPts val="0"/>
              </a:spcBef>
              <a:buNone/>
            </a:pPr>
            <a:r>
              <a:rPr lang="tr-TR" dirty="0">
                <a:solidFill>
                  <a:schemeClr val="tx1"/>
                </a:solidFill>
              </a:rPr>
              <a:t>	</a:t>
            </a:r>
            <a:r>
              <a:rPr lang="tr-TR" dirty="0" smtClean="0">
                <a:solidFill>
                  <a:schemeClr val="tx1"/>
                </a:solidFill>
              </a:rPr>
              <a:t>gibi </a:t>
            </a:r>
            <a:r>
              <a:rPr lang="tr-TR" dirty="0">
                <a:solidFill>
                  <a:schemeClr val="tx1"/>
                </a:solidFill>
              </a:rPr>
              <a:t>faktörler tüm sporcularda kişiselleştirilmiş antrenman programı hazırlanmasında önemli rol oynar.</a:t>
            </a:r>
          </a:p>
          <a:p>
            <a:endParaRPr lang="tr-TR" dirty="0"/>
          </a:p>
        </p:txBody>
      </p:sp>
      <p:sp>
        <p:nvSpPr>
          <p:cNvPr id="3" name="Başlık 2"/>
          <p:cNvSpPr>
            <a:spLocks noGrp="1"/>
          </p:cNvSpPr>
          <p:nvPr>
            <p:ph type="title" idx="4294967295"/>
          </p:nvPr>
        </p:nvSpPr>
        <p:spPr>
          <a:xfrm>
            <a:off x="3419872" y="338139"/>
            <a:ext cx="5472608" cy="930622"/>
          </a:xfrm>
        </p:spPr>
        <p:txBody>
          <a:bodyPr>
            <a:normAutofit fontScale="90000"/>
          </a:bodyPr>
          <a:lstStyle/>
          <a:p>
            <a:r>
              <a:rPr lang="tr-TR" b="1" dirty="0" smtClean="0"/>
              <a:t>  Antrenman faktörleri</a:t>
            </a:r>
            <a:endParaRPr lang="tr-TR" dirty="0"/>
          </a:p>
        </p:txBody>
      </p:sp>
    </p:spTree>
    <p:extLst>
      <p:ext uri="{BB962C8B-B14F-4D97-AF65-F5344CB8AC3E}">
        <p14:creationId xmlns:p14="http://schemas.microsoft.com/office/powerpoint/2010/main" val="11233821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251520" y="1412776"/>
            <a:ext cx="8640960" cy="5184576"/>
          </a:xfrm>
        </p:spPr>
        <p:txBody>
          <a:bodyPr>
            <a:normAutofit/>
          </a:bodyPr>
          <a:lstStyle/>
          <a:p>
            <a:pPr marL="0" indent="0" algn="just">
              <a:lnSpc>
                <a:spcPct val="150000"/>
              </a:lnSpc>
              <a:spcBef>
                <a:spcPts val="0"/>
              </a:spcBef>
              <a:buNone/>
            </a:pPr>
            <a:r>
              <a:rPr lang="tr-TR" b="1" dirty="0" smtClean="0"/>
              <a:t>	</a:t>
            </a:r>
            <a:r>
              <a:rPr lang="tr-TR" sz="2800" b="1" dirty="0" smtClean="0">
                <a:solidFill>
                  <a:schemeClr val="tx1"/>
                </a:solidFill>
              </a:rPr>
              <a:t>Sıralama</a:t>
            </a:r>
            <a:r>
              <a:rPr lang="tr-TR" sz="2800" b="1" dirty="0">
                <a:solidFill>
                  <a:schemeClr val="tx1"/>
                </a:solidFill>
              </a:rPr>
              <a:t>:</a:t>
            </a:r>
            <a:r>
              <a:rPr lang="tr-TR" sz="2800" dirty="0">
                <a:solidFill>
                  <a:schemeClr val="tx1"/>
                </a:solidFill>
              </a:rPr>
              <a:t> Yüksek teknik ve en yüksek güç verimini sağlayacak ya da sportif ihtiyaçları karşılayabilecek ve ilgili spor branşındaki hareketlere benzer antrenman </a:t>
            </a:r>
            <a:r>
              <a:rPr lang="tr-TR" sz="2800" dirty="0" err="1">
                <a:solidFill>
                  <a:schemeClr val="tx1"/>
                </a:solidFill>
              </a:rPr>
              <a:t>drillerine</a:t>
            </a:r>
            <a:r>
              <a:rPr lang="tr-TR" sz="2800" dirty="0">
                <a:solidFill>
                  <a:schemeClr val="tx1"/>
                </a:solidFill>
              </a:rPr>
              <a:t> öncelik verilmeli ve bir sıraya konmalıdır.</a:t>
            </a:r>
          </a:p>
          <a:p>
            <a:endParaRPr lang="tr-TR" dirty="0"/>
          </a:p>
        </p:txBody>
      </p:sp>
      <p:sp>
        <p:nvSpPr>
          <p:cNvPr id="3" name="Başlık 2"/>
          <p:cNvSpPr>
            <a:spLocks noGrp="1"/>
          </p:cNvSpPr>
          <p:nvPr>
            <p:ph type="title" idx="4294967295"/>
          </p:nvPr>
        </p:nvSpPr>
        <p:spPr>
          <a:xfrm>
            <a:off x="3419872" y="338139"/>
            <a:ext cx="5472608" cy="930622"/>
          </a:xfrm>
        </p:spPr>
        <p:txBody>
          <a:bodyPr>
            <a:normAutofit fontScale="90000"/>
          </a:bodyPr>
          <a:lstStyle/>
          <a:p>
            <a:r>
              <a:rPr lang="tr-TR" b="1" dirty="0" smtClean="0"/>
              <a:t>  Antrenman faktörleri</a:t>
            </a:r>
            <a:endParaRPr lang="tr-TR" dirty="0"/>
          </a:p>
        </p:txBody>
      </p:sp>
    </p:spTree>
    <p:extLst>
      <p:ext uri="{BB962C8B-B14F-4D97-AF65-F5344CB8AC3E}">
        <p14:creationId xmlns:p14="http://schemas.microsoft.com/office/powerpoint/2010/main" val="18388149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95536" y="1484784"/>
            <a:ext cx="8424936" cy="5040560"/>
          </a:xfrm>
        </p:spPr>
        <p:txBody>
          <a:bodyPr>
            <a:normAutofit/>
          </a:bodyPr>
          <a:lstStyle/>
          <a:p>
            <a:pPr algn="just">
              <a:lnSpc>
                <a:spcPct val="150000"/>
              </a:lnSpc>
              <a:spcBef>
                <a:spcPts val="0"/>
              </a:spcBef>
            </a:pPr>
            <a:r>
              <a:rPr lang="tr-TR" b="1" dirty="0">
                <a:solidFill>
                  <a:schemeClr val="tx1"/>
                </a:solidFill>
              </a:rPr>
              <a:t>Tekrar:</a:t>
            </a:r>
            <a:r>
              <a:rPr lang="tr-TR" dirty="0">
                <a:solidFill>
                  <a:schemeClr val="tx1"/>
                </a:solidFill>
              </a:rPr>
              <a:t> Hareketlerin baştan sona uygun sayıda tekrarla uygulanması.</a:t>
            </a:r>
          </a:p>
          <a:p>
            <a:pPr algn="just">
              <a:lnSpc>
                <a:spcPct val="150000"/>
              </a:lnSpc>
              <a:spcBef>
                <a:spcPts val="0"/>
              </a:spcBef>
            </a:pPr>
            <a:r>
              <a:rPr lang="tr-TR" b="1" dirty="0">
                <a:solidFill>
                  <a:schemeClr val="tx1"/>
                </a:solidFill>
              </a:rPr>
              <a:t>Set:</a:t>
            </a:r>
            <a:r>
              <a:rPr lang="tr-TR" dirty="0">
                <a:solidFill>
                  <a:schemeClr val="tx1"/>
                </a:solidFill>
              </a:rPr>
              <a:t> Çeviklik </a:t>
            </a:r>
            <a:r>
              <a:rPr lang="tr-TR" dirty="0" err="1">
                <a:solidFill>
                  <a:schemeClr val="tx1"/>
                </a:solidFill>
              </a:rPr>
              <a:t>drilleri</a:t>
            </a:r>
            <a:r>
              <a:rPr lang="tr-TR" dirty="0">
                <a:solidFill>
                  <a:schemeClr val="tx1"/>
                </a:solidFill>
              </a:rPr>
              <a:t> kısa </a:t>
            </a:r>
            <a:r>
              <a:rPr lang="tr-TR" dirty="0" err="1">
                <a:solidFill>
                  <a:schemeClr val="tx1"/>
                </a:solidFill>
              </a:rPr>
              <a:t>intervaller</a:t>
            </a:r>
            <a:r>
              <a:rPr lang="tr-TR" dirty="0">
                <a:solidFill>
                  <a:schemeClr val="tx1"/>
                </a:solidFill>
              </a:rPr>
              <a:t> yani belirli tekrarlar grup yapılarak setler halinde uygulanır.</a:t>
            </a:r>
          </a:p>
          <a:p>
            <a:pPr algn="just">
              <a:lnSpc>
                <a:spcPct val="150000"/>
              </a:lnSpc>
              <a:spcBef>
                <a:spcPts val="0"/>
              </a:spcBef>
            </a:pPr>
            <a:r>
              <a:rPr lang="tr-TR" b="1" dirty="0">
                <a:solidFill>
                  <a:schemeClr val="tx1"/>
                </a:solidFill>
              </a:rPr>
              <a:t>Süre:</a:t>
            </a:r>
            <a:r>
              <a:rPr lang="tr-TR" dirty="0">
                <a:solidFill>
                  <a:schemeClr val="tx1"/>
                </a:solidFill>
              </a:rPr>
              <a:t> Çeviklik çalışmalarının süresi</a:t>
            </a:r>
          </a:p>
          <a:p>
            <a:pPr algn="just">
              <a:lnSpc>
                <a:spcPct val="150000"/>
              </a:lnSpc>
              <a:spcBef>
                <a:spcPts val="0"/>
              </a:spcBef>
            </a:pPr>
            <a:r>
              <a:rPr lang="tr-TR" b="1" dirty="0">
                <a:solidFill>
                  <a:schemeClr val="tx1"/>
                </a:solidFill>
              </a:rPr>
              <a:t>Yoğunluk- Şiddet</a:t>
            </a:r>
            <a:r>
              <a:rPr lang="tr-TR" dirty="0">
                <a:solidFill>
                  <a:schemeClr val="tx1"/>
                </a:solidFill>
              </a:rPr>
              <a:t>: </a:t>
            </a:r>
            <a:r>
              <a:rPr lang="tr-TR" dirty="0" err="1">
                <a:solidFill>
                  <a:schemeClr val="tx1"/>
                </a:solidFill>
              </a:rPr>
              <a:t>Drillerin</a:t>
            </a:r>
            <a:r>
              <a:rPr lang="tr-TR" dirty="0">
                <a:solidFill>
                  <a:schemeClr val="tx1"/>
                </a:solidFill>
              </a:rPr>
              <a:t> uygulanma hızı, eğer çalışma zamana bağlı olarak yapılıyorsa şiddet süreye bakılarak ya da  kat edilen mesafeye göre yapılıyorsa mesafeden yola çıkarak şiddet hesaplana bilinir. </a:t>
            </a:r>
          </a:p>
          <a:p>
            <a:endParaRPr lang="tr-TR" dirty="0"/>
          </a:p>
        </p:txBody>
      </p:sp>
      <p:sp>
        <p:nvSpPr>
          <p:cNvPr id="4" name="Dikdörtgen 3"/>
          <p:cNvSpPr/>
          <p:nvPr/>
        </p:nvSpPr>
        <p:spPr>
          <a:xfrm>
            <a:off x="4355976" y="548680"/>
            <a:ext cx="4464496" cy="646331"/>
          </a:xfrm>
          <a:prstGeom prst="rect">
            <a:avLst/>
          </a:prstGeom>
        </p:spPr>
        <p:txBody>
          <a:bodyPr wrap="square">
            <a:spAutoFit/>
          </a:bodyPr>
          <a:lstStyle/>
          <a:p>
            <a:r>
              <a:rPr lang="tr-TR" sz="3600" b="1" dirty="0">
                <a:solidFill>
                  <a:schemeClr val="bg1"/>
                </a:solidFill>
              </a:rPr>
              <a:t>Antrenman faktörleri</a:t>
            </a:r>
            <a:endParaRPr lang="tr-TR" sz="3600" dirty="0">
              <a:solidFill>
                <a:schemeClr val="bg1"/>
              </a:solidFill>
            </a:endParaRPr>
          </a:p>
        </p:txBody>
      </p:sp>
    </p:spTree>
    <p:extLst>
      <p:ext uri="{BB962C8B-B14F-4D97-AF65-F5344CB8AC3E}">
        <p14:creationId xmlns:p14="http://schemas.microsoft.com/office/powerpoint/2010/main" val="24433050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467544" y="1412776"/>
            <a:ext cx="8352928" cy="5184576"/>
          </a:xfrm>
        </p:spPr>
        <p:txBody>
          <a:bodyPr>
            <a:normAutofit/>
          </a:bodyPr>
          <a:lstStyle/>
          <a:p>
            <a:pPr algn="just">
              <a:lnSpc>
                <a:spcPct val="150000"/>
              </a:lnSpc>
              <a:spcBef>
                <a:spcPts val="0"/>
              </a:spcBef>
            </a:pPr>
            <a:r>
              <a:rPr lang="tr-TR" b="1" dirty="0">
                <a:solidFill>
                  <a:schemeClr val="tx1"/>
                </a:solidFill>
              </a:rPr>
              <a:t>Toparlanma:</a:t>
            </a:r>
            <a:r>
              <a:rPr lang="tr-TR" dirty="0">
                <a:solidFill>
                  <a:schemeClr val="tx1"/>
                </a:solidFill>
              </a:rPr>
              <a:t> Tekrarlar arası dinlenme periyodudur. Sporun </a:t>
            </a:r>
            <a:r>
              <a:rPr lang="tr-TR" dirty="0" err="1">
                <a:solidFill>
                  <a:schemeClr val="tx1"/>
                </a:solidFill>
              </a:rPr>
              <a:t>metabolik</a:t>
            </a:r>
            <a:r>
              <a:rPr lang="tr-TR" dirty="0">
                <a:solidFill>
                  <a:schemeClr val="tx1"/>
                </a:solidFill>
              </a:rPr>
              <a:t> ihtiyaçlarına ya da uygulanan becerinin karmaşıklığına bağlıdır.</a:t>
            </a:r>
          </a:p>
          <a:p>
            <a:pPr algn="just">
              <a:lnSpc>
                <a:spcPct val="150000"/>
              </a:lnSpc>
              <a:spcBef>
                <a:spcPts val="0"/>
              </a:spcBef>
            </a:pPr>
            <a:r>
              <a:rPr lang="tr-TR" b="1" dirty="0">
                <a:solidFill>
                  <a:schemeClr val="tx1"/>
                </a:solidFill>
              </a:rPr>
              <a:t>Kapsam :</a:t>
            </a:r>
            <a:r>
              <a:rPr lang="tr-TR" dirty="0">
                <a:solidFill>
                  <a:schemeClr val="tx1"/>
                </a:solidFill>
              </a:rPr>
              <a:t> Her çalışmada uygulanan egzersiz miktarı; örneğin bir sporcu çeviklik antrenmanında 4 </a:t>
            </a:r>
            <a:r>
              <a:rPr lang="tr-TR" dirty="0" err="1" smtClean="0">
                <a:solidFill>
                  <a:schemeClr val="tx1"/>
                </a:solidFill>
              </a:rPr>
              <a:t>dril</a:t>
            </a:r>
            <a:r>
              <a:rPr lang="tr-TR" dirty="0" smtClean="0">
                <a:solidFill>
                  <a:schemeClr val="tx1"/>
                </a:solidFill>
              </a:rPr>
              <a:t> </a:t>
            </a:r>
            <a:r>
              <a:rPr lang="tr-TR" dirty="0">
                <a:solidFill>
                  <a:schemeClr val="tx1"/>
                </a:solidFill>
              </a:rPr>
              <a:t>merdiven çalışması ve her çalışmayı 2 set  uygulayabilir.</a:t>
            </a:r>
          </a:p>
          <a:p>
            <a:pPr algn="just">
              <a:lnSpc>
                <a:spcPct val="150000"/>
              </a:lnSpc>
              <a:spcBef>
                <a:spcPts val="0"/>
              </a:spcBef>
            </a:pPr>
            <a:r>
              <a:rPr lang="tr-TR" b="1" dirty="0">
                <a:solidFill>
                  <a:schemeClr val="tx1"/>
                </a:solidFill>
              </a:rPr>
              <a:t>Sıklık:</a:t>
            </a:r>
            <a:r>
              <a:rPr lang="tr-TR" dirty="0">
                <a:solidFill>
                  <a:schemeClr val="tx1"/>
                </a:solidFill>
              </a:rPr>
              <a:t> Bir haftada uygulanacak antrenman sayısını ifade eder. Sporcu çeviklik antrenmanlarını sezon öncesi dönemde haftada 2, sezonda haftada 1 kere uygulamalıdır.</a:t>
            </a:r>
          </a:p>
          <a:p>
            <a:endParaRPr lang="tr-TR" dirty="0"/>
          </a:p>
        </p:txBody>
      </p:sp>
      <p:sp>
        <p:nvSpPr>
          <p:cNvPr id="4" name="Dikdörtgen 3"/>
          <p:cNvSpPr/>
          <p:nvPr/>
        </p:nvSpPr>
        <p:spPr>
          <a:xfrm>
            <a:off x="4860032" y="692696"/>
            <a:ext cx="4090930" cy="584775"/>
          </a:xfrm>
          <a:prstGeom prst="rect">
            <a:avLst/>
          </a:prstGeom>
        </p:spPr>
        <p:txBody>
          <a:bodyPr wrap="square">
            <a:spAutoFit/>
          </a:bodyPr>
          <a:lstStyle/>
          <a:p>
            <a:r>
              <a:rPr lang="tr-TR" sz="3200" b="1" dirty="0">
                <a:solidFill>
                  <a:schemeClr val="bg1"/>
                </a:solidFill>
              </a:rPr>
              <a:t>Antrenman faktörleri</a:t>
            </a:r>
            <a:endParaRPr lang="tr-TR" sz="3200" dirty="0">
              <a:solidFill>
                <a:schemeClr val="bg1"/>
              </a:solidFill>
            </a:endParaRPr>
          </a:p>
        </p:txBody>
      </p:sp>
    </p:spTree>
    <p:extLst>
      <p:ext uri="{BB962C8B-B14F-4D97-AF65-F5344CB8AC3E}">
        <p14:creationId xmlns:p14="http://schemas.microsoft.com/office/powerpoint/2010/main" val="2778045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23528" y="1484784"/>
            <a:ext cx="8568952" cy="5040560"/>
          </a:xfrm>
        </p:spPr>
        <p:txBody>
          <a:bodyPr>
            <a:normAutofit fontScale="92500"/>
          </a:bodyPr>
          <a:lstStyle/>
          <a:p>
            <a:pPr marL="0" indent="0" algn="just">
              <a:lnSpc>
                <a:spcPct val="150000"/>
              </a:lnSpc>
              <a:spcBef>
                <a:spcPts val="0"/>
              </a:spcBef>
              <a:buNone/>
            </a:pPr>
            <a:r>
              <a:rPr lang="tr-TR" b="1" dirty="0" smtClean="0"/>
              <a:t>	</a:t>
            </a:r>
            <a:r>
              <a:rPr lang="tr-TR" b="1" dirty="0" smtClean="0">
                <a:solidFill>
                  <a:schemeClr val="tx1"/>
                </a:solidFill>
              </a:rPr>
              <a:t>Uygun diril </a:t>
            </a:r>
            <a:r>
              <a:rPr lang="tr-TR" b="1" dirty="0">
                <a:solidFill>
                  <a:schemeClr val="tx1"/>
                </a:solidFill>
              </a:rPr>
              <a:t>seçimi</a:t>
            </a:r>
            <a:r>
              <a:rPr lang="tr-TR" dirty="0">
                <a:solidFill>
                  <a:schemeClr val="tx1"/>
                </a:solidFill>
              </a:rPr>
              <a:t>: Bu temelde dört faktöre bağlıdır: </a:t>
            </a:r>
            <a:endParaRPr lang="tr-TR" dirty="0" smtClean="0">
              <a:solidFill>
                <a:schemeClr val="tx1"/>
              </a:solidFill>
            </a:endParaRPr>
          </a:p>
          <a:p>
            <a:pPr algn="just">
              <a:lnSpc>
                <a:spcPct val="150000"/>
              </a:lnSpc>
              <a:spcBef>
                <a:spcPts val="0"/>
              </a:spcBef>
            </a:pPr>
            <a:r>
              <a:rPr lang="tr-TR" dirty="0" smtClean="0">
                <a:solidFill>
                  <a:schemeClr val="tx1"/>
                </a:solidFill>
              </a:rPr>
              <a:t>İlgili </a:t>
            </a:r>
            <a:r>
              <a:rPr lang="tr-TR" dirty="0">
                <a:solidFill>
                  <a:schemeClr val="tx1"/>
                </a:solidFill>
              </a:rPr>
              <a:t>sporda uygulanan hareketlerin özelliğine</a:t>
            </a:r>
            <a:r>
              <a:rPr lang="tr-TR" dirty="0" smtClean="0">
                <a:solidFill>
                  <a:schemeClr val="tx1"/>
                </a:solidFill>
              </a:rPr>
              <a:t>,</a:t>
            </a:r>
          </a:p>
          <a:p>
            <a:pPr algn="just">
              <a:lnSpc>
                <a:spcPct val="150000"/>
              </a:lnSpc>
              <a:spcBef>
                <a:spcPts val="0"/>
              </a:spcBef>
            </a:pPr>
            <a:r>
              <a:rPr lang="tr-TR" dirty="0" smtClean="0">
                <a:solidFill>
                  <a:schemeClr val="tx1"/>
                </a:solidFill>
              </a:rPr>
              <a:t> </a:t>
            </a:r>
            <a:r>
              <a:rPr lang="tr-TR" dirty="0">
                <a:solidFill>
                  <a:schemeClr val="tx1"/>
                </a:solidFill>
              </a:rPr>
              <a:t>belirlenmiş çalışma aralıklarının mesafesi ya da </a:t>
            </a:r>
            <a:r>
              <a:rPr lang="tr-TR" dirty="0" smtClean="0">
                <a:solidFill>
                  <a:schemeClr val="tx1"/>
                </a:solidFill>
              </a:rPr>
              <a:t>süresine,</a:t>
            </a:r>
          </a:p>
          <a:p>
            <a:pPr algn="just">
              <a:lnSpc>
                <a:spcPct val="150000"/>
              </a:lnSpc>
              <a:spcBef>
                <a:spcPts val="0"/>
              </a:spcBef>
            </a:pPr>
            <a:r>
              <a:rPr lang="tr-TR" dirty="0" smtClean="0">
                <a:solidFill>
                  <a:schemeClr val="tx1"/>
                </a:solidFill>
              </a:rPr>
              <a:t>antrenman </a:t>
            </a:r>
            <a:r>
              <a:rPr lang="tr-TR" dirty="0">
                <a:solidFill>
                  <a:schemeClr val="tx1"/>
                </a:solidFill>
              </a:rPr>
              <a:t>sonrası dinlenme aralıklarının ne kadar uzun olduğuna ve </a:t>
            </a:r>
            <a:endParaRPr lang="tr-TR" dirty="0" smtClean="0">
              <a:solidFill>
                <a:schemeClr val="tx1"/>
              </a:solidFill>
            </a:endParaRPr>
          </a:p>
          <a:p>
            <a:pPr algn="just">
              <a:lnSpc>
                <a:spcPct val="150000"/>
              </a:lnSpc>
              <a:spcBef>
                <a:spcPts val="0"/>
              </a:spcBef>
            </a:pPr>
            <a:r>
              <a:rPr lang="tr-TR" dirty="0" err="1" smtClean="0">
                <a:solidFill>
                  <a:schemeClr val="tx1"/>
                </a:solidFill>
              </a:rPr>
              <a:t>drillerin</a:t>
            </a:r>
            <a:r>
              <a:rPr lang="tr-TR" dirty="0" smtClean="0">
                <a:solidFill>
                  <a:schemeClr val="tx1"/>
                </a:solidFill>
              </a:rPr>
              <a:t> </a:t>
            </a:r>
            <a:r>
              <a:rPr lang="tr-TR" dirty="0">
                <a:solidFill>
                  <a:schemeClr val="tx1"/>
                </a:solidFill>
              </a:rPr>
              <a:t>karmaşıklığına bağlıdır.</a:t>
            </a:r>
          </a:p>
          <a:p>
            <a:pPr marL="0" indent="0" algn="just">
              <a:lnSpc>
                <a:spcPct val="150000"/>
              </a:lnSpc>
              <a:spcBef>
                <a:spcPts val="0"/>
              </a:spcBef>
              <a:buNone/>
            </a:pPr>
            <a:r>
              <a:rPr lang="tr-TR" b="1" dirty="0" smtClean="0">
                <a:solidFill>
                  <a:schemeClr val="tx1"/>
                </a:solidFill>
              </a:rPr>
              <a:t>	Ekipmanlar </a:t>
            </a:r>
            <a:r>
              <a:rPr lang="tr-TR" b="1" dirty="0">
                <a:solidFill>
                  <a:schemeClr val="tx1"/>
                </a:solidFill>
              </a:rPr>
              <a:t>ve partner :</a:t>
            </a:r>
            <a:r>
              <a:rPr lang="tr-TR" dirty="0">
                <a:solidFill>
                  <a:schemeClr val="tx1"/>
                </a:solidFill>
              </a:rPr>
              <a:t> Sporcu gereken hızda uygun tekniği gösterebildiği zaman, oyundaki diğer sporcular partner ya da rakip gibi kullanılır, ek olarak egzersiz topları, direnç lastikleri ve spor ipleri kullanılarak </a:t>
            </a:r>
            <a:r>
              <a:rPr lang="tr-TR" dirty="0" smtClean="0">
                <a:solidFill>
                  <a:schemeClr val="tx1"/>
                </a:solidFill>
              </a:rPr>
              <a:t>diriller </a:t>
            </a:r>
            <a:r>
              <a:rPr lang="tr-TR" dirty="0">
                <a:solidFill>
                  <a:schemeClr val="tx1"/>
                </a:solidFill>
              </a:rPr>
              <a:t>daha karmaşık hale getirilebilir.</a:t>
            </a:r>
          </a:p>
          <a:p>
            <a:endParaRPr lang="tr-TR" dirty="0"/>
          </a:p>
        </p:txBody>
      </p:sp>
      <p:sp>
        <p:nvSpPr>
          <p:cNvPr id="4" name="Dikdörtgen 3"/>
          <p:cNvSpPr/>
          <p:nvPr/>
        </p:nvSpPr>
        <p:spPr>
          <a:xfrm>
            <a:off x="4499992" y="548680"/>
            <a:ext cx="4450970" cy="584775"/>
          </a:xfrm>
          <a:prstGeom prst="rect">
            <a:avLst/>
          </a:prstGeom>
        </p:spPr>
        <p:txBody>
          <a:bodyPr wrap="square">
            <a:spAutoFit/>
          </a:bodyPr>
          <a:lstStyle/>
          <a:p>
            <a:r>
              <a:rPr lang="tr-TR" sz="3200" b="1" dirty="0">
                <a:solidFill>
                  <a:schemeClr val="bg1"/>
                </a:solidFill>
              </a:rPr>
              <a:t>Antrenman faktörleri</a:t>
            </a:r>
            <a:endParaRPr lang="tr-TR" sz="3200" dirty="0">
              <a:solidFill>
                <a:schemeClr val="bg1"/>
              </a:solidFill>
            </a:endParaRPr>
          </a:p>
        </p:txBody>
      </p:sp>
    </p:spTree>
    <p:extLst>
      <p:ext uri="{BB962C8B-B14F-4D97-AF65-F5344CB8AC3E}">
        <p14:creationId xmlns:p14="http://schemas.microsoft.com/office/powerpoint/2010/main" val="37775215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851920" y="338138"/>
            <a:ext cx="4896544" cy="1252537"/>
          </a:xfrm>
        </p:spPr>
        <p:txBody>
          <a:bodyPr/>
          <a:lstStyle/>
          <a:p>
            <a:r>
              <a:rPr lang="tr-TR" dirty="0" smtClean="0"/>
              <a:t>   </a:t>
            </a:r>
            <a:r>
              <a:rPr lang="tr-TR" dirty="0" err="1" smtClean="0"/>
              <a:t>Periyodizasyon</a:t>
            </a:r>
            <a:r>
              <a:rPr lang="tr-TR" dirty="0" smtClean="0"/>
              <a:t> </a:t>
            </a:r>
            <a:endParaRPr lang="tr-TR" dirty="0"/>
          </a:p>
        </p:txBody>
      </p:sp>
      <p:sp>
        <p:nvSpPr>
          <p:cNvPr id="2" name="İçerik Yer Tutucusu 1"/>
          <p:cNvSpPr>
            <a:spLocks noGrp="1"/>
          </p:cNvSpPr>
          <p:nvPr>
            <p:ph idx="4294967295"/>
          </p:nvPr>
        </p:nvSpPr>
        <p:spPr>
          <a:xfrm>
            <a:off x="251520" y="1628800"/>
            <a:ext cx="8496944" cy="4968552"/>
          </a:xfrm>
        </p:spPr>
        <p:txBody>
          <a:bodyPr>
            <a:normAutofit/>
          </a:bodyPr>
          <a:lstStyle/>
          <a:p>
            <a:pPr algn="just">
              <a:lnSpc>
                <a:spcPct val="150000"/>
              </a:lnSpc>
              <a:spcBef>
                <a:spcPts val="0"/>
              </a:spcBef>
            </a:pPr>
            <a:r>
              <a:rPr lang="tr-TR" dirty="0" smtClean="0">
                <a:solidFill>
                  <a:schemeClr val="tx1"/>
                </a:solidFill>
              </a:rPr>
              <a:t>Spora  </a:t>
            </a:r>
            <a:r>
              <a:rPr lang="tr-TR" dirty="0">
                <a:solidFill>
                  <a:schemeClr val="tx1"/>
                </a:solidFill>
              </a:rPr>
              <a:t>yeni </a:t>
            </a:r>
            <a:r>
              <a:rPr lang="tr-TR" dirty="0" smtClean="0">
                <a:solidFill>
                  <a:schemeClr val="tx1"/>
                </a:solidFill>
              </a:rPr>
              <a:t>başlayanlar </a:t>
            </a:r>
            <a:r>
              <a:rPr lang="tr-TR" dirty="0">
                <a:solidFill>
                  <a:schemeClr val="tx1"/>
                </a:solidFill>
              </a:rPr>
              <a:t>için yıllık bir programda 6 ay temel antrenmandan </a:t>
            </a:r>
            <a:r>
              <a:rPr lang="tr-TR" dirty="0" smtClean="0">
                <a:solidFill>
                  <a:schemeClr val="tx1"/>
                </a:solidFill>
              </a:rPr>
              <a:t>sonra, </a:t>
            </a:r>
            <a:r>
              <a:rPr lang="tr-TR" dirty="0">
                <a:solidFill>
                  <a:schemeClr val="tx1"/>
                </a:solidFill>
              </a:rPr>
              <a:t>çeviklik </a:t>
            </a:r>
            <a:r>
              <a:rPr lang="tr-TR" dirty="0" smtClean="0">
                <a:solidFill>
                  <a:schemeClr val="tx1"/>
                </a:solidFill>
              </a:rPr>
              <a:t>antrenmanlarına başlanır.</a:t>
            </a:r>
          </a:p>
          <a:p>
            <a:pPr algn="just">
              <a:lnSpc>
                <a:spcPct val="150000"/>
              </a:lnSpc>
              <a:spcBef>
                <a:spcPts val="0"/>
              </a:spcBef>
            </a:pPr>
            <a:r>
              <a:rPr lang="tr-TR" dirty="0" smtClean="0">
                <a:solidFill>
                  <a:schemeClr val="tx1"/>
                </a:solidFill>
              </a:rPr>
              <a:t> Yeteri  </a:t>
            </a:r>
            <a:r>
              <a:rPr lang="tr-TR" dirty="0">
                <a:solidFill>
                  <a:schemeClr val="tx1"/>
                </a:solidFill>
              </a:rPr>
              <a:t>kadar esnekliğe sahip </a:t>
            </a:r>
            <a:r>
              <a:rPr lang="tr-TR" dirty="0" smtClean="0">
                <a:solidFill>
                  <a:schemeClr val="tx1"/>
                </a:solidFill>
              </a:rPr>
              <a:t>olmak gereklidir.</a:t>
            </a:r>
          </a:p>
          <a:p>
            <a:pPr algn="just">
              <a:lnSpc>
                <a:spcPct val="150000"/>
              </a:lnSpc>
              <a:spcBef>
                <a:spcPts val="0"/>
              </a:spcBef>
            </a:pPr>
            <a:r>
              <a:rPr lang="tr-TR" dirty="0" smtClean="0">
                <a:solidFill>
                  <a:schemeClr val="tx1"/>
                </a:solidFill>
              </a:rPr>
              <a:t>Yüksek </a:t>
            </a:r>
            <a:r>
              <a:rPr lang="tr-TR" dirty="0">
                <a:solidFill>
                  <a:schemeClr val="tx1"/>
                </a:solidFill>
              </a:rPr>
              <a:t>yoğunluklu hız, çeviklik ve çabukluk antrenmanları sezondan bir ya da iki ay önce </a:t>
            </a:r>
            <a:r>
              <a:rPr lang="tr-TR" dirty="0" smtClean="0">
                <a:solidFill>
                  <a:schemeClr val="tx1"/>
                </a:solidFill>
              </a:rPr>
              <a:t>yapılmalıdır.</a:t>
            </a:r>
          </a:p>
          <a:p>
            <a:pPr algn="just">
              <a:lnSpc>
                <a:spcPct val="150000"/>
              </a:lnSpc>
              <a:spcBef>
                <a:spcPts val="0"/>
              </a:spcBef>
            </a:pPr>
            <a:r>
              <a:rPr lang="tr-TR" dirty="0" smtClean="0">
                <a:solidFill>
                  <a:schemeClr val="tx1"/>
                </a:solidFill>
              </a:rPr>
              <a:t>Sezon öncesi haftada </a:t>
            </a:r>
            <a:r>
              <a:rPr lang="tr-TR" dirty="0">
                <a:solidFill>
                  <a:schemeClr val="tx1"/>
                </a:solidFill>
              </a:rPr>
              <a:t>2 günü geçmeyecek şekilde, genel aktivite süresi 30-45 dakikayı geçmemelidir</a:t>
            </a:r>
            <a:r>
              <a:rPr lang="tr-TR" dirty="0" smtClean="0">
                <a:solidFill>
                  <a:schemeClr val="tx1"/>
                </a:solidFill>
              </a:rPr>
              <a:t>.</a:t>
            </a:r>
          </a:p>
          <a:p>
            <a:pPr algn="just">
              <a:lnSpc>
                <a:spcPct val="150000"/>
              </a:lnSpc>
              <a:spcBef>
                <a:spcPts val="0"/>
              </a:spcBef>
            </a:pPr>
            <a:r>
              <a:rPr lang="tr-TR" dirty="0" smtClean="0">
                <a:solidFill>
                  <a:schemeClr val="tx1"/>
                </a:solidFill>
              </a:rPr>
              <a:t>Sezonda haftada bir gün uygulanmalıdır.</a:t>
            </a:r>
            <a:endParaRPr lang="tr-TR" dirty="0">
              <a:solidFill>
                <a:schemeClr val="tx1"/>
              </a:solidFill>
            </a:endParaRPr>
          </a:p>
          <a:p>
            <a:endParaRPr lang="tr-TR" dirty="0"/>
          </a:p>
          <a:p>
            <a:endParaRPr lang="tr-TR" dirty="0"/>
          </a:p>
        </p:txBody>
      </p:sp>
    </p:spTree>
    <p:extLst>
      <p:ext uri="{BB962C8B-B14F-4D97-AF65-F5344CB8AC3E}">
        <p14:creationId xmlns:p14="http://schemas.microsoft.com/office/powerpoint/2010/main" val="33313407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923928" y="338138"/>
            <a:ext cx="4824536" cy="1252537"/>
          </a:xfrm>
        </p:spPr>
        <p:txBody>
          <a:bodyPr/>
          <a:lstStyle/>
          <a:p>
            <a:r>
              <a:rPr lang="tr-TR" dirty="0" smtClean="0"/>
              <a:t>  </a:t>
            </a:r>
            <a:r>
              <a:rPr lang="tr-TR" dirty="0" err="1" smtClean="0"/>
              <a:t>Periyodizasyon</a:t>
            </a:r>
            <a:r>
              <a:rPr lang="tr-TR" dirty="0" smtClean="0"/>
              <a:t> </a:t>
            </a:r>
            <a:endParaRPr lang="tr-TR" dirty="0"/>
          </a:p>
        </p:txBody>
      </p:sp>
      <p:sp>
        <p:nvSpPr>
          <p:cNvPr id="2" name="İçerik Yer Tutucusu 1"/>
          <p:cNvSpPr>
            <a:spLocks noGrp="1"/>
          </p:cNvSpPr>
          <p:nvPr>
            <p:ph idx="4294967295"/>
          </p:nvPr>
        </p:nvSpPr>
        <p:spPr>
          <a:xfrm>
            <a:off x="323528" y="1628800"/>
            <a:ext cx="8568952" cy="4896544"/>
          </a:xfrm>
        </p:spPr>
        <p:txBody>
          <a:bodyPr>
            <a:normAutofit fontScale="92500" lnSpcReduction="10000"/>
          </a:bodyPr>
          <a:lstStyle/>
          <a:p>
            <a:pPr algn="just">
              <a:lnSpc>
                <a:spcPct val="150000"/>
              </a:lnSpc>
              <a:spcBef>
                <a:spcPts val="0"/>
              </a:spcBef>
            </a:pPr>
            <a:r>
              <a:rPr lang="tr-TR" dirty="0">
                <a:solidFill>
                  <a:schemeClr val="tx1"/>
                </a:solidFill>
              </a:rPr>
              <a:t>Alıştırmalar büyük dikkat, konsantrasyon, güç harcaması gerektirdiğinden ve ATP-PC enerji sistemi kullanılarak yapıldığından, 45-60 sn. dinleme aralıkları ile yapılması gerekir. Araştırmanın süresi 3-6 sn. olmalıdır.</a:t>
            </a:r>
          </a:p>
          <a:p>
            <a:pPr algn="just">
              <a:lnSpc>
                <a:spcPct val="150000"/>
              </a:lnSpc>
              <a:spcBef>
                <a:spcPts val="0"/>
              </a:spcBef>
            </a:pPr>
            <a:r>
              <a:rPr lang="tr-TR" dirty="0" smtClean="0">
                <a:solidFill>
                  <a:schemeClr val="tx1"/>
                </a:solidFill>
              </a:rPr>
              <a:t>Sporcu </a:t>
            </a:r>
            <a:r>
              <a:rPr lang="tr-TR" dirty="0">
                <a:solidFill>
                  <a:schemeClr val="tx1"/>
                </a:solidFill>
              </a:rPr>
              <a:t>için antrenman planı hazırlanırken birçok etken göz önünde bulundurulmalıdır. Öncelikle, </a:t>
            </a:r>
            <a:endParaRPr lang="tr-TR" dirty="0" smtClean="0">
              <a:solidFill>
                <a:schemeClr val="tx1"/>
              </a:solidFill>
            </a:endParaRPr>
          </a:p>
          <a:p>
            <a:pPr algn="just">
              <a:lnSpc>
                <a:spcPct val="150000"/>
              </a:lnSpc>
              <a:spcBef>
                <a:spcPts val="0"/>
              </a:spcBef>
            </a:pPr>
            <a:r>
              <a:rPr lang="tr-TR" dirty="0" smtClean="0">
                <a:solidFill>
                  <a:schemeClr val="tx1"/>
                </a:solidFill>
              </a:rPr>
              <a:t>Antrenman </a:t>
            </a:r>
            <a:r>
              <a:rPr lang="tr-TR" dirty="0">
                <a:solidFill>
                  <a:schemeClr val="tx1"/>
                </a:solidFill>
              </a:rPr>
              <a:t>yaşı</a:t>
            </a:r>
            <a:r>
              <a:rPr lang="tr-TR" dirty="0" smtClean="0">
                <a:solidFill>
                  <a:schemeClr val="tx1"/>
                </a:solidFill>
              </a:rPr>
              <a:t>,</a:t>
            </a:r>
          </a:p>
          <a:p>
            <a:pPr algn="just">
              <a:lnSpc>
                <a:spcPct val="150000"/>
              </a:lnSpc>
              <a:spcBef>
                <a:spcPts val="0"/>
              </a:spcBef>
            </a:pPr>
            <a:r>
              <a:rPr lang="tr-TR" dirty="0" smtClean="0">
                <a:solidFill>
                  <a:schemeClr val="tx1"/>
                </a:solidFill>
              </a:rPr>
              <a:t> Uygunluk  </a:t>
            </a:r>
            <a:r>
              <a:rPr lang="tr-TR" dirty="0">
                <a:solidFill>
                  <a:schemeClr val="tx1"/>
                </a:solidFill>
              </a:rPr>
              <a:t>düzeyi ve </a:t>
            </a:r>
            <a:endParaRPr lang="tr-TR" dirty="0" smtClean="0">
              <a:solidFill>
                <a:schemeClr val="tx1"/>
              </a:solidFill>
            </a:endParaRPr>
          </a:p>
          <a:p>
            <a:pPr algn="just">
              <a:lnSpc>
                <a:spcPct val="150000"/>
              </a:lnSpc>
              <a:spcBef>
                <a:spcPts val="0"/>
              </a:spcBef>
            </a:pPr>
            <a:r>
              <a:rPr lang="tr-TR" dirty="0" smtClean="0">
                <a:solidFill>
                  <a:schemeClr val="tx1"/>
                </a:solidFill>
              </a:rPr>
              <a:t> Çeviklik  antrenmanlarını </a:t>
            </a:r>
            <a:r>
              <a:rPr lang="tr-TR" dirty="0">
                <a:solidFill>
                  <a:schemeClr val="tx1"/>
                </a:solidFill>
              </a:rPr>
              <a:t>hangi düzeyde uygulayacağı gibi etkenler düşünülmelidir.</a:t>
            </a:r>
          </a:p>
        </p:txBody>
      </p:sp>
    </p:spTree>
    <p:extLst>
      <p:ext uri="{BB962C8B-B14F-4D97-AF65-F5344CB8AC3E}">
        <p14:creationId xmlns:p14="http://schemas.microsoft.com/office/powerpoint/2010/main" val="28439599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491880" y="338138"/>
            <a:ext cx="4737720" cy="1252537"/>
          </a:xfrm>
        </p:spPr>
        <p:txBody>
          <a:bodyPr/>
          <a:lstStyle/>
          <a:p>
            <a:r>
              <a:rPr lang="tr-TR" dirty="0" smtClean="0"/>
              <a:t>  Örnek</a:t>
            </a:r>
            <a:endParaRPr lang="tr-TR" dirty="0"/>
          </a:p>
        </p:txBody>
      </p:sp>
      <p:sp>
        <p:nvSpPr>
          <p:cNvPr id="2" name="İçerik Yer Tutucusu 1"/>
          <p:cNvSpPr>
            <a:spLocks noGrp="1"/>
          </p:cNvSpPr>
          <p:nvPr>
            <p:ph idx="4294967295"/>
          </p:nvPr>
        </p:nvSpPr>
        <p:spPr>
          <a:xfrm>
            <a:off x="323528" y="1556792"/>
            <a:ext cx="8496944" cy="5040559"/>
          </a:xfrm>
        </p:spPr>
        <p:txBody>
          <a:bodyPr>
            <a:normAutofit fontScale="85000" lnSpcReduction="10000"/>
          </a:bodyPr>
          <a:lstStyle/>
          <a:p>
            <a:pPr algn="just">
              <a:lnSpc>
                <a:spcPct val="150000"/>
              </a:lnSpc>
              <a:spcBef>
                <a:spcPts val="0"/>
              </a:spcBef>
            </a:pPr>
            <a:r>
              <a:rPr lang="tr-TR" dirty="0">
                <a:solidFill>
                  <a:schemeClr val="tx1"/>
                </a:solidFill>
              </a:rPr>
              <a:t>Örneğin: Sporcu sırt üstü yatış pozisyonunda iken depar yap!, komutu verilir. Sporcu toparlanıp depara başladıktan iki-üç adım sonra sola dön komutu verilir. Sola dönerken, yat denir. Sırt üstü yatış pozisyonuna gelir gelmez, havaya top atılır. Topa kafa vur denilir. Topa kafa vurup, yere düşerken, topa koş ve dur denir. Daha sonra ikinci bir yüklenmeden önce 45-60 sn. dinlenme verilir.</a:t>
            </a:r>
          </a:p>
          <a:p>
            <a:pPr algn="just">
              <a:lnSpc>
                <a:spcPct val="150000"/>
              </a:lnSpc>
              <a:spcBef>
                <a:spcPts val="0"/>
              </a:spcBef>
            </a:pPr>
            <a:r>
              <a:rPr lang="tr-TR" dirty="0">
                <a:solidFill>
                  <a:schemeClr val="tx1"/>
                </a:solidFill>
              </a:rPr>
              <a:t>Başka bir örnek şu şekilde yapılır, mesela futbolcu asılı topa kafa vuruşu yapar, iki üç kafa vuruşu sonrası, sol ayağının üzerine düş komutu verilir. Sol ayağının üzerine iner inmez, ayak de­ğiştir denir. Ayak değiştirir, değiştirmez yüz üstü yere yat komutu verilir. futbolcu yere yüz üstü yatma pozisyonuna tam geçmeden topa sıçra denir.</a:t>
            </a:r>
          </a:p>
          <a:p>
            <a:endParaRPr lang="tr-TR" dirty="0"/>
          </a:p>
        </p:txBody>
      </p:sp>
    </p:spTree>
    <p:extLst>
      <p:ext uri="{BB962C8B-B14F-4D97-AF65-F5344CB8AC3E}">
        <p14:creationId xmlns:p14="http://schemas.microsoft.com/office/powerpoint/2010/main" val="15730178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851920" y="260649"/>
            <a:ext cx="5040560" cy="1224136"/>
          </a:xfrm>
        </p:spPr>
        <p:txBody>
          <a:bodyPr>
            <a:normAutofit fontScale="90000"/>
          </a:bodyPr>
          <a:lstStyle/>
          <a:p>
            <a:r>
              <a:rPr lang="tr-TR" dirty="0"/>
              <a:t>Çeviklik Antrenmanı Yöntemleri </a:t>
            </a:r>
          </a:p>
        </p:txBody>
      </p:sp>
      <p:graphicFrame>
        <p:nvGraphicFramePr>
          <p:cNvPr id="4" name="İçerik Yer Tutucusu 3"/>
          <p:cNvGraphicFramePr>
            <a:graphicFrameLocks noGrp="1"/>
          </p:cNvGraphicFramePr>
          <p:nvPr>
            <p:ph idx="4294967295"/>
            <p:extLst>
              <p:ext uri="{D42A27DB-BD31-4B8C-83A1-F6EECF244321}">
                <p14:modId xmlns:p14="http://schemas.microsoft.com/office/powerpoint/2010/main" val="434878949"/>
              </p:ext>
            </p:extLst>
          </p:nvPr>
        </p:nvGraphicFramePr>
        <p:xfrm>
          <a:off x="827584" y="1556792"/>
          <a:ext cx="7776864" cy="4902463"/>
        </p:xfrm>
        <a:graphic>
          <a:graphicData uri="http://schemas.openxmlformats.org/drawingml/2006/table">
            <a:tbl>
              <a:tblPr>
                <a:tableStyleId>{5C22544A-7EE6-4342-B048-85BDC9FD1C3A}</a:tableStyleId>
              </a:tblPr>
              <a:tblGrid>
                <a:gridCol w="2592288"/>
                <a:gridCol w="2592288"/>
                <a:gridCol w="2592288"/>
              </a:tblGrid>
              <a:tr h="282565">
                <a:tc>
                  <a:txBody>
                    <a:bodyPr/>
                    <a:lstStyle/>
                    <a:p>
                      <a:pPr>
                        <a:lnSpc>
                          <a:spcPct val="150000"/>
                        </a:lnSpc>
                      </a:pPr>
                      <a:r>
                        <a:rPr lang="tr-TR" sz="1200" b="1" dirty="0">
                          <a:effectLst/>
                        </a:rPr>
                        <a:t>Antrenman </a:t>
                      </a:r>
                      <a:r>
                        <a:rPr lang="tr-TR" sz="1200" b="1" dirty="0" smtClean="0">
                          <a:effectLst/>
                        </a:rPr>
                        <a:t>Grubu </a:t>
                      </a:r>
                      <a:endParaRPr lang="tr-TR" sz="1200" b="1" dirty="0">
                        <a:effectLst/>
                        <a:latin typeface="Calibri"/>
                      </a:endParaRPr>
                    </a:p>
                  </a:txBody>
                  <a:tcPr marL="52291" marR="52291" marT="0" marB="0"/>
                </a:tc>
                <a:tc>
                  <a:txBody>
                    <a:bodyPr/>
                    <a:lstStyle/>
                    <a:p>
                      <a:pPr>
                        <a:lnSpc>
                          <a:spcPct val="150000"/>
                        </a:lnSpc>
                      </a:pPr>
                      <a:r>
                        <a:rPr lang="tr-TR" sz="1200" b="1">
                          <a:effectLst/>
                        </a:rPr>
                        <a:t>Açıklama </a:t>
                      </a:r>
                      <a:endParaRPr lang="tr-TR" sz="1200" b="1">
                        <a:effectLst/>
                        <a:latin typeface="Calibri"/>
                      </a:endParaRPr>
                    </a:p>
                  </a:txBody>
                  <a:tcPr marL="52291" marR="52291" marT="0" marB="0"/>
                </a:tc>
                <a:tc>
                  <a:txBody>
                    <a:bodyPr/>
                    <a:lstStyle/>
                    <a:p>
                      <a:pPr>
                        <a:lnSpc>
                          <a:spcPct val="150000"/>
                        </a:lnSpc>
                      </a:pPr>
                      <a:r>
                        <a:rPr lang="tr-TR" sz="1200" b="1" dirty="0">
                          <a:effectLst/>
                        </a:rPr>
                        <a:t>Alıştırma </a:t>
                      </a:r>
                      <a:r>
                        <a:rPr lang="tr-TR" sz="1200" b="1" dirty="0" smtClean="0">
                          <a:effectLst/>
                        </a:rPr>
                        <a:t>Türleri </a:t>
                      </a:r>
                      <a:endParaRPr lang="tr-TR" sz="1200" b="1" dirty="0">
                        <a:effectLst/>
                        <a:latin typeface="Calibri"/>
                      </a:endParaRPr>
                    </a:p>
                  </a:txBody>
                  <a:tcPr marL="52291" marR="52291" marT="0" marB="0"/>
                </a:tc>
              </a:tr>
              <a:tr h="1412826">
                <a:tc>
                  <a:txBody>
                    <a:bodyPr/>
                    <a:lstStyle/>
                    <a:p>
                      <a:pPr>
                        <a:lnSpc>
                          <a:spcPct val="150000"/>
                        </a:lnSpc>
                      </a:pPr>
                      <a:r>
                        <a:rPr lang="tr-TR" sz="1200" b="1" dirty="0">
                          <a:effectLst/>
                        </a:rPr>
                        <a:t>Yön değiştirme Tekniğine Yönelik Alıştırmalar </a:t>
                      </a:r>
                      <a:endParaRPr lang="tr-TR" sz="1200" b="1" dirty="0">
                        <a:effectLst/>
                        <a:latin typeface="Calibri"/>
                      </a:endParaRPr>
                    </a:p>
                  </a:txBody>
                  <a:tcPr marL="52291" marR="52291" marT="0" marB="0"/>
                </a:tc>
                <a:tc>
                  <a:txBody>
                    <a:bodyPr/>
                    <a:lstStyle/>
                    <a:p>
                      <a:pPr>
                        <a:lnSpc>
                          <a:spcPct val="150000"/>
                        </a:lnSpc>
                      </a:pPr>
                      <a:r>
                        <a:rPr lang="tr-TR" sz="1200" b="1" dirty="0">
                          <a:effectLst/>
                        </a:rPr>
                        <a:t>Yön değiştirme tekniğini geliştirmeye ve pekiştirmeye yönelik alıştırmalar </a:t>
                      </a:r>
                      <a:endParaRPr lang="tr-TR" sz="1200" b="1" dirty="0">
                        <a:effectLst/>
                        <a:latin typeface="Calibri"/>
                      </a:endParaRPr>
                    </a:p>
                  </a:txBody>
                  <a:tcPr marL="52291" marR="52291" marT="0" marB="0"/>
                </a:tc>
                <a:tc>
                  <a:txBody>
                    <a:bodyPr/>
                    <a:lstStyle/>
                    <a:p>
                      <a:pPr>
                        <a:lnSpc>
                          <a:spcPct val="150000"/>
                        </a:lnSpc>
                      </a:pPr>
                      <a:r>
                        <a:rPr lang="tr-TR" sz="1200" b="1" dirty="0">
                          <a:effectLst/>
                        </a:rPr>
                        <a:t>Öne, geriye ve yanlara adım çalışmaları, </a:t>
                      </a:r>
                    </a:p>
                    <a:p>
                      <a:pPr>
                        <a:lnSpc>
                          <a:spcPct val="150000"/>
                        </a:lnSpc>
                      </a:pPr>
                      <a:r>
                        <a:rPr lang="tr-TR" sz="1200" b="1" dirty="0">
                          <a:effectLst/>
                        </a:rPr>
                        <a:t>Düşük hızda yapılan hızlanma, yavaşlama ve yön değiştirme alıştırmaları </a:t>
                      </a:r>
                      <a:endParaRPr lang="tr-TR" sz="1200" b="1" dirty="0">
                        <a:effectLst/>
                        <a:latin typeface="Calibri"/>
                      </a:endParaRPr>
                    </a:p>
                  </a:txBody>
                  <a:tcPr marL="52291" marR="52291" marT="0" marB="0"/>
                </a:tc>
              </a:tr>
              <a:tr h="1054896">
                <a:tc>
                  <a:txBody>
                    <a:bodyPr/>
                    <a:lstStyle/>
                    <a:p>
                      <a:pPr>
                        <a:lnSpc>
                          <a:spcPct val="150000"/>
                        </a:lnSpc>
                      </a:pPr>
                      <a:r>
                        <a:rPr lang="tr-TR" sz="1200" b="1">
                          <a:effectLst/>
                        </a:rPr>
                        <a:t>Kapalı Beceri Alıştırmaları </a:t>
                      </a:r>
                      <a:endParaRPr lang="tr-TR" sz="1200" b="1">
                        <a:effectLst/>
                        <a:latin typeface="Calibri"/>
                      </a:endParaRPr>
                    </a:p>
                  </a:txBody>
                  <a:tcPr marL="52291" marR="52291" marT="0" marB="0"/>
                </a:tc>
                <a:tc>
                  <a:txBody>
                    <a:bodyPr/>
                    <a:lstStyle/>
                    <a:p>
                      <a:pPr>
                        <a:lnSpc>
                          <a:spcPct val="150000"/>
                        </a:lnSpc>
                      </a:pPr>
                      <a:r>
                        <a:rPr lang="tr-TR" sz="1200" b="1" dirty="0">
                          <a:effectLst/>
                        </a:rPr>
                        <a:t>Mesafesi ve yönü önceden belirlenmiş kapalı beceri alıştırmaları </a:t>
                      </a:r>
                      <a:endParaRPr lang="tr-TR" sz="1200" b="1" dirty="0">
                        <a:effectLst/>
                        <a:latin typeface="Calibri"/>
                      </a:endParaRPr>
                    </a:p>
                  </a:txBody>
                  <a:tcPr marL="52291" marR="52291" marT="0" marB="0"/>
                </a:tc>
                <a:tc>
                  <a:txBody>
                    <a:bodyPr/>
                    <a:lstStyle/>
                    <a:p>
                      <a:pPr>
                        <a:lnSpc>
                          <a:spcPct val="150000"/>
                        </a:lnSpc>
                      </a:pPr>
                      <a:r>
                        <a:rPr lang="tr-TR" sz="1200" b="1">
                          <a:effectLst/>
                        </a:rPr>
                        <a:t>Yüksek hızda geriye ve yanlara koşu ve kayma alıştırmaları, </a:t>
                      </a:r>
                    </a:p>
                    <a:p>
                      <a:pPr>
                        <a:lnSpc>
                          <a:spcPct val="150000"/>
                        </a:lnSpc>
                      </a:pPr>
                      <a:r>
                        <a:rPr lang="tr-TR" sz="1200" b="1">
                          <a:effectLst/>
                        </a:rPr>
                        <a:t>Yön değiştirmeli sürat alıştırmaları </a:t>
                      </a:r>
                      <a:endParaRPr lang="tr-TR" sz="1200" b="1">
                        <a:effectLst/>
                        <a:latin typeface="Calibri"/>
                      </a:endParaRPr>
                    </a:p>
                  </a:txBody>
                  <a:tcPr marL="52291" marR="52291" marT="0" marB="0"/>
                </a:tc>
              </a:tr>
              <a:tr h="1054896">
                <a:tc>
                  <a:txBody>
                    <a:bodyPr/>
                    <a:lstStyle/>
                    <a:p>
                      <a:pPr>
                        <a:lnSpc>
                          <a:spcPct val="150000"/>
                        </a:lnSpc>
                      </a:pPr>
                      <a:r>
                        <a:rPr lang="tr-TR" sz="1200" b="1" dirty="0">
                          <a:effectLst/>
                        </a:rPr>
                        <a:t>Çabukluk Alıştırmaları </a:t>
                      </a:r>
                      <a:endParaRPr lang="tr-TR" sz="1200" b="1" dirty="0">
                        <a:effectLst/>
                        <a:latin typeface="Calibri"/>
                      </a:endParaRPr>
                    </a:p>
                  </a:txBody>
                  <a:tcPr marL="52291" marR="52291" marT="0" marB="0"/>
                </a:tc>
                <a:tc>
                  <a:txBody>
                    <a:bodyPr/>
                    <a:lstStyle/>
                    <a:p>
                      <a:pPr>
                        <a:lnSpc>
                          <a:spcPct val="150000"/>
                        </a:lnSpc>
                      </a:pPr>
                      <a:r>
                        <a:rPr lang="tr-TR" sz="1200" b="1">
                          <a:effectLst/>
                        </a:rPr>
                        <a:t>Uzuvların frekansının geliştirilmesine yönelik kapalı beceri alıştırmaları </a:t>
                      </a:r>
                      <a:endParaRPr lang="tr-TR" sz="1200" b="1">
                        <a:effectLst/>
                        <a:latin typeface="Calibri"/>
                      </a:endParaRPr>
                    </a:p>
                  </a:txBody>
                  <a:tcPr marL="52291" marR="52291" marT="0" marB="0"/>
                </a:tc>
                <a:tc>
                  <a:txBody>
                    <a:bodyPr/>
                    <a:lstStyle/>
                    <a:p>
                      <a:pPr>
                        <a:lnSpc>
                          <a:spcPct val="150000"/>
                        </a:lnSpc>
                      </a:pPr>
                      <a:r>
                        <a:rPr lang="tr-TR" sz="1200" b="1">
                          <a:effectLst/>
                        </a:rPr>
                        <a:t>Merdiven, çubuk, çember, huni veya engel üzeri yüksek frekansta uygulanan çabukluk alıştırmaları </a:t>
                      </a:r>
                      <a:endParaRPr lang="tr-TR" sz="1200" b="1">
                        <a:effectLst/>
                        <a:latin typeface="Calibri"/>
                      </a:endParaRPr>
                    </a:p>
                  </a:txBody>
                  <a:tcPr marL="52291" marR="52291" marT="0" marB="0"/>
                </a:tc>
              </a:tr>
              <a:tr h="1091361">
                <a:tc>
                  <a:txBody>
                    <a:bodyPr/>
                    <a:lstStyle/>
                    <a:p>
                      <a:pPr>
                        <a:lnSpc>
                          <a:spcPct val="150000"/>
                        </a:lnSpc>
                      </a:pPr>
                      <a:r>
                        <a:rPr lang="tr-TR" sz="1200" b="1">
                          <a:effectLst/>
                        </a:rPr>
                        <a:t>Reaktif Çeviklik Antrenmanı </a:t>
                      </a:r>
                      <a:endParaRPr lang="tr-TR" sz="1200" b="1">
                        <a:effectLst/>
                        <a:latin typeface="Calibri"/>
                      </a:endParaRPr>
                    </a:p>
                  </a:txBody>
                  <a:tcPr marL="52291" marR="52291" marT="0" marB="0"/>
                </a:tc>
                <a:tc>
                  <a:txBody>
                    <a:bodyPr/>
                    <a:lstStyle/>
                    <a:p>
                      <a:pPr>
                        <a:lnSpc>
                          <a:spcPct val="150000"/>
                        </a:lnSpc>
                      </a:pPr>
                      <a:r>
                        <a:rPr lang="tr-TR" sz="1200" b="1" dirty="0">
                          <a:effectLst/>
                        </a:rPr>
                        <a:t>Rakip veya bir nesne ile ilgili bilgi edinme üzerine kurulu açık beceri alıştırmaları </a:t>
                      </a:r>
                    </a:p>
                    <a:p>
                      <a:pPr>
                        <a:lnSpc>
                          <a:spcPct val="150000"/>
                        </a:lnSpc>
                      </a:pPr>
                      <a:r>
                        <a:rPr lang="tr-TR" sz="1200" b="1" dirty="0">
                          <a:effectLst/>
                        </a:rPr>
                        <a:t> </a:t>
                      </a:r>
                      <a:endParaRPr lang="tr-TR" sz="1200" b="1" dirty="0">
                        <a:effectLst/>
                        <a:latin typeface="Calibri"/>
                      </a:endParaRPr>
                    </a:p>
                  </a:txBody>
                  <a:tcPr marL="52291" marR="52291" marT="0" marB="0"/>
                </a:tc>
                <a:tc>
                  <a:txBody>
                    <a:bodyPr/>
                    <a:lstStyle/>
                    <a:p>
                      <a:pPr>
                        <a:lnSpc>
                          <a:spcPct val="150000"/>
                        </a:lnSpc>
                      </a:pPr>
                      <a:r>
                        <a:rPr lang="tr-TR" sz="1200" b="1" dirty="0">
                          <a:effectLst/>
                        </a:rPr>
                        <a:t>Ayna ve gölge alıştırmaları, </a:t>
                      </a:r>
                    </a:p>
                    <a:p>
                      <a:pPr>
                        <a:lnSpc>
                          <a:spcPct val="150000"/>
                        </a:lnSpc>
                      </a:pPr>
                      <a:r>
                        <a:rPr lang="tr-TR" sz="1200" b="1" dirty="0">
                          <a:effectLst/>
                        </a:rPr>
                        <a:t>Yakalama ve kaçma oyunları </a:t>
                      </a:r>
                      <a:endParaRPr lang="tr-TR" sz="1200" b="1" dirty="0">
                        <a:effectLst/>
                        <a:latin typeface="Calibri"/>
                      </a:endParaRPr>
                    </a:p>
                  </a:txBody>
                  <a:tcPr marL="52291" marR="52291" marT="0" marB="0"/>
                </a:tc>
              </a:tr>
            </a:tbl>
          </a:graphicData>
        </a:graphic>
      </p:graphicFrame>
    </p:spTree>
    <p:extLst>
      <p:ext uri="{BB962C8B-B14F-4D97-AF65-F5344CB8AC3E}">
        <p14:creationId xmlns:p14="http://schemas.microsoft.com/office/powerpoint/2010/main" val="11796453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675467"/>
            <a:ext cx="7948405" cy="3450696"/>
          </a:xfrm>
        </p:spPr>
        <p:txBody>
          <a:bodyPr/>
          <a:lstStyle/>
          <a:p>
            <a:pPr marL="0" indent="0">
              <a:lnSpc>
                <a:spcPct val="150000"/>
              </a:lnSpc>
              <a:spcBef>
                <a:spcPts val="0"/>
              </a:spcBef>
              <a:buNone/>
            </a:pPr>
            <a:r>
              <a:rPr lang="tr-TR" dirty="0" smtClean="0"/>
              <a:t>	</a:t>
            </a:r>
            <a:r>
              <a:rPr lang="tr-TR" dirty="0" smtClean="0">
                <a:solidFill>
                  <a:schemeClr val="tx1"/>
                </a:solidFill>
              </a:rPr>
              <a:t>Yön </a:t>
            </a:r>
            <a:r>
              <a:rPr lang="tr-TR" dirty="0">
                <a:solidFill>
                  <a:schemeClr val="tx1"/>
                </a:solidFill>
              </a:rPr>
              <a:t>değiştirme tekniğine yönelik alıştırmalar adı verilen bu grupta, yana, öne, geriye adım atma ve kayma hareketleri ile yavaş ve orta hızda yavaşlama, hızlanma ve yön değiştirme alıştırma uygulamaları yer alır. </a:t>
            </a:r>
          </a:p>
        </p:txBody>
      </p:sp>
      <p:sp>
        <p:nvSpPr>
          <p:cNvPr id="3" name="Başlık 2"/>
          <p:cNvSpPr>
            <a:spLocks noGrp="1"/>
          </p:cNvSpPr>
          <p:nvPr>
            <p:ph type="title"/>
          </p:nvPr>
        </p:nvSpPr>
        <p:spPr/>
        <p:txBody>
          <a:bodyPr>
            <a:normAutofit fontScale="90000"/>
          </a:bodyPr>
          <a:lstStyle/>
          <a:p>
            <a:r>
              <a:rPr lang="tr-TR" dirty="0" smtClean="0"/>
              <a:t>Yön Değiştirme Tekniğine Yönelik Alıştırmalar</a:t>
            </a:r>
            <a:endParaRPr lang="tr-TR" dirty="0"/>
          </a:p>
        </p:txBody>
      </p:sp>
    </p:spTree>
    <p:extLst>
      <p:ext uri="{BB962C8B-B14F-4D97-AF65-F5344CB8AC3E}">
        <p14:creationId xmlns:p14="http://schemas.microsoft.com/office/powerpoint/2010/main" val="2616348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23528" y="260648"/>
            <a:ext cx="8229600" cy="1252537"/>
          </a:xfrm>
        </p:spPr>
        <p:txBody>
          <a:bodyPr>
            <a:normAutofit fontScale="90000"/>
          </a:bodyPr>
          <a:lstStyle/>
          <a:p>
            <a:r>
              <a:rPr lang="tr-TR" b="1" dirty="0" smtClean="0"/>
              <a:t>			ÇABUKLUK </a:t>
            </a:r>
            <a:r>
              <a:rPr lang="tr-TR" dirty="0"/>
              <a:t/>
            </a:r>
            <a:br>
              <a:rPr lang="tr-TR" dirty="0"/>
            </a:br>
            <a:endParaRPr lang="tr-TR" dirty="0"/>
          </a:p>
        </p:txBody>
      </p:sp>
      <p:sp>
        <p:nvSpPr>
          <p:cNvPr id="2" name="İçerik Yer Tutucusu 1"/>
          <p:cNvSpPr>
            <a:spLocks noGrp="1"/>
          </p:cNvSpPr>
          <p:nvPr>
            <p:ph idx="4294967295"/>
          </p:nvPr>
        </p:nvSpPr>
        <p:spPr>
          <a:xfrm>
            <a:off x="251520" y="1340768"/>
            <a:ext cx="8640960" cy="5328591"/>
          </a:xfrm>
        </p:spPr>
        <p:txBody>
          <a:bodyPr>
            <a:normAutofit/>
          </a:bodyPr>
          <a:lstStyle/>
          <a:p>
            <a:pPr lvl="0" algn="just">
              <a:lnSpc>
                <a:spcPct val="150000"/>
              </a:lnSpc>
              <a:spcBef>
                <a:spcPts val="0"/>
              </a:spcBef>
            </a:pPr>
            <a:r>
              <a:rPr lang="tr-TR" sz="2800" dirty="0">
                <a:solidFill>
                  <a:schemeClr val="tx1"/>
                </a:solidFill>
              </a:rPr>
              <a:t>Yüksek bir dirence karşı uygulanan egzersizler için süratin temel bileşeni </a:t>
            </a:r>
            <a:r>
              <a:rPr lang="tr-TR" sz="2800" b="1" dirty="0">
                <a:solidFill>
                  <a:schemeClr val="tx1"/>
                </a:solidFill>
              </a:rPr>
              <a:t>kuvvettir</a:t>
            </a:r>
            <a:r>
              <a:rPr lang="tr-TR" sz="2800" dirty="0">
                <a:solidFill>
                  <a:schemeClr val="tx1"/>
                </a:solidFill>
              </a:rPr>
              <a:t>,</a:t>
            </a:r>
          </a:p>
          <a:p>
            <a:pPr lvl="0" algn="just">
              <a:lnSpc>
                <a:spcPct val="150000"/>
              </a:lnSpc>
              <a:spcBef>
                <a:spcPts val="0"/>
              </a:spcBef>
            </a:pPr>
            <a:r>
              <a:rPr lang="tr-TR" sz="2800" dirty="0">
                <a:solidFill>
                  <a:schemeClr val="tx1"/>
                </a:solidFill>
              </a:rPr>
              <a:t>Düşük bir dirence karşı uygulanan egzersizler için temel bileşen </a:t>
            </a:r>
            <a:r>
              <a:rPr lang="tr-TR" sz="2800" b="1" dirty="0">
                <a:solidFill>
                  <a:schemeClr val="tx1"/>
                </a:solidFill>
              </a:rPr>
              <a:t>çabukluktur.</a:t>
            </a:r>
          </a:p>
          <a:p>
            <a:pPr lvl="0" algn="just">
              <a:lnSpc>
                <a:spcPct val="150000"/>
              </a:lnSpc>
              <a:spcBef>
                <a:spcPts val="0"/>
              </a:spcBef>
            </a:pPr>
            <a:r>
              <a:rPr lang="tr-TR" sz="2800" dirty="0">
                <a:solidFill>
                  <a:schemeClr val="tx1"/>
                </a:solidFill>
              </a:rPr>
              <a:t>Bu nedenle , Çabukluk antrenmanı; hareketlerin maksimal sıklığına uymaya olanak sağlayan </a:t>
            </a:r>
            <a:r>
              <a:rPr lang="tr-TR" sz="2800" b="1" dirty="0">
                <a:solidFill>
                  <a:schemeClr val="tx1"/>
                </a:solidFill>
              </a:rPr>
              <a:t>kas içi ve kaslar arası koordinasyon </a:t>
            </a:r>
            <a:r>
              <a:rPr lang="tr-TR" sz="2800" dirty="0">
                <a:solidFill>
                  <a:schemeClr val="tx1"/>
                </a:solidFill>
              </a:rPr>
              <a:t>antrenmanlarını içermelidir.</a:t>
            </a:r>
          </a:p>
          <a:p>
            <a:endParaRPr lang="tr-TR" dirty="0"/>
          </a:p>
        </p:txBody>
      </p:sp>
    </p:spTree>
    <p:extLst>
      <p:ext uri="{BB962C8B-B14F-4D97-AF65-F5344CB8AC3E}">
        <p14:creationId xmlns:p14="http://schemas.microsoft.com/office/powerpoint/2010/main" val="27428262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2483768" y="338139"/>
            <a:ext cx="6336704" cy="930622"/>
          </a:xfrm>
        </p:spPr>
        <p:txBody>
          <a:bodyPr>
            <a:normAutofit fontScale="90000"/>
          </a:bodyPr>
          <a:lstStyle/>
          <a:p>
            <a:r>
              <a:rPr lang="tr-TR" dirty="0" smtClean="0"/>
              <a:t>Kapalı Beceri </a:t>
            </a:r>
            <a:br>
              <a:rPr lang="tr-TR" dirty="0" smtClean="0"/>
            </a:br>
            <a:r>
              <a:rPr lang="tr-TR" dirty="0" smtClean="0"/>
              <a:t>			Alıştırmaları</a:t>
            </a:r>
            <a:endParaRPr lang="tr-TR" dirty="0"/>
          </a:p>
        </p:txBody>
      </p:sp>
      <p:sp>
        <p:nvSpPr>
          <p:cNvPr id="2" name="İçerik Yer Tutucusu 1"/>
          <p:cNvSpPr>
            <a:spLocks noGrp="1"/>
          </p:cNvSpPr>
          <p:nvPr>
            <p:ph idx="4294967295"/>
          </p:nvPr>
        </p:nvSpPr>
        <p:spPr>
          <a:xfrm>
            <a:off x="395536" y="1700808"/>
            <a:ext cx="8424936" cy="4823817"/>
          </a:xfrm>
        </p:spPr>
        <p:txBody>
          <a:bodyPr>
            <a:normAutofit lnSpcReduction="10000"/>
          </a:bodyPr>
          <a:lstStyle/>
          <a:p>
            <a:pPr algn="just">
              <a:lnSpc>
                <a:spcPct val="150000"/>
              </a:lnSpc>
              <a:spcBef>
                <a:spcPts val="0"/>
              </a:spcBef>
            </a:pPr>
            <a:r>
              <a:rPr lang="tr-TR" dirty="0" smtClean="0">
                <a:solidFill>
                  <a:schemeClr val="tx1"/>
                </a:solidFill>
              </a:rPr>
              <a:t>Belirli </a:t>
            </a:r>
            <a:r>
              <a:rPr lang="tr-TR" dirty="0">
                <a:solidFill>
                  <a:schemeClr val="tx1"/>
                </a:solidFill>
              </a:rPr>
              <a:t>bir mesafe ve yönde yapılan </a:t>
            </a:r>
            <a:r>
              <a:rPr lang="tr-TR" dirty="0" smtClean="0">
                <a:solidFill>
                  <a:schemeClr val="tx1"/>
                </a:solidFill>
              </a:rPr>
              <a:t>çalışmaları içerir</a:t>
            </a:r>
            <a:r>
              <a:rPr lang="tr-TR" dirty="0">
                <a:solidFill>
                  <a:schemeClr val="tx1"/>
                </a:solidFill>
              </a:rPr>
              <a:t>. Bu grupta, </a:t>
            </a:r>
            <a:r>
              <a:rPr lang="tr-TR" dirty="0" err="1" smtClean="0">
                <a:solidFill>
                  <a:schemeClr val="tx1"/>
                </a:solidFill>
              </a:rPr>
              <a:t>sporcucu</a:t>
            </a:r>
            <a:r>
              <a:rPr lang="tr-TR" dirty="0" smtClean="0">
                <a:solidFill>
                  <a:schemeClr val="tx1"/>
                </a:solidFill>
              </a:rPr>
              <a:t> </a:t>
            </a:r>
            <a:r>
              <a:rPr lang="tr-TR" dirty="0">
                <a:solidFill>
                  <a:schemeClr val="tx1"/>
                </a:solidFill>
              </a:rPr>
              <a:t>tarafından yönü, mesafesi ve hareket tarzı önceden bilinen alıştırmaların hızlı ve doğru bir şekilde uygulanması söz konusudur. </a:t>
            </a:r>
          </a:p>
          <a:p>
            <a:pPr algn="just">
              <a:lnSpc>
                <a:spcPct val="150000"/>
              </a:lnSpc>
              <a:spcBef>
                <a:spcPts val="0"/>
              </a:spcBef>
            </a:pPr>
            <a:r>
              <a:rPr lang="tr-TR" dirty="0">
                <a:solidFill>
                  <a:schemeClr val="tx1"/>
                </a:solidFill>
              </a:rPr>
              <a:t>Çevikliğin fiziksel tarafının geliştirilmesinin hedeflendiği bu grup alıştırmalarının içerisine 2 veya 3 hareket daha eklenerek zorluk dereceleri değiştirilir . Böylece, deneyimsiz, orta ve üst düzey sporcuların ihtiyaçlarına göre aynı türden alıştırmalar zorlaştırılarak çevikliğin fiziksel tarafı planlı olarak geliştirilir. </a:t>
            </a:r>
          </a:p>
          <a:p>
            <a:endParaRPr lang="tr-TR" dirty="0"/>
          </a:p>
        </p:txBody>
      </p:sp>
    </p:spTree>
    <p:extLst>
      <p:ext uri="{BB962C8B-B14F-4D97-AF65-F5344CB8AC3E}">
        <p14:creationId xmlns:p14="http://schemas.microsoft.com/office/powerpoint/2010/main" val="38448195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059832" y="338138"/>
            <a:ext cx="5688632" cy="1252537"/>
          </a:xfrm>
        </p:spPr>
        <p:txBody>
          <a:bodyPr>
            <a:normAutofit fontScale="90000"/>
          </a:bodyPr>
          <a:lstStyle/>
          <a:p>
            <a:r>
              <a:rPr lang="tr-TR" b="1" dirty="0" smtClean="0"/>
              <a:t>    Çabukluk </a:t>
            </a:r>
            <a:r>
              <a:rPr lang="tr-TR" b="1" dirty="0"/>
              <a:t>Alıştırmaları </a:t>
            </a:r>
            <a:r>
              <a:rPr lang="tr-TR" b="1" dirty="0">
                <a:latin typeface="Calibri"/>
              </a:rPr>
              <a:t/>
            </a:r>
            <a:br>
              <a:rPr lang="tr-TR" b="1" dirty="0">
                <a:latin typeface="Calibri"/>
              </a:rPr>
            </a:br>
            <a:endParaRPr lang="tr-TR" dirty="0"/>
          </a:p>
        </p:txBody>
      </p:sp>
      <p:sp>
        <p:nvSpPr>
          <p:cNvPr id="2" name="İçerik Yer Tutucusu 1"/>
          <p:cNvSpPr>
            <a:spLocks noGrp="1"/>
          </p:cNvSpPr>
          <p:nvPr>
            <p:ph idx="4294967295"/>
          </p:nvPr>
        </p:nvSpPr>
        <p:spPr>
          <a:xfrm>
            <a:off x="323528" y="1556792"/>
            <a:ext cx="8568952" cy="5040559"/>
          </a:xfrm>
        </p:spPr>
        <p:txBody>
          <a:bodyPr>
            <a:normAutofit fontScale="92500" lnSpcReduction="20000"/>
          </a:bodyPr>
          <a:lstStyle/>
          <a:p>
            <a:pPr marL="0" indent="0" algn="just">
              <a:lnSpc>
                <a:spcPct val="150000"/>
              </a:lnSpc>
              <a:spcBef>
                <a:spcPts val="0"/>
              </a:spcBef>
              <a:buNone/>
            </a:pPr>
            <a:r>
              <a:rPr lang="tr-TR" dirty="0" smtClean="0">
                <a:solidFill>
                  <a:schemeClr val="tx1"/>
                </a:solidFill>
              </a:rPr>
              <a:t>	Uzuvların </a:t>
            </a:r>
            <a:r>
              <a:rPr lang="tr-TR" dirty="0">
                <a:solidFill>
                  <a:schemeClr val="tx1"/>
                </a:solidFill>
              </a:rPr>
              <a:t>frekansının geliştirilmesine yönelik çabukluk alıştırmaları da </a:t>
            </a:r>
            <a:r>
              <a:rPr lang="tr-TR" dirty="0" smtClean="0">
                <a:solidFill>
                  <a:schemeClr val="tx1"/>
                </a:solidFill>
              </a:rPr>
              <a:t>bu </a:t>
            </a:r>
            <a:r>
              <a:rPr lang="tr-TR" dirty="0">
                <a:solidFill>
                  <a:schemeClr val="tx1"/>
                </a:solidFill>
              </a:rPr>
              <a:t>grupta yer alır. Merdiven, çubuk, çember, huni veya çok düşük yükseklikteki engel üzeri yüksek frekansta uygulanan çabukluk antrenmanı çevikliğin fiziksel tarafının geliştirilmesine yönelik alıştırmaları içermektedir. Çabukluğun geliştirilmesine yönelik alıştırmalara, 12 yaşından itibaren tüm yaş gruplarında haftada 1-2 defa antrenmanın ısınma bölümünün sonunda yer verilmelidir. Her bir tekrarın 3-6 </a:t>
            </a:r>
            <a:r>
              <a:rPr lang="tr-TR" dirty="0" err="1">
                <a:solidFill>
                  <a:schemeClr val="tx1"/>
                </a:solidFill>
              </a:rPr>
              <a:t>sn</a:t>
            </a:r>
            <a:r>
              <a:rPr lang="tr-TR" dirty="0">
                <a:solidFill>
                  <a:schemeClr val="tx1"/>
                </a:solidFill>
              </a:rPr>
              <a:t> arasında sürdüğü alıştırmaların toplam sayısı 10-30 arasında planlanabilir. Alıştırmalarda, hareketlerin düşük hızda uygulamaya başlanması ve akıcılığının bozulması çabukluk antrenmanını sonlandırmak için yeterli faktörlerdir. </a:t>
            </a:r>
          </a:p>
          <a:p>
            <a:endParaRPr lang="tr-TR" dirty="0"/>
          </a:p>
        </p:txBody>
      </p:sp>
    </p:spTree>
    <p:extLst>
      <p:ext uri="{BB962C8B-B14F-4D97-AF65-F5344CB8AC3E}">
        <p14:creationId xmlns:p14="http://schemas.microsoft.com/office/powerpoint/2010/main" val="426057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675467"/>
            <a:ext cx="8352927" cy="3450696"/>
          </a:xfrm>
        </p:spPr>
        <p:txBody>
          <a:bodyPr/>
          <a:lstStyle/>
          <a:p>
            <a:pPr marL="0" indent="0" algn="just">
              <a:lnSpc>
                <a:spcPct val="150000"/>
              </a:lnSpc>
              <a:spcBef>
                <a:spcPts val="0"/>
              </a:spcBef>
              <a:buNone/>
            </a:pPr>
            <a:r>
              <a:rPr lang="tr-TR" dirty="0" smtClean="0"/>
              <a:t>	</a:t>
            </a:r>
            <a:r>
              <a:rPr lang="tr-TR" dirty="0" smtClean="0">
                <a:solidFill>
                  <a:schemeClr val="tx1"/>
                </a:solidFill>
              </a:rPr>
              <a:t>Reaktif </a:t>
            </a:r>
            <a:r>
              <a:rPr lang="tr-TR" dirty="0">
                <a:solidFill>
                  <a:schemeClr val="tx1"/>
                </a:solidFill>
              </a:rPr>
              <a:t>çalışmalar rakiple, takım halinde veya bir nesneye-objeye karşı planlı programlı bir şekilde yürütülür.</a:t>
            </a:r>
          </a:p>
          <a:p>
            <a:endParaRPr lang="tr-TR" dirty="0"/>
          </a:p>
        </p:txBody>
      </p:sp>
      <p:sp>
        <p:nvSpPr>
          <p:cNvPr id="3" name="Başlık 2"/>
          <p:cNvSpPr>
            <a:spLocks noGrp="1"/>
          </p:cNvSpPr>
          <p:nvPr>
            <p:ph type="title"/>
          </p:nvPr>
        </p:nvSpPr>
        <p:spPr/>
        <p:txBody>
          <a:bodyPr/>
          <a:lstStyle/>
          <a:p>
            <a:r>
              <a:rPr lang="tr-TR" dirty="0" smtClean="0"/>
              <a:t>Reaktif Çalışmalar</a:t>
            </a:r>
            <a:endParaRPr lang="tr-TR" dirty="0"/>
          </a:p>
        </p:txBody>
      </p:sp>
    </p:spTree>
    <p:extLst>
      <p:ext uri="{BB962C8B-B14F-4D97-AF65-F5344CB8AC3E}">
        <p14:creationId xmlns:p14="http://schemas.microsoft.com/office/powerpoint/2010/main" val="2836753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251520" y="1700808"/>
            <a:ext cx="8640960" cy="4752528"/>
          </a:xfrm>
        </p:spPr>
        <p:txBody>
          <a:bodyPr>
            <a:normAutofit/>
          </a:bodyPr>
          <a:lstStyle/>
          <a:p>
            <a:pPr marL="0" indent="0" algn="just">
              <a:lnSpc>
                <a:spcPct val="150000"/>
              </a:lnSpc>
              <a:spcBef>
                <a:spcPts val="0"/>
              </a:spcBef>
              <a:buNone/>
            </a:pPr>
            <a:r>
              <a:rPr lang="tr-TR" dirty="0" smtClean="0"/>
              <a:t>	</a:t>
            </a:r>
            <a:r>
              <a:rPr lang="tr-TR" dirty="0" smtClean="0">
                <a:solidFill>
                  <a:schemeClr val="tx1"/>
                </a:solidFill>
              </a:rPr>
              <a:t>Çeviklik </a:t>
            </a:r>
            <a:r>
              <a:rPr lang="tr-TR" dirty="0">
                <a:solidFill>
                  <a:schemeClr val="tx1"/>
                </a:solidFill>
              </a:rPr>
              <a:t>ile ilgili yayınlanmış birçok kaynakta </a:t>
            </a:r>
            <a:r>
              <a:rPr lang="tr-TR" b="1" dirty="0">
                <a:solidFill>
                  <a:schemeClr val="tx1"/>
                </a:solidFill>
              </a:rPr>
              <a:t>koşu ve dönüş yönlerinin sporcu tarafından bilindiği alıştırmalar </a:t>
            </a:r>
            <a:r>
              <a:rPr lang="tr-TR" dirty="0">
                <a:solidFill>
                  <a:schemeClr val="tx1"/>
                </a:solidFill>
              </a:rPr>
              <a:t>yer almaktadır. Ancak, çeviklik hareketlerinin verimliliği alıştırma ortamındaki </a:t>
            </a:r>
            <a:r>
              <a:rPr lang="tr-TR" b="1" dirty="0">
                <a:solidFill>
                  <a:schemeClr val="tx1"/>
                </a:solidFill>
              </a:rPr>
              <a:t>algılama ve karar verme sürecine </a:t>
            </a:r>
            <a:r>
              <a:rPr lang="tr-TR" dirty="0">
                <a:solidFill>
                  <a:schemeClr val="tx1"/>
                </a:solidFill>
              </a:rPr>
              <a:t>bağlı olarak artmaktadır. </a:t>
            </a:r>
            <a:r>
              <a:rPr lang="tr-TR" dirty="0" smtClean="0">
                <a:solidFill>
                  <a:schemeClr val="tx1"/>
                </a:solidFill>
              </a:rPr>
              <a:t>	Araştırmalar</a:t>
            </a:r>
            <a:r>
              <a:rPr lang="tr-TR" dirty="0">
                <a:solidFill>
                  <a:schemeClr val="tx1"/>
                </a:solidFill>
              </a:rPr>
              <a:t>, beceri düzeyi yüksek elit düzey sporcuların antrenman veya maç sırasında hareketlerin nasıl oluşacağına ilişkin </a:t>
            </a:r>
            <a:r>
              <a:rPr lang="tr-TR" b="1" dirty="0">
                <a:solidFill>
                  <a:schemeClr val="tx1"/>
                </a:solidFill>
              </a:rPr>
              <a:t>elde ettikleri ipuçları ile diğer sporculara göre daha hızlı ve doğru tepki hareketi </a:t>
            </a:r>
            <a:r>
              <a:rPr lang="tr-TR" dirty="0">
                <a:solidFill>
                  <a:schemeClr val="tx1"/>
                </a:solidFill>
              </a:rPr>
              <a:t>ortaya koyduklarını göstermektedir.</a:t>
            </a:r>
          </a:p>
          <a:p>
            <a:endParaRPr lang="tr-TR" dirty="0"/>
          </a:p>
        </p:txBody>
      </p:sp>
      <p:sp>
        <p:nvSpPr>
          <p:cNvPr id="3" name="Başlık 2"/>
          <p:cNvSpPr>
            <a:spLocks noGrp="1"/>
          </p:cNvSpPr>
          <p:nvPr>
            <p:ph type="title" idx="4294967295"/>
          </p:nvPr>
        </p:nvSpPr>
        <p:spPr>
          <a:xfrm>
            <a:off x="3419872" y="260648"/>
            <a:ext cx="5544616" cy="1008113"/>
          </a:xfrm>
        </p:spPr>
        <p:txBody>
          <a:bodyPr>
            <a:normAutofit fontScale="90000"/>
          </a:bodyPr>
          <a:lstStyle/>
          <a:p>
            <a:r>
              <a:rPr lang="tr-TR" dirty="0" smtClean="0"/>
              <a:t> Algılama ve karar verme</a:t>
            </a:r>
            <a:endParaRPr lang="tr-TR" dirty="0"/>
          </a:p>
        </p:txBody>
      </p:sp>
    </p:spTree>
    <p:extLst>
      <p:ext uri="{BB962C8B-B14F-4D97-AF65-F5344CB8AC3E}">
        <p14:creationId xmlns:p14="http://schemas.microsoft.com/office/powerpoint/2010/main" val="170056938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707904" y="338139"/>
            <a:ext cx="4896544" cy="930622"/>
          </a:xfrm>
        </p:spPr>
        <p:txBody>
          <a:bodyPr>
            <a:normAutofit fontScale="90000"/>
          </a:bodyPr>
          <a:lstStyle/>
          <a:p>
            <a:r>
              <a:rPr lang="tr-TR" dirty="0" smtClean="0"/>
              <a:t> Sporcuları Gruplama </a:t>
            </a:r>
            <a:endParaRPr lang="tr-TR" dirty="0"/>
          </a:p>
        </p:txBody>
      </p:sp>
      <p:sp>
        <p:nvSpPr>
          <p:cNvPr id="2" name="İçerik Yer Tutucusu 1"/>
          <p:cNvSpPr>
            <a:spLocks noGrp="1"/>
          </p:cNvSpPr>
          <p:nvPr>
            <p:ph idx="4294967295"/>
          </p:nvPr>
        </p:nvSpPr>
        <p:spPr>
          <a:xfrm>
            <a:off x="611560" y="1628800"/>
            <a:ext cx="8280920" cy="4896544"/>
          </a:xfrm>
        </p:spPr>
        <p:txBody>
          <a:bodyPr/>
          <a:lstStyle/>
          <a:p>
            <a:pPr algn="just">
              <a:lnSpc>
                <a:spcPct val="150000"/>
              </a:lnSpc>
              <a:spcBef>
                <a:spcPts val="0"/>
              </a:spcBef>
            </a:pPr>
            <a:r>
              <a:rPr lang="tr-TR" dirty="0">
                <a:solidFill>
                  <a:schemeClr val="tx1"/>
                </a:solidFill>
              </a:rPr>
              <a:t>Sporcuları kategorize ederken antrenman yaşı, biyolojik yaştan daha anlamlıdır.</a:t>
            </a:r>
          </a:p>
          <a:p>
            <a:pPr algn="just">
              <a:lnSpc>
                <a:spcPct val="150000"/>
              </a:lnSpc>
              <a:spcBef>
                <a:spcPts val="0"/>
              </a:spcBef>
            </a:pPr>
            <a:r>
              <a:rPr lang="tr-TR" dirty="0" smtClean="0">
                <a:solidFill>
                  <a:schemeClr val="tx1"/>
                </a:solidFill>
              </a:rPr>
              <a:t>Bu nedenle Sporcuları </a:t>
            </a:r>
            <a:r>
              <a:rPr lang="tr-TR" dirty="0">
                <a:solidFill>
                  <a:schemeClr val="tx1"/>
                </a:solidFill>
              </a:rPr>
              <a:t>üç gruba ayırabiliriz: </a:t>
            </a:r>
            <a:endParaRPr lang="tr-TR" dirty="0" smtClean="0">
              <a:solidFill>
                <a:schemeClr val="tx1"/>
              </a:solidFill>
            </a:endParaRPr>
          </a:p>
          <a:p>
            <a:pPr algn="just">
              <a:lnSpc>
                <a:spcPct val="150000"/>
              </a:lnSpc>
              <a:spcBef>
                <a:spcPts val="0"/>
              </a:spcBef>
            </a:pPr>
            <a:r>
              <a:rPr lang="tr-TR" b="1" dirty="0" smtClean="0">
                <a:solidFill>
                  <a:schemeClr val="tx1"/>
                </a:solidFill>
              </a:rPr>
              <a:t>Deneyimsiz</a:t>
            </a:r>
            <a:r>
              <a:rPr lang="tr-TR" b="1" dirty="0">
                <a:solidFill>
                  <a:schemeClr val="tx1"/>
                </a:solidFill>
              </a:rPr>
              <a:t>, </a:t>
            </a:r>
            <a:r>
              <a:rPr lang="tr-TR" b="1" dirty="0" smtClean="0">
                <a:solidFill>
                  <a:schemeClr val="tx1"/>
                </a:solidFill>
              </a:rPr>
              <a:t> </a:t>
            </a:r>
            <a:r>
              <a:rPr lang="tr-TR" dirty="0" smtClean="0">
                <a:solidFill>
                  <a:schemeClr val="tx1"/>
                </a:solidFill>
              </a:rPr>
              <a:t>(yeni başlayanlar)</a:t>
            </a:r>
          </a:p>
          <a:p>
            <a:pPr algn="just">
              <a:lnSpc>
                <a:spcPct val="150000"/>
              </a:lnSpc>
              <a:spcBef>
                <a:spcPts val="0"/>
              </a:spcBef>
            </a:pPr>
            <a:r>
              <a:rPr lang="tr-TR" b="1" dirty="0">
                <a:solidFill>
                  <a:schemeClr val="tx1"/>
                </a:solidFill>
              </a:rPr>
              <a:t>D</a:t>
            </a:r>
            <a:r>
              <a:rPr lang="tr-TR" b="1" dirty="0" smtClean="0">
                <a:solidFill>
                  <a:schemeClr val="tx1"/>
                </a:solidFill>
              </a:rPr>
              <a:t>eneyimli</a:t>
            </a:r>
            <a:r>
              <a:rPr lang="tr-TR" dirty="0" smtClean="0">
                <a:solidFill>
                  <a:schemeClr val="tx1"/>
                </a:solidFill>
              </a:rPr>
              <a:t> ( 1-5 yıl düzenli spor yapanlar)  ve </a:t>
            </a:r>
          </a:p>
          <a:p>
            <a:pPr algn="just">
              <a:lnSpc>
                <a:spcPct val="150000"/>
              </a:lnSpc>
              <a:spcBef>
                <a:spcPts val="0"/>
              </a:spcBef>
            </a:pPr>
            <a:r>
              <a:rPr lang="tr-TR" dirty="0" smtClean="0">
                <a:solidFill>
                  <a:schemeClr val="tx1"/>
                </a:solidFill>
              </a:rPr>
              <a:t> </a:t>
            </a:r>
            <a:r>
              <a:rPr lang="tr-TR" b="1" dirty="0">
                <a:solidFill>
                  <a:schemeClr val="tx1"/>
                </a:solidFill>
              </a:rPr>
              <a:t>Ü</a:t>
            </a:r>
            <a:r>
              <a:rPr lang="tr-TR" b="1" dirty="0" smtClean="0">
                <a:solidFill>
                  <a:schemeClr val="tx1"/>
                </a:solidFill>
              </a:rPr>
              <a:t>st </a:t>
            </a:r>
            <a:r>
              <a:rPr lang="tr-TR" b="1" dirty="0">
                <a:solidFill>
                  <a:schemeClr val="tx1"/>
                </a:solidFill>
              </a:rPr>
              <a:t>düzey </a:t>
            </a:r>
            <a:r>
              <a:rPr lang="tr-TR" b="1" dirty="0" smtClean="0">
                <a:solidFill>
                  <a:schemeClr val="tx1"/>
                </a:solidFill>
              </a:rPr>
              <a:t>sporcular </a:t>
            </a:r>
            <a:r>
              <a:rPr lang="tr-TR" dirty="0" smtClean="0">
                <a:solidFill>
                  <a:schemeClr val="tx1"/>
                </a:solidFill>
              </a:rPr>
              <a:t>(ulusal ve uluslararası müsabakalara katılanlar).</a:t>
            </a:r>
          </a:p>
          <a:p>
            <a:endParaRPr lang="tr-TR" dirty="0"/>
          </a:p>
        </p:txBody>
      </p:sp>
    </p:spTree>
    <p:extLst>
      <p:ext uri="{BB962C8B-B14F-4D97-AF65-F5344CB8AC3E}">
        <p14:creationId xmlns:p14="http://schemas.microsoft.com/office/powerpoint/2010/main" val="38695503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5820486"/>
              </p:ext>
            </p:extLst>
          </p:nvPr>
        </p:nvGraphicFramePr>
        <p:xfrm>
          <a:off x="539551" y="1484784"/>
          <a:ext cx="7992888" cy="5046239"/>
        </p:xfrm>
        <a:graphic>
          <a:graphicData uri="http://schemas.openxmlformats.org/drawingml/2006/table">
            <a:tbl>
              <a:tblPr>
                <a:tableStyleId>{5C22544A-7EE6-4342-B048-85BDC9FD1C3A}</a:tableStyleId>
              </a:tblPr>
              <a:tblGrid>
                <a:gridCol w="2664296"/>
                <a:gridCol w="2664296"/>
                <a:gridCol w="2664296"/>
              </a:tblGrid>
              <a:tr h="278068">
                <a:tc>
                  <a:txBody>
                    <a:bodyPr/>
                    <a:lstStyle/>
                    <a:p>
                      <a:pPr>
                        <a:lnSpc>
                          <a:spcPct val="150000"/>
                        </a:lnSpc>
                        <a:spcAft>
                          <a:spcPts val="0"/>
                        </a:spcAft>
                      </a:pPr>
                      <a:r>
                        <a:rPr lang="tr-TR" sz="1200" b="1" dirty="0">
                          <a:effectLst/>
                        </a:rPr>
                        <a:t>Zorluk derecesi </a:t>
                      </a:r>
                      <a:endParaRPr lang="tr-TR" sz="1100" b="1" dirty="0">
                        <a:effectLst/>
                        <a:latin typeface="Calibri"/>
                      </a:endParaRPr>
                    </a:p>
                  </a:txBody>
                  <a:tcPr marL="65782" marR="65782" marT="0" marB="0"/>
                </a:tc>
                <a:tc>
                  <a:txBody>
                    <a:bodyPr/>
                    <a:lstStyle/>
                    <a:p>
                      <a:pPr>
                        <a:lnSpc>
                          <a:spcPct val="150000"/>
                        </a:lnSpc>
                        <a:spcAft>
                          <a:spcPts val="0"/>
                        </a:spcAft>
                      </a:pPr>
                      <a:r>
                        <a:rPr lang="tr-TR" sz="1200" b="1">
                          <a:effectLst/>
                        </a:rPr>
                        <a:t>Açıklama </a:t>
                      </a:r>
                      <a:endParaRPr lang="tr-TR" sz="1100" b="1">
                        <a:effectLst/>
                        <a:latin typeface="Calibri"/>
                      </a:endParaRPr>
                    </a:p>
                  </a:txBody>
                  <a:tcPr marL="65782" marR="65782" marT="0" marB="0"/>
                </a:tc>
                <a:tc>
                  <a:txBody>
                    <a:bodyPr/>
                    <a:lstStyle/>
                    <a:p>
                      <a:pPr>
                        <a:lnSpc>
                          <a:spcPct val="150000"/>
                        </a:lnSpc>
                        <a:spcAft>
                          <a:spcPts val="0"/>
                        </a:spcAft>
                      </a:pPr>
                      <a:r>
                        <a:rPr lang="tr-TR" sz="1200" b="1" dirty="0" smtClean="0">
                          <a:effectLst/>
                        </a:rPr>
                        <a:t>Sporcunun </a:t>
                      </a:r>
                      <a:r>
                        <a:rPr lang="tr-TR" sz="1200" b="1" dirty="0">
                          <a:effectLst/>
                        </a:rPr>
                        <a:t>düzeyi </a:t>
                      </a:r>
                      <a:endParaRPr lang="tr-TR" sz="1100" b="1" dirty="0">
                        <a:effectLst/>
                        <a:latin typeface="Calibri"/>
                      </a:endParaRPr>
                    </a:p>
                  </a:txBody>
                  <a:tcPr marL="65782" marR="65782" marT="0" marB="0"/>
                </a:tc>
              </a:tr>
              <a:tr h="1113248">
                <a:tc>
                  <a:txBody>
                    <a:bodyPr/>
                    <a:lstStyle/>
                    <a:p>
                      <a:pPr>
                        <a:lnSpc>
                          <a:spcPct val="150000"/>
                        </a:lnSpc>
                        <a:spcAft>
                          <a:spcPts val="0"/>
                        </a:spcAft>
                      </a:pPr>
                      <a:r>
                        <a:rPr lang="tr-TR" sz="1200" b="1">
                          <a:effectLst/>
                        </a:rPr>
                        <a:t>Düşük Zorluk Derecesi </a:t>
                      </a:r>
                      <a:endParaRPr lang="tr-TR" sz="1100" b="1">
                        <a:effectLst/>
                        <a:latin typeface="Calibri"/>
                      </a:endParaRPr>
                    </a:p>
                  </a:txBody>
                  <a:tcPr marL="65782" marR="65782" marT="0" marB="0"/>
                </a:tc>
                <a:tc>
                  <a:txBody>
                    <a:bodyPr/>
                    <a:lstStyle/>
                    <a:p>
                      <a:pPr>
                        <a:lnSpc>
                          <a:spcPct val="150000"/>
                        </a:lnSpc>
                        <a:spcAft>
                          <a:spcPts val="0"/>
                        </a:spcAft>
                      </a:pPr>
                      <a:r>
                        <a:rPr lang="tr-TR" sz="1200" b="1">
                          <a:effectLst/>
                        </a:rPr>
                        <a:t>Bir alıştırma içerisinde tek bir hareketin yeraldığı tekniğin geliştirilmesine yönelik alıştırmalar </a:t>
                      </a:r>
                      <a:endParaRPr lang="tr-TR" sz="1100" b="1">
                        <a:effectLst/>
                        <a:latin typeface="Calibri"/>
                      </a:endParaRPr>
                    </a:p>
                  </a:txBody>
                  <a:tcPr marL="65782" marR="65782" marT="0" marB="0"/>
                </a:tc>
                <a:tc>
                  <a:txBody>
                    <a:bodyPr/>
                    <a:lstStyle/>
                    <a:p>
                      <a:pPr>
                        <a:lnSpc>
                          <a:spcPct val="150000"/>
                        </a:lnSpc>
                        <a:spcAft>
                          <a:spcPts val="0"/>
                        </a:spcAft>
                      </a:pPr>
                      <a:r>
                        <a:rPr lang="tr-TR" sz="1200" b="1" dirty="0">
                          <a:effectLst/>
                        </a:rPr>
                        <a:t>Yeni başlayan veya deneyimsiz oyuncular </a:t>
                      </a:r>
                      <a:endParaRPr lang="tr-TR" sz="1100" b="1" dirty="0">
                        <a:effectLst/>
                        <a:latin typeface="Calibri"/>
                      </a:endParaRPr>
                    </a:p>
                  </a:txBody>
                  <a:tcPr marL="65782" marR="65782" marT="0" marB="0"/>
                </a:tc>
              </a:tr>
              <a:tr h="2255990">
                <a:tc>
                  <a:txBody>
                    <a:bodyPr/>
                    <a:lstStyle/>
                    <a:p>
                      <a:pPr>
                        <a:lnSpc>
                          <a:spcPct val="150000"/>
                        </a:lnSpc>
                        <a:spcAft>
                          <a:spcPts val="0"/>
                        </a:spcAft>
                      </a:pPr>
                      <a:r>
                        <a:rPr lang="tr-TR" sz="1200" b="1">
                          <a:effectLst/>
                        </a:rPr>
                        <a:t>Orta Zorluk Derecesi </a:t>
                      </a:r>
                      <a:endParaRPr lang="tr-TR" sz="1100" b="1">
                        <a:effectLst/>
                        <a:latin typeface="Calibri"/>
                      </a:endParaRPr>
                    </a:p>
                  </a:txBody>
                  <a:tcPr marL="65782" marR="65782" marT="0" marB="0"/>
                </a:tc>
                <a:tc>
                  <a:txBody>
                    <a:bodyPr/>
                    <a:lstStyle/>
                    <a:p>
                      <a:pPr>
                        <a:lnSpc>
                          <a:spcPct val="150000"/>
                        </a:lnSpc>
                        <a:spcAft>
                          <a:spcPts val="0"/>
                        </a:spcAft>
                      </a:pPr>
                      <a:r>
                        <a:rPr lang="tr-TR" sz="1200" b="1">
                          <a:effectLst/>
                        </a:rPr>
                        <a:t>Bir alıştırma içerisinde mesafesi ve yönü futbolcu tarafından önceden bilinen kapalı beceri alıştırmaları; Uzuv frekansının geliştirilmesine yönelik çabukluk alıştırmaları </a:t>
                      </a:r>
                      <a:endParaRPr lang="tr-TR" sz="1100" b="1">
                        <a:effectLst/>
                        <a:latin typeface="Calibri"/>
                      </a:endParaRPr>
                    </a:p>
                  </a:txBody>
                  <a:tcPr marL="65782" marR="65782" marT="0" marB="0"/>
                </a:tc>
                <a:tc>
                  <a:txBody>
                    <a:bodyPr/>
                    <a:lstStyle/>
                    <a:p>
                      <a:pPr>
                        <a:lnSpc>
                          <a:spcPct val="150000"/>
                        </a:lnSpc>
                        <a:spcAft>
                          <a:spcPts val="0"/>
                        </a:spcAft>
                      </a:pPr>
                      <a:r>
                        <a:rPr lang="tr-TR" sz="1200" b="1">
                          <a:effectLst/>
                        </a:rPr>
                        <a:t>Orta düzeyde beceriye sahip sporcular </a:t>
                      </a:r>
                      <a:endParaRPr lang="tr-TR" sz="1100" b="1">
                        <a:effectLst/>
                        <a:latin typeface="Calibri"/>
                      </a:endParaRPr>
                    </a:p>
                  </a:txBody>
                  <a:tcPr marL="65782" marR="65782" marT="0" marB="0"/>
                </a:tc>
              </a:tr>
              <a:tr h="1398933">
                <a:tc>
                  <a:txBody>
                    <a:bodyPr/>
                    <a:lstStyle/>
                    <a:p>
                      <a:pPr>
                        <a:lnSpc>
                          <a:spcPct val="150000"/>
                        </a:lnSpc>
                        <a:spcAft>
                          <a:spcPts val="0"/>
                        </a:spcAft>
                      </a:pPr>
                      <a:r>
                        <a:rPr lang="tr-TR" sz="1200" b="1">
                          <a:effectLst/>
                        </a:rPr>
                        <a:t>Yüksek Zorluk Derecesi </a:t>
                      </a:r>
                      <a:endParaRPr lang="tr-TR" sz="1100" b="1">
                        <a:effectLst/>
                        <a:latin typeface="Calibri"/>
                      </a:endParaRPr>
                    </a:p>
                  </a:txBody>
                  <a:tcPr marL="65782" marR="65782" marT="0" marB="0"/>
                </a:tc>
                <a:tc>
                  <a:txBody>
                    <a:bodyPr/>
                    <a:lstStyle/>
                    <a:p>
                      <a:pPr>
                        <a:lnSpc>
                          <a:spcPct val="150000"/>
                        </a:lnSpc>
                        <a:spcAft>
                          <a:spcPts val="0"/>
                        </a:spcAft>
                      </a:pPr>
                      <a:r>
                        <a:rPr lang="tr-TR" sz="1200" b="1" dirty="0">
                          <a:effectLst/>
                        </a:rPr>
                        <a:t>Bir Reaktif Çeviklik Alıştırmasında 2 veya 3’den fazla hareketin </a:t>
                      </a:r>
                      <a:r>
                        <a:rPr lang="tr-TR" sz="1200" b="1" dirty="0" err="1">
                          <a:effectLst/>
                        </a:rPr>
                        <a:t>yeraldığı</a:t>
                      </a:r>
                      <a:r>
                        <a:rPr lang="tr-TR" sz="1200" b="1" dirty="0">
                          <a:effectLst/>
                        </a:rPr>
                        <a:t> açık beceri alıştırmaları </a:t>
                      </a:r>
                      <a:endParaRPr lang="tr-TR" sz="1100" b="1" dirty="0">
                        <a:effectLst/>
                        <a:latin typeface="Calibri"/>
                      </a:endParaRPr>
                    </a:p>
                  </a:txBody>
                  <a:tcPr marL="65782" marR="65782" marT="0" marB="0"/>
                </a:tc>
                <a:tc>
                  <a:txBody>
                    <a:bodyPr/>
                    <a:lstStyle/>
                    <a:p>
                      <a:pPr>
                        <a:lnSpc>
                          <a:spcPct val="150000"/>
                        </a:lnSpc>
                        <a:spcAft>
                          <a:spcPts val="0"/>
                        </a:spcAft>
                      </a:pPr>
                      <a:r>
                        <a:rPr lang="tr-TR" sz="1200" b="1" dirty="0">
                          <a:effectLst/>
                        </a:rPr>
                        <a:t>Beceri düzeyi yüksek oyuncular </a:t>
                      </a:r>
                      <a:endParaRPr lang="tr-TR" sz="1100" b="1" dirty="0">
                        <a:effectLst/>
                        <a:latin typeface="Calibri"/>
                      </a:endParaRPr>
                    </a:p>
                  </a:txBody>
                  <a:tcPr marL="65782" marR="65782" marT="0" marB="0"/>
                </a:tc>
              </a:tr>
            </a:tbl>
          </a:graphicData>
        </a:graphic>
      </p:graphicFrame>
      <p:sp>
        <p:nvSpPr>
          <p:cNvPr id="3" name="Başlık 2"/>
          <p:cNvSpPr>
            <a:spLocks noGrp="1"/>
          </p:cNvSpPr>
          <p:nvPr>
            <p:ph type="title"/>
          </p:nvPr>
        </p:nvSpPr>
        <p:spPr/>
        <p:txBody>
          <a:bodyPr>
            <a:normAutofit fontScale="90000"/>
          </a:bodyPr>
          <a:lstStyle/>
          <a:p>
            <a:r>
              <a:rPr lang="tr-TR" dirty="0" smtClean="0"/>
              <a:t>Çeviklik Antrenmanının Zorluk Dereceleri </a:t>
            </a:r>
            <a:endParaRPr lang="tr-TR" dirty="0"/>
          </a:p>
        </p:txBody>
      </p:sp>
    </p:spTree>
    <p:extLst>
      <p:ext uri="{BB962C8B-B14F-4D97-AF65-F5344CB8AC3E}">
        <p14:creationId xmlns:p14="http://schemas.microsoft.com/office/powerpoint/2010/main" val="392899023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4067944" y="338139"/>
            <a:ext cx="4824536" cy="1002630"/>
          </a:xfrm>
        </p:spPr>
        <p:txBody>
          <a:bodyPr>
            <a:normAutofit fontScale="90000"/>
          </a:bodyPr>
          <a:lstStyle/>
          <a:p>
            <a:r>
              <a:rPr lang="tr-TR" dirty="0" smtClean="0"/>
              <a:t> Sporcuları </a:t>
            </a:r>
            <a:r>
              <a:rPr lang="tr-TR" dirty="0"/>
              <a:t>Gruplama </a:t>
            </a:r>
          </a:p>
        </p:txBody>
      </p:sp>
      <p:sp>
        <p:nvSpPr>
          <p:cNvPr id="2" name="İçerik Yer Tutucusu 1"/>
          <p:cNvSpPr>
            <a:spLocks noGrp="1"/>
          </p:cNvSpPr>
          <p:nvPr>
            <p:ph idx="4294967295"/>
          </p:nvPr>
        </p:nvSpPr>
        <p:spPr>
          <a:xfrm>
            <a:off x="179513" y="1484785"/>
            <a:ext cx="8640960" cy="5112866"/>
          </a:xfrm>
        </p:spPr>
        <p:txBody>
          <a:bodyPr>
            <a:normAutofit fontScale="85000" lnSpcReduction="10000"/>
          </a:bodyPr>
          <a:lstStyle/>
          <a:p>
            <a:pPr algn="just">
              <a:lnSpc>
                <a:spcPct val="160000"/>
              </a:lnSpc>
              <a:spcBef>
                <a:spcPts val="0"/>
              </a:spcBef>
            </a:pPr>
            <a:r>
              <a:rPr lang="tr-TR" dirty="0">
                <a:solidFill>
                  <a:schemeClr val="tx1"/>
                </a:solidFill>
              </a:rPr>
              <a:t>Deneyimsiz sporcular için </a:t>
            </a:r>
            <a:r>
              <a:rPr lang="tr-TR" dirty="0" smtClean="0">
                <a:solidFill>
                  <a:schemeClr val="tx1"/>
                </a:solidFill>
              </a:rPr>
              <a:t>başlangıçta </a:t>
            </a:r>
            <a:r>
              <a:rPr lang="tr-TR" dirty="0">
                <a:solidFill>
                  <a:schemeClr val="tx1"/>
                </a:solidFill>
              </a:rPr>
              <a:t>bir ya da iki temel </a:t>
            </a:r>
            <a:r>
              <a:rPr lang="tr-TR" dirty="0" smtClean="0">
                <a:solidFill>
                  <a:schemeClr val="tx1"/>
                </a:solidFill>
              </a:rPr>
              <a:t>çeviklik antrenman </a:t>
            </a:r>
            <a:r>
              <a:rPr lang="tr-TR" dirty="0">
                <a:solidFill>
                  <a:schemeClr val="tx1"/>
                </a:solidFill>
              </a:rPr>
              <a:t>egzersizleri mevcut antrenman programına eklenmelidir. </a:t>
            </a:r>
            <a:endParaRPr lang="tr-TR" dirty="0" smtClean="0">
              <a:solidFill>
                <a:schemeClr val="tx1"/>
              </a:solidFill>
            </a:endParaRPr>
          </a:p>
          <a:p>
            <a:pPr algn="just">
              <a:lnSpc>
                <a:spcPct val="160000"/>
              </a:lnSpc>
              <a:spcBef>
                <a:spcPts val="0"/>
              </a:spcBef>
            </a:pPr>
            <a:r>
              <a:rPr lang="tr-TR" dirty="0" smtClean="0">
                <a:solidFill>
                  <a:schemeClr val="tx1"/>
                </a:solidFill>
              </a:rPr>
              <a:t>Sporcuların her </a:t>
            </a:r>
            <a:r>
              <a:rPr lang="tr-TR" dirty="0">
                <a:solidFill>
                  <a:schemeClr val="tx1"/>
                </a:solidFill>
              </a:rPr>
              <a:t>egzersize temel tekniklerle başlamaları </a:t>
            </a:r>
            <a:r>
              <a:rPr lang="tr-TR" dirty="0" smtClean="0">
                <a:solidFill>
                  <a:schemeClr val="tx1"/>
                </a:solidFill>
              </a:rPr>
              <a:t>oldukça önemlidir</a:t>
            </a:r>
            <a:r>
              <a:rPr lang="tr-TR" dirty="0">
                <a:solidFill>
                  <a:schemeClr val="tx1"/>
                </a:solidFill>
              </a:rPr>
              <a:t>. </a:t>
            </a:r>
            <a:endParaRPr lang="tr-TR" dirty="0" smtClean="0">
              <a:solidFill>
                <a:schemeClr val="tx1"/>
              </a:solidFill>
            </a:endParaRPr>
          </a:p>
          <a:p>
            <a:pPr algn="just">
              <a:lnSpc>
                <a:spcPct val="160000"/>
              </a:lnSpc>
              <a:spcBef>
                <a:spcPts val="0"/>
              </a:spcBef>
            </a:pPr>
            <a:r>
              <a:rPr lang="tr-TR" dirty="0">
                <a:solidFill>
                  <a:schemeClr val="tx1"/>
                </a:solidFill>
              </a:rPr>
              <a:t>Sporcu ilerledikçe antrenman sıklığı da arttırılmalıdır. </a:t>
            </a:r>
            <a:endParaRPr lang="tr-TR" dirty="0" smtClean="0">
              <a:solidFill>
                <a:schemeClr val="tx1"/>
              </a:solidFill>
            </a:endParaRPr>
          </a:p>
          <a:p>
            <a:pPr algn="just">
              <a:lnSpc>
                <a:spcPct val="160000"/>
              </a:lnSpc>
              <a:spcBef>
                <a:spcPts val="0"/>
              </a:spcBef>
            </a:pPr>
            <a:r>
              <a:rPr lang="tr-TR" dirty="0" smtClean="0">
                <a:solidFill>
                  <a:schemeClr val="tx1"/>
                </a:solidFill>
              </a:rPr>
              <a:t>Haftada </a:t>
            </a:r>
            <a:r>
              <a:rPr lang="tr-TR" dirty="0">
                <a:solidFill>
                  <a:schemeClr val="tx1"/>
                </a:solidFill>
              </a:rPr>
              <a:t>ikiden üçe çıkarılmalıdır. </a:t>
            </a:r>
            <a:endParaRPr lang="tr-TR" dirty="0" smtClean="0">
              <a:solidFill>
                <a:schemeClr val="tx1"/>
              </a:solidFill>
            </a:endParaRPr>
          </a:p>
          <a:p>
            <a:pPr algn="just">
              <a:lnSpc>
                <a:spcPct val="160000"/>
              </a:lnSpc>
              <a:spcBef>
                <a:spcPts val="0"/>
              </a:spcBef>
            </a:pPr>
            <a:r>
              <a:rPr lang="tr-TR" dirty="0" smtClean="0">
                <a:solidFill>
                  <a:schemeClr val="tx1"/>
                </a:solidFill>
              </a:rPr>
              <a:t>Sporcu  </a:t>
            </a:r>
            <a:r>
              <a:rPr lang="tr-TR" dirty="0">
                <a:solidFill>
                  <a:schemeClr val="tx1"/>
                </a:solidFill>
              </a:rPr>
              <a:t>ilerleme kaydettikçe kasların toparlanması için yeteri kadar dinlenme verilmelidir</a:t>
            </a:r>
            <a:r>
              <a:rPr lang="tr-TR" dirty="0" smtClean="0">
                <a:solidFill>
                  <a:schemeClr val="tx1"/>
                </a:solidFill>
              </a:rPr>
              <a:t>.</a:t>
            </a:r>
          </a:p>
          <a:p>
            <a:pPr algn="just">
              <a:lnSpc>
                <a:spcPct val="160000"/>
              </a:lnSpc>
              <a:spcBef>
                <a:spcPts val="0"/>
              </a:spcBef>
            </a:pPr>
            <a:r>
              <a:rPr lang="tr-TR" dirty="0" smtClean="0">
                <a:solidFill>
                  <a:schemeClr val="tx1"/>
                </a:solidFill>
              </a:rPr>
              <a:t> </a:t>
            </a:r>
            <a:r>
              <a:rPr lang="tr-TR" dirty="0">
                <a:solidFill>
                  <a:schemeClr val="tx1"/>
                </a:solidFill>
              </a:rPr>
              <a:t>Antrenör haftada 2-3 gün dinlenme verecek şekilde farklı antrenman </a:t>
            </a:r>
            <a:r>
              <a:rPr lang="tr-TR" dirty="0" smtClean="0">
                <a:solidFill>
                  <a:schemeClr val="tx1"/>
                </a:solidFill>
              </a:rPr>
              <a:t>metotları </a:t>
            </a:r>
            <a:r>
              <a:rPr lang="tr-TR" dirty="0">
                <a:solidFill>
                  <a:schemeClr val="tx1"/>
                </a:solidFill>
              </a:rPr>
              <a:t>uygulamalıdır. Yarışma dönemi yaklaştıkça antrenman sayısı azaltılmalıdır.</a:t>
            </a:r>
          </a:p>
          <a:p>
            <a:endParaRPr lang="tr-TR" dirty="0"/>
          </a:p>
        </p:txBody>
      </p:sp>
    </p:spTree>
    <p:extLst>
      <p:ext uri="{BB962C8B-B14F-4D97-AF65-F5344CB8AC3E}">
        <p14:creationId xmlns:p14="http://schemas.microsoft.com/office/powerpoint/2010/main" val="16850442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779912" y="338139"/>
            <a:ext cx="4968552" cy="930622"/>
          </a:xfrm>
        </p:spPr>
        <p:txBody>
          <a:bodyPr>
            <a:normAutofit/>
          </a:bodyPr>
          <a:lstStyle/>
          <a:p>
            <a:r>
              <a:rPr lang="tr-TR" dirty="0" smtClean="0"/>
              <a:t>  Antrenman ilkeleri</a:t>
            </a:r>
            <a:endParaRPr lang="tr-TR" dirty="0"/>
          </a:p>
        </p:txBody>
      </p:sp>
      <p:sp>
        <p:nvSpPr>
          <p:cNvPr id="2" name="İçerik Yer Tutucusu 1"/>
          <p:cNvSpPr>
            <a:spLocks noGrp="1"/>
          </p:cNvSpPr>
          <p:nvPr>
            <p:ph idx="4294967295"/>
          </p:nvPr>
        </p:nvSpPr>
        <p:spPr>
          <a:xfrm>
            <a:off x="323528" y="1484785"/>
            <a:ext cx="8640960" cy="5112866"/>
          </a:xfrm>
        </p:spPr>
        <p:txBody>
          <a:bodyPr>
            <a:normAutofit fontScale="77500" lnSpcReduction="20000"/>
          </a:bodyPr>
          <a:lstStyle/>
          <a:p>
            <a:pPr algn="just">
              <a:lnSpc>
                <a:spcPct val="170000"/>
              </a:lnSpc>
              <a:spcBef>
                <a:spcPts val="0"/>
              </a:spcBef>
            </a:pPr>
            <a:r>
              <a:rPr lang="tr-TR" dirty="0">
                <a:solidFill>
                  <a:schemeClr val="tx1"/>
                </a:solidFill>
              </a:rPr>
              <a:t>Sporcu </a:t>
            </a:r>
            <a:r>
              <a:rPr lang="tr-TR" dirty="0" smtClean="0">
                <a:solidFill>
                  <a:schemeClr val="tx1"/>
                </a:solidFill>
              </a:rPr>
              <a:t>her </a:t>
            </a:r>
            <a:r>
              <a:rPr lang="tr-TR" dirty="0">
                <a:solidFill>
                  <a:schemeClr val="tx1"/>
                </a:solidFill>
              </a:rPr>
              <a:t>egzersize düşük yoğunluklu çalışmalarla başlamalı </a:t>
            </a:r>
            <a:endParaRPr lang="tr-TR" dirty="0" smtClean="0">
              <a:solidFill>
                <a:schemeClr val="tx1"/>
              </a:solidFill>
            </a:endParaRPr>
          </a:p>
          <a:p>
            <a:pPr algn="just">
              <a:lnSpc>
                <a:spcPct val="170000"/>
              </a:lnSpc>
              <a:spcBef>
                <a:spcPts val="0"/>
              </a:spcBef>
            </a:pPr>
            <a:r>
              <a:rPr lang="tr-TR" dirty="0" smtClean="0">
                <a:solidFill>
                  <a:schemeClr val="tx1"/>
                </a:solidFill>
              </a:rPr>
              <a:t>Daha  </a:t>
            </a:r>
            <a:r>
              <a:rPr lang="tr-TR" dirty="0">
                <a:solidFill>
                  <a:schemeClr val="tx1"/>
                </a:solidFill>
              </a:rPr>
              <a:t>sonra orta yoğunluklu çalışmalara yer vermeli ve yeni hareketler öğrenilirken ilerleme yavaş olmalıdır. </a:t>
            </a:r>
            <a:endParaRPr lang="tr-TR" dirty="0" smtClean="0">
              <a:solidFill>
                <a:schemeClr val="tx1"/>
              </a:solidFill>
            </a:endParaRPr>
          </a:p>
          <a:p>
            <a:pPr algn="just">
              <a:lnSpc>
                <a:spcPct val="170000"/>
              </a:lnSpc>
              <a:spcBef>
                <a:spcPts val="0"/>
              </a:spcBef>
            </a:pPr>
            <a:r>
              <a:rPr lang="tr-TR" dirty="0" smtClean="0">
                <a:solidFill>
                  <a:schemeClr val="tx1"/>
                </a:solidFill>
              </a:rPr>
              <a:t>Yüklenmenin </a:t>
            </a:r>
            <a:r>
              <a:rPr lang="tr-TR" dirty="0">
                <a:solidFill>
                  <a:schemeClr val="tx1"/>
                </a:solidFill>
              </a:rPr>
              <a:t>yoğunluğu arttırıldığında tekrar sayısı </a:t>
            </a:r>
            <a:r>
              <a:rPr lang="tr-TR" dirty="0" smtClean="0">
                <a:solidFill>
                  <a:schemeClr val="tx1"/>
                </a:solidFill>
              </a:rPr>
              <a:t>azaltılmalıdır.</a:t>
            </a:r>
          </a:p>
          <a:p>
            <a:pPr algn="just">
              <a:lnSpc>
                <a:spcPct val="170000"/>
              </a:lnSpc>
              <a:spcBef>
                <a:spcPts val="0"/>
              </a:spcBef>
            </a:pPr>
            <a:r>
              <a:rPr lang="tr-TR" dirty="0" smtClean="0">
                <a:solidFill>
                  <a:schemeClr val="tx1"/>
                </a:solidFill>
              </a:rPr>
              <a:t>Yüklenmenin </a:t>
            </a:r>
            <a:r>
              <a:rPr lang="tr-TR" dirty="0">
                <a:solidFill>
                  <a:schemeClr val="tx1"/>
                </a:solidFill>
              </a:rPr>
              <a:t>yoğunluğunun düşükten yükseğe doğru ayarlanması antrenman yaşına bağlıdır</a:t>
            </a:r>
            <a:r>
              <a:rPr lang="tr-TR" dirty="0" smtClean="0">
                <a:solidFill>
                  <a:schemeClr val="tx1"/>
                </a:solidFill>
              </a:rPr>
              <a:t>.</a:t>
            </a:r>
          </a:p>
          <a:p>
            <a:pPr algn="just">
              <a:lnSpc>
                <a:spcPct val="170000"/>
              </a:lnSpc>
              <a:spcBef>
                <a:spcPts val="0"/>
              </a:spcBef>
            </a:pPr>
            <a:r>
              <a:rPr lang="tr-TR" dirty="0" smtClean="0">
                <a:solidFill>
                  <a:schemeClr val="tx1"/>
                </a:solidFill>
              </a:rPr>
              <a:t> </a:t>
            </a:r>
            <a:r>
              <a:rPr lang="tr-TR" dirty="0">
                <a:solidFill>
                  <a:schemeClr val="tx1"/>
                </a:solidFill>
              </a:rPr>
              <a:t>Sporcunun belirlenen egzersizi doğru zamanında yapabildiğinden emin olmak ve sakatlıklardan korunmak için yüklenme yoğunluğu yılın bazı dönemlerinde genellikle düşük seviyededir. </a:t>
            </a:r>
            <a:endParaRPr lang="tr-TR" dirty="0" smtClean="0">
              <a:solidFill>
                <a:schemeClr val="tx1"/>
              </a:solidFill>
            </a:endParaRPr>
          </a:p>
          <a:p>
            <a:pPr algn="just">
              <a:lnSpc>
                <a:spcPct val="170000"/>
              </a:lnSpc>
              <a:spcBef>
                <a:spcPts val="0"/>
              </a:spcBef>
            </a:pPr>
            <a:r>
              <a:rPr lang="tr-TR" dirty="0" smtClean="0">
                <a:solidFill>
                  <a:schemeClr val="tx1"/>
                </a:solidFill>
              </a:rPr>
              <a:t>Düşük </a:t>
            </a:r>
            <a:r>
              <a:rPr lang="tr-TR" dirty="0">
                <a:solidFill>
                  <a:schemeClr val="tx1"/>
                </a:solidFill>
              </a:rPr>
              <a:t>yoğunluk maksimal oksijen tüketiminin %40-50 , Orta düzeyde yoğunluk  %50-80 maxVO</a:t>
            </a:r>
            <a:r>
              <a:rPr lang="tr-TR" baseline="-25000" dirty="0">
                <a:solidFill>
                  <a:schemeClr val="tx1"/>
                </a:solidFill>
              </a:rPr>
              <a:t>2</a:t>
            </a:r>
            <a:r>
              <a:rPr lang="tr-TR" dirty="0">
                <a:solidFill>
                  <a:schemeClr val="tx1"/>
                </a:solidFill>
              </a:rPr>
              <a:t>, yüksek yoğunluk maxVO</a:t>
            </a:r>
            <a:r>
              <a:rPr lang="tr-TR" baseline="-25000" dirty="0">
                <a:solidFill>
                  <a:schemeClr val="tx1"/>
                </a:solidFill>
              </a:rPr>
              <a:t>2</a:t>
            </a:r>
            <a:r>
              <a:rPr lang="tr-TR" dirty="0">
                <a:solidFill>
                  <a:schemeClr val="tx1"/>
                </a:solidFill>
              </a:rPr>
              <a:t> %80-100 olarak ifade edilebilir.</a:t>
            </a:r>
          </a:p>
          <a:p>
            <a:endParaRPr lang="tr-TR" dirty="0"/>
          </a:p>
        </p:txBody>
      </p:sp>
    </p:spTree>
    <p:extLst>
      <p:ext uri="{BB962C8B-B14F-4D97-AF65-F5344CB8AC3E}">
        <p14:creationId xmlns:p14="http://schemas.microsoft.com/office/powerpoint/2010/main" val="25057077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95536" y="1989138"/>
            <a:ext cx="8496944" cy="4137025"/>
          </a:xfrm>
        </p:spPr>
        <p:txBody>
          <a:bodyPr>
            <a:normAutofit/>
          </a:bodyPr>
          <a:lstStyle/>
          <a:p>
            <a:pPr algn="just">
              <a:lnSpc>
                <a:spcPct val="150000"/>
              </a:lnSpc>
              <a:spcBef>
                <a:spcPts val="0"/>
              </a:spcBef>
            </a:pPr>
            <a:r>
              <a:rPr lang="tr-TR" dirty="0">
                <a:solidFill>
                  <a:schemeClr val="tx1"/>
                </a:solidFill>
              </a:rPr>
              <a:t>S</a:t>
            </a:r>
            <a:r>
              <a:rPr lang="tr-TR" dirty="0" smtClean="0">
                <a:solidFill>
                  <a:schemeClr val="tx1"/>
                </a:solidFill>
              </a:rPr>
              <a:t>üre </a:t>
            </a:r>
            <a:r>
              <a:rPr lang="tr-TR" dirty="0">
                <a:solidFill>
                  <a:schemeClr val="tx1"/>
                </a:solidFill>
              </a:rPr>
              <a:t>arttırıldığında şiddet azaltılmalıdır. Programın ilk aşamalarında yoğunluk düşük iken süre fazladır. Sporcunun yarışma dönemi yaklaşırken süre azalır şiddet artar. </a:t>
            </a:r>
            <a:endParaRPr lang="tr-TR" dirty="0" smtClean="0">
              <a:solidFill>
                <a:schemeClr val="tx1"/>
              </a:solidFill>
            </a:endParaRPr>
          </a:p>
          <a:p>
            <a:pPr algn="just">
              <a:lnSpc>
                <a:spcPct val="150000"/>
              </a:lnSpc>
              <a:spcBef>
                <a:spcPts val="0"/>
              </a:spcBef>
            </a:pPr>
            <a:r>
              <a:rPr lang="tr-TR" dirty="0">
                <a:solidFill>
                  <a:schemeClr val="tx1"/>
                </a:solidFill>
              </a:rPr>
              <a:t>Yıllık program içerisinde yüklenmenin şiddeti, sporcunun uygunluk düzeyine bağlıdır. Set sayısı ve tekrar sayılarının antrenman yoğunluğu ile uygun etkileşimi artan antrenman yüküne uyum sağlamaya yardımcı olabilir. </a:t>
            </a:r>
          </a:p>
        </p:txBody>
      </p:sp>
      <p:sp>
        <p:nvSpPr>
          <p:cNvPr id="3" name="Başlık 2"/>
          <p:cNvSpPr>
            <a:spLocks noGrp="1"/>
          </p:cNvSpPr>
          <p:nvPr>
            <p:ph type="title" idx="4294967295"/>
          </p:nvPr>
        </p:nvSpPr>
        <p:spPr>
          <a:xfrm>
            <a:off x="3851920" y="338138"/>
            <a:ext cx="4968552" cy="1252537"/>
          </a:xfrm>
        </p:spPr>
        <p:txBody>
          <a:bodyPr>
            <a:normAutofit fontScale="90000"/>
          </a:bodyPr>
          <a:lstStyle/>
          <a:p>
            <a:r>
              <a:rPr lang="tr-TR" dirty="0" smtClean="0"/>
              <a:t>     Antrenman </a:t>
            </a:r>
            <a:r>
              <a:rPr lang="tr-TR" dirty="0"/>
              <a:t>ilkeleri</a:t>
            </a:r>
          </a:p>
        </p:txBody>
      </p:sp>
    </p:spTree>
    <p:extLst>
      <p:ext uri="{BB962C8B-B14F-4D97-AF65-F5344CB8AC3E}">
        <p14:creationId xmlns:p14="http://schemas.microsoft.com/office/powerpoint/2010/main" val="39297540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872457750"/>
              </p:ext>
            </p:extLst>
          </p:nvPr>
        </p:nvGraphicFramePr>
        <p:xfrm>
          <a:off x="1187624" y="2852937"/>
          <a:ext cx="6768751" cy="2736303"/>
        </p:xfrm>
        <a:graphic>
          <a:graphicData uri="http://schemas.openxmlformats.org/drawingml/2006/table">
            <a:tbl>
              <a:tblPr firstRow="1" firstCol="1" bandRow="1">
                <a:tableStyleId>{5C22544A-7EE6-4342-B048-85BDC9FD1C3A}</a:tableStyleId>
              </a:tblPr>
              <a:tblGrid>
                <a:gridCol w="2255761"/>
                <a:gridCol w="2256495"/>
                <a:gridCol w="2256495"/>
              </a:tblGrid>
              <a:tr h="1131474">
                <a:tc>
                  <a:txBody>
                    <a:bodyPr/>
                    <a:lstStyle/>
                    <a:p>
                      <a:pPr>
                        <a:lnSpc>
                          <a:spcPct val="150000"/>
                        </a:lnSpc>
                        <a:spcAft>
                          <a:spcPts val="0"/>
                        </a:spcAft>
                        <a:tabLst>
                          <a:tab pos="281305" algn="l"/>
                        </a:tabLst>
                      </a:pPr>
                      <a:r>
                        <a:rPr lang="tr-TR" sz="1600" dirty="0">
                          <a:effectLst/>
                        </a:rPr>
                        <a:t>	Deneyim seviyesi</a:t>
                      </a:r>
                      <a:endParaRPr lang="tr-TR" sz="1600" dirty="0">
                        <a:effectLst/>
                        <a:latin typeface="Calibri"/>
                        <a:ea typeface="Calibri"/>
                        <a:cs typeface="Times New Roman"/>
                      </a:endParaRPr>
                    </a:p>
                  </a:txBody>
                  <a:tcPr marL="68580" marR="68580" marT="0" marB="0"/>
                </a:tc>
                <a:tc>
                  <a:txBody>
                    <a:bodyPr/>
                    <a:lstStyle/>
                    <a:p>
                      <a:pPr>
                        <a:lnSpc>
                          <a:spcPct val="150000"/>
                        </a:lnSpc>
                        <a:spcAft>
                          <a:spcPts val="0"/>
                        </a:spcAft>
                        <a:tabLst>
                          <a:tab pos="281305" algn="l"/>
                        </a:tabLst>
                      </a:pPr>
                      <a:r>
                        <a:rPr lang="tr-TR" sz="1600">
                          <a:effectLst/>
                        </a:rPr>
                        <a:t>Antrenman başına iş volümü</a:t>
                      </a:r>
                      <a:endParaRPr lang="tr-TR"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50000"/>
                        </a:lnSpc>
                        <a:spcBef>
                          <a:spcPts val="0"/>
                        </a:spcBef>
                        <a:spcAft>
                          <a:spcPts val="0"/>
                        </a:spcAft>
                        <a:buClrTx/>
                        <a:buSzTx/>
                        <a:buFontTx/>
                        <a:buNone/>
                        <a:tabLst>
                          <a:tab pos="281305" algn="l"/>
                        </a:tabLst>
                        <a:defRPr/>
                      </a:pPr>
                      <a:r>
                        <a:rPr lang="tr-TR" sz="1600" dirty="0" err="1" smtClean="0">
                          <a:effectLst/>
                        </a:rPr>
                        <a:t>Driller</a:t>
                      </a:r>
                      <a:r>
                        <a:rPr lang="tr-TR" sz="1600" dirty="0" smtClean="0">
                          <a:effectLst/>
                        </a:rPr>
                        <a:t> arası</a:t>
                      </a:r>
                      <a:endParaRPr lang="tr-TR" sz="1600" dirty="0" smtClean="0">
                        <a:effectLst/>
                        <a:latin typeface="Calibri"/>
                        <a:ea typeface="Calibri"/>
                        <a:cs typeface="Times New Roman"/>
                      </a:endParaRPr>
                    </a:p>
                    <a:p>
                      <a:pPr marL="0" marR="0" indent="0" algn="l" defTabSz="914400" rtl="0" eaLnBrk="1" fontAlgn="auto" latinLnBrk="0" hangingPunct="1">
                        <a:lnSpc>
                          <a:spcPct val="150000"/>
                        </a:lnSpc>
                        <a:spcBef>
                          <a:spcPts val="0"/>
                        </a:spcBef>
                        <a:spcAft>
                          <a:spcPts val="0"/>
                        </a:spcAft>
                        <a:buClrTx/>
                        <a:buSzTx/>
                        <a:buFontTx/>
                        <a:buNone/>
                        <a:tabLst>
                          <a:tab pos="281305" algn="l"/>
                        </a:tabLst>
                        <a:defRPr/>
                      </a:pPr>
                      <a:r>
                        <a:rPr lang="tr-TR" sz="1600" dirty="0" smtClean="0">
                          <a:effectLst/>
                        </a:rPr>
                        <a:t>Dinlenme</a:t>
                      </a:r>
                      <a:endParaRPr lang="tr-TR" sz="1600" dirty="0" smtClean="0">
                        <a:effectLst/>
                        <a:latin typeface="Calibri"/>
                        <a:ea typeface="Calibri"/>
                        <a:cs typeface="Times New Roman"/>
                      </a:endParaRPr>
                    </a:p>
                  </a:txBody>
                  <a:tcPr marL="68580" marR="68580" marT="0" marB="0"/>
                </a:tc>
              </a:tr>
              <a:tr h="534943">
                <a:tc>
                  <a:txBody>
                    <a:bodyPr/>
                    <a:lstStyle/>
                    <a:p>
                      <a:pPr>
                        <a:lnSpc>
                          <a:spcPct val="150000"/>
                        </a:lnSpc>
                        <a:spcAft>
                          <a:spcPts val="0"/>
                        </a:spcAft>
                        <a:tabLst>
                          <a:tab pos="281305" algn="l"/>
                        </a:tabLst>
                      </a:pPr>
                      <a:r>
                        <a:rPr lang="tr-TR" sz="1600">
                          <a:effectLst/>
                        </a:rPr>
                        <a:t>Başlangıç</a:t>
                      </a:r>
                      <a:endParaRPr lang="tr-TR" sz="160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a:effectLst/>
                        </a:rPr>
                        <a:t>2 dk.</a:t>
                      </a:r>
                      <a:endParaRPr lang="tr-TR" sz="160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a:effectLst/>
                        </a:rPr>
                        <a:t>30 sn.</a:t>
                      </a:r>
                      <a:endParaRPr lang="tr-TR" sz="1600">
                        <a:effectLst/>
                        <a:latin typeface="Calibri"/>
                        <a:ea typeface="Calibri"/>
                        <a:cs typeface="Times New Roman"/>
                      </a:endParaRPr>
                    </a:p>
                  </a:txBody>
                  <a:tcPr marL="68580" marR="68580" marT="0" marB="0"/>
                </a:tc>
              </a:tr>
              <a:tr h="534943">
                <a:tc>
                  <a:txBody>
                    <a:bodyPr/>
                    <a:lstStyle/>
                    <a:p>
                      <a:pPr>
                        <a:lnSpc>
                          <a:spcPct val="150000"/>
                        </a:lnSpc>
                        <a:spcAft>
                          <a:spcPts val="0"/>
                        </a:spcAft>
                        <a:tabLst>
                          <a:tab pos="281305" algn="l"/>
                        </a:tabLst>
                      </a:pPr>
                      <a:r>
                        <a:rPr lang="tr-TR" sz="1600">
                          <a:effectLst/>
                        </a:rPr>
                        <a:t>Orta</a:t>
                      </a:r>
                      <a:endParaRPr lang="tr-TR" sz="160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a:effectLst/>
                        </a:rPr>
                        <a:t>3 dk.</a:t>
                      </a:r>
                      <a:endParaRPr lang="tr-TR" sz="160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a:effectLst/>
                        </a:rPr>
                        <a:t>30-40 sn.</a:t>
                      </a:r>
                      <a:endParaRPr lang="tr-TR" sz="1600">
                        <a:effectLst/>
                        <a:latin typeface="Calibri"/>
                        <a:ea typeface="Calibri"/>
                        <a:cs typeface="Times New Roman"/>
                      </a:endParaRPr>
                    </a:p>
                  </a:txBody>
                  <a:tcPr marL="68580" marR="68580" marT="0" marB="0"/>
                </a:tc>
              </a:tr>
              <a:tr h="534943">
                <a:tc>
                  <a:txBody>
                    <a:bodyPr/>
                    <a:lstStyle/>
                    <a:p>
                      <a:pPr>
                        <a:lnSpc>
                          <a:spcPct val="150000"/>
                        </a:lnSpc>
                        <a:spcAft>
                          <a:spcPts val="0"/>
                        </a:spcAft>
                        <a:tabLst>
                          <a:tab pos="281305" algn="l"/>
                        </a:tabLst>
                      </a:pPr>
                      <a:r>
                        <a:rPr lang="tr-TR" sz="1600" dirty="0">
                          <a:effectLst/>
                        </a:rPr>
                        <a:t>İleri</a:t>
                      </a:r>
                      <a:endParaRPr lang="tr-TR" sz="1600" dirty="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a:effectLst/>
                        </a:rPr>
                        <a:t>4 dk.</a:t>
                      </a:r>
                      <a:endParaRPr lang="tr-TR" sz="1600">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600" dirty="0">
                          <a:effectLst/>
                        </a:rPr>
                        <a:t>30-50 sn.</a:t>
                      </a:r>
                      <a:endParaRPr lang="tr-TR" sz="1600" dirty="0">
                        <a:effectLst/>
                        <a:latin typeface="Calibri"/>
                        <a:ea typeface="Calibri"/>
                        <a:cs typeface="Times New Roman"/>
                      </a:endParaRPr>
                    </a:p>
                  </a:txBody>
                  <a:tcPr marL="68580" marR="68580" marT="0" marB="0"/>
                </a:tc>
              </a:tr>
            </a:tbl>
          </a:graphicData>
        </a:graphic>
      </p:graphicFrame>
      <p:sp>
        <p:nvSpPr>
          <p:cNvPr id="3" name="Başlık 2"/>
          <p:cNvSpPr>
            <a:spLocks noGrp="1"/>
          </p:cNvSpPr>
          <p:nvPr>
            <p:ph type="title"/>
          </p:nvPr>
        </p:nvSpPr>
        <p:spPr/>
        <p:txBody>
          <a:bodyPr>
            <a:normAutofit fontScale="90000"/>
          </a:bodyPr>
          <a:lstStyle/>
          <a:p>
            <a:r>
              <a:rPr lang="tr-TR" dirty="0"/>
              <a:t>Deneyim  seviyesine göre Antrenman volümü </a:t>
            </a:r>
          </a:p>
        </p:txBody>
      </p:sp>
    </p:spTree>
    <p:extLst>
      <p:ext uri="{BB962C8B-B14F-4D97-AF65-F5344CB8AC3E}">
        <p14:creationId xmlns:p14="http://schemas.microsoft.com/office/powerpoint/2010/main" val="3763107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260649"/>
            <a:ext cx="8229600" cy="720080"/>
          </a:xfrm>
        </p:spPr>
        <p:txBody>
          <a:bodyPr>
            <a:normAutofit fontScale="90000"/>
          </a:bodyPr>
          <a:lstStyle/>
          <a:p>
            <a:r>
              <a:rPr lang="tr-TR" b="1" dirty="0" smtClean="0">
                <a:solidFill>
                  <a:schemeClr val="bg1"/>
                </a:solidFill>
              </a:rPr>
              <a:t>			Çabukluk</a:t>
            </a:r>
            <a:endParaRPr lang="tr-TR" b="1" dirty="0">
              <a:solidFill>
                <a:schemeClr val="bg1"/>
              </a:solidFill>
            </a:endParaRPr>
          </a:p>
        </p:txBody>
      </p:sp>
      <p:sp>
        <p:nvSpPr>
          <p:cNvPr id="2" name="İçerik Yer Tutucusu 1"/>
          <p:cNvSpPr>
            <a:spLocks noGrp="1"/>
          </p:cNvSpPr>
          <p:nvPr>
            <p:ph idx="4294967295"/>
          </p:nvPr>
        </p:nvSpPr>
        <p:spPr>
          <a:xfrm>
            <a:off x="251520" y="1484784"/>
            <a:ext cx="8640960" cy="5184576"/>
          </a:xfrm>
        </p:spPr>
        <p:txBody>
          <a:bodyPr>
            <a:normAutofit/>
          </a:bodyPr>
          <a:lstStyle/>
          <a:p>
            <a:pPr marL="0" indent="0" algn="just">
              <a:lnSpc>
                <a:spcPct val="150000"/>
              </a:lnSpc>
              <a:spcBef>
                <a:spcPts val="0"/>
              </a:spcBef>
              <a:buNone/>
            </a:pPr>
            <a:r>
              <a:rPr lang="tr-TR" dirty="0" smtClean="0"/>
              <a:t>	Çabukluk </a:t>
            </a:r>
            <a:r>
              <a:rPr lang="tr-TR" dirty="0"/>
              <a:t>tartışıldığı zaman, genel olarak hız, süratlenme ve çeviklik gibi faktörler açıkça birbirlerinden ayırılmamıştır</a:t>
            </a:r>
            <a:r>
              <a:rPr lang="tr-TR" dirty="0" smtClean="0"/>
              <a:t>.</a:t>
            </a:r>
          </a:p>
          <a:p>
            <a:pPr algn="just">
              <a:lnSpc>
                <a:spcPct val="150000"/>
              </a:lnSpc>
              <a:spcBef>
                <a:spcPts val="0"/>
              </a:spcBef>
            </a:pPr>
            <a:r>
              <a:rPr lang="tr-TR" b="1" dirty="0" smtClean="0"/>
              <a:t>‘</a:t>
            </a:r>
            <a:r>
              <a:rPr lang="tr-TR" b="1" dirty="0"/>
              <a:t>’Onun ne kadar çabuk süratlendiğini gördün mü? </a:t>
            </a:r>
          </a:p>
          <a:p>
            <a:pPr algn="just">
              <a:lnSpc>
                <a:spcPct val="150000"/>
              </a:lnSpc>
              <a:spcBef>
                <a:spcPts val="0"/>
              </a:spcBef>
            </a:pPr>
            <a:r>
              <a:rPr lang="tr-TR" b="1" dirty="0" smtClean="0"/>
              <a:t> </a:t>
            </a:r>
            <a:r>
              <a:rPr lang="tr-TR" b="1" dirty="0"/>
              <a:t>‘’Bu dönüşü inanılmaz derecede çabuk yaptı! ‘’ </a:t>
            </a:r>
            <a:endParaRPr lang="tr-TR" b="1" dirty="0" smtClean="0"/>
          </a:p>
          <a:p>
            <a:pPr algn="just">
              <a:lnSpc>
                <a:spcPct val="150000"/>
              </a:lnSpc>
              <a:spcBef>
                <a:spcPts val="0"/>
              </a:spcBef>
            </a:pPr>
            <a:r>
              <a:rPr lang="tr-TR" b="1" dirty="0" smtClean="0"/>
              <a:t>‘</a:t>
            </a:r>
            <a:r>
              <a:rPr lang="tr-TR" b="1" dirty="0"/>
              <a:t>’Bu sprinterin bacaklarının çabukluğunu </a:t>
            </a:r>
            <a:r>
              <a:rPr lang="tr-TR" b="1" dirty="0" smtClean="0"/>
              <a:t>fark et</a:t>
            </a:r>
            <a:r>
              <a:rPr lang="tr-TR" b="1" dirty="0"/>
              <a:t>.’’ </a:t>
            </a:r>
            <a:endParaRPr lang="tr-TR" b="1" dirty="0" smtClean="0"/>
          </a:p>
          <a:p>
            <a:pPr marL="0" indent="0" algn="just">
              <a:lnSpc>
                <a:spcPct val="150000"/>
              </a:lnSpc>
              <a:spcBef>
                <a:spcPts val="0"/>
              </a:spcBef>
              <a:buNone/>
            </a:pPr>
            <a:r>
              <a:rPr lang="tr-TR" dirty="0" smtClean="0"/>
              <a:t>	Bütün </a:t>
            </a:r>
            <a:r>
              <a:rPr lang="tr-TR" dirty="0"/>
              <a:t>bu faktörler tabi ki bir dereceye kadar çabukluk ile ilişkilendirilebilir. Fakat bunlar yalnızca çabukluğun unsurları mıdır? Ya da çabukluk, başarılı performansı arttırmak için tek başına </a:t>
            </a:r>
            <a:r>
              <a:rPr lang="tr-TR" dirty="0" smtClean="0"/>
              <a:t>geliştirilebilir  </a:t>
            </a:r>
            <a:r>
              <a:rPr lang="tr-TR" dirty="0"/>
              <a:t>bir şey değil midir?</a:t>
            </a:r>
          </a:p>
        </p:txBody>
      </p:sp>
    </p:spTree>
    <p:extLst>
      <p:ext uri="{BB962C8B-B14F-4D97-AF65-F5344CB8AC3E}">
        <p14:creationId xmlns:p14="http://schemas.microsoft.com/office/powerpoint/2010/main" val="4344028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300165957"/>
              </p:ext>
            </p:extLst>
          </p:nvPr>
        </p:nvGraphicFramePr>
        <p:xfrm>
          <a:off x="1043608" y="2708921"/>
          <a:ext cx="7128791" cy="3168351"/>
        </p:xfrm>
        <a:graphic>
          <a:graphicData uri="http://schemas.openxmlformats.org/drawingml/2006/table">
            <a:tbl>
              <a:tblPr firstRow="1" firstCol="1" bandRow="1">
                <a:tableStyleId>{5C22544A-7EE6-4342-B048-85BDC9FD1C3A}</a:tableStyleId>
              </a:tblPr>
              <a:tblGrid>
                <a:gridCol w="1171246"/>
                <a:gridCol w="2066950"/>
                <a:gridCol w="1849740"/>
                <a:gridCol w="2040855"/>
              </a:tblGrid>
              <a:tr h="1310127">
                <a:tc>
                  <a:txBody>
                    <a:bodyPr/>
                    <a:lstStyle/>
                    <a:p>
                      <a:pPr>
                        <a:lnSpc>
                          <a:spcPct val="150000"/>
                        </a:lnSpc>
                        <a:spcAft>
                          <a:spcPts val="0"/>
                        </a:spcAft>
                        <a:tabLst>
                          <a:tab pos="281305" algn="l"/>
                        </a:tabLst>
                      </a:pPr>
                      <a:r>
                        <a:rPr lang="tr-TR" sz="1600" b="1" dirty="0">
                          <a:effectLst/>
                        </a:rPr>
                        <a:t>	Seviye</a:t>
                      </a:r>
                      <a:endParaRPr lang="tr-TR" sz="1600" b="1" dirty="0">
                        <a:effectLst/>
                        <a:latin typeface="Calibri"/>
                        <a:ea typeface="Calibri"/>
                        <a:cs typeface="Times New Roman"/>
                      </a:endParaRPr>
                    </a:p>
                  </a:txBody>
                  <a:tcPr marL="68580" marR="68580" marT="0" marB="0"/>
                </a:tc>
                <a:tc>
                  <a:txBody>
                    <a:bodyPr/>
                    <a:lstStyle/>
                    <a:p>
                      <a:pPr>
                        <a:lnSpc>
                          <a:spcPct val="150000"/>
                        </a:lnSpc>
                        <a:spcAft>
                          <a:spcPts val="0"/>
                        </a:spcAft>
                        <a:tabLst>
                          <a:tab pos="281305" algn="l"/>
                        </a:tabLst>
                      </a:pPr>
                      <a:r>
                        <a:rPr lang="tr-TR" sz="1600" b="1" dirty="0">
                          <a:effectLst/>
                        </a:rPr>
                        <a:t>Düşük yoğunluklu </a:t>
                      </a:r>
                      <a:r>
                        <a:rPr lang="tr-TR" sz="1600" b="1" dirty="0" err="1">
                          <a:effectLst/>
                        </a:rPr>
                        <a:t>driller</a:t>
                      </a:r>
                      <a:endParaRPr lang="tr-TR" sz="1600" b="1" dirty="0">
                        <a:effectLst/>
                        <a:latin typeface="Calibri"/>
                        <a:ea typeface="Calibri"/>
                        <a:cs typeface="Times New Roman"/>
                      </a:endParaRPr>
                    </a:p>
                  </a:txBody>
                  <a:tcPr marL="68580" marR="68580" marT="0" marB="0"/>
                </a:tc>
                <a:tc>
                  <a:txBody>
                    <a:bodyPr/>
                    <a:lstStyle/>
                    <a:p>
                      <a:pPr>
                        <a:lnSpc>
                          <a:spcPct val="150000"/>
                        </a:lnSpc>
                        <a:spcAft>
                          <a:spcPts val="0"/>
                        </a:spcAft>
                        <a:tabLst>
                          <a:tab pos="281305" algn="l"/>
                        </a:tabLst>
                      </a:pPr>
                      <a:r>
                        <a:rPr lang="tr-TR" sz="1600" b="1" dirty="0">
                          <a:effectLst/>
                        </a:rPr>
                        <a:t>Orta yoğunluklu </a:t>
                      </a:r>
                      <a:r>
                        <a:rPr lang="tr-TR" sz="1600" b="1" dirty="0" err="1">
                          <a:effectLst/>
                        </a:rPr>
                        <a:t>driller</a:t>
                      </a:r>
                      <a:endParaRPr lang="tr-TR" sz="1600" b="1" dirty="0">
                        <a:effectLst/>
                        <a:latin typeface="Calibri"/>
                        <a:ea typeface="Calibri"/>
                        <a:cs typeface="Times New Roman"/>
                      </a:endParaRPr>
                    </a:p>
                  </a:txBody>
                  <a:tcPr marL="68580" marR="68580" marT="0" marB="0"/>
                </a:tc>
                <a:tc>
                  <a:txBody>
                    <a:bodyPr/>
                    <a:lstStyle/>
                    <a:p>
                      <a:pPr>
                        <a:lnSpc>
                          <a:spcPct val="150000"/>
                        </a:lnSpc>
                        <a:spcAft>
                          <a:spcPts val="0"/>
                        </a:spcAft>
                        <a:tabLst>
                          <a:tab pos="281305" algn="l"/>
                        </a:tabLst>
                      </a:pPr>
                      <a:r>
                        <a:rPr lang="tr-TR" sz="1600" b="1" dirty="0">
                          <a:effectLst/>
                        </a:rPr>
                        <a:t>Yüksek yoğunluklu </a:t>
                      </a:r>
                      <a:r>
                        <a:rPr lang="tr-TR" sz="1600" b="1" dirty="0" err="1">
                          <a:effectLst/>
                        </a:rPr>
                        <a:t>driller</a:t>
                      </a:r>
                      <a:endParaRPr lang="tr-TR" sz="1600" b="1" dirty="0">
                        <a:effectLst/>
                        <a:latin typeface="Calibri"/>
                        <a:ea typeface="Calibri"/>
                        <a:cs typeface="Times New Roman"/>
                      </a:endParaRPr>
                    </a:p>
                  </a:txBody>
                  <a:tcPr marL="68580" marR="68580" marT="0" marB="0"/>
                </a:tc>
              </a:tr>
              <a:tr h="619408">
                <a:tc>
                  <a:txBody>
                    <a:bodyPr/>
                    <a:lstStyle/>
                    <a:p>
                      <a:pPr>
                        <a:lnSpc>
                          <a:spcPct val="150000"/>
                        </a:lnSpc>
                        <a:spcAft>
                          <a:spcPts val="0"/>
                        </a:spcAft>
                        <a:tabLst>
                          <a:tab pos="281305" algn="l"/>
                        </a:tabLst>
                      </a:pPr>
                      <a:r>
                        <a:rPr lang="tr-TR" sz="1200" b="1">
                          <a:effectLst/>
                        </a:rPr>
                        <a:t>Başlangıç</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80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60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40</a:t>
                      </a:r>
                      <a:endParaRPr lang="tr-TR" sz="1100" b="1">
                        <a:effectLst/>
                        <a:latin typeface="Calibri"/>
                        <a:ea typeface="Calibri"/>
                        <a:cs typeface="Times New Roman"/>
                      </a:endParaRPr>
                    </a:p>
                  </a:txBody>
                  <a:tcPr marL="68580" marR="68580" marT="0" marB="0"/>
                </a:tc>
              </a:tr>
              <a:tr h="619408">
                <a:tc>
                  <a:txBody>
                    <a:bodyPr/>
                    <a:lstStyle/>
                    <a:p>
                      <a:pPr>
                        <a:lnSpc>
                          <a:spcPct val="150000"/>
                        </a:lnSpc>
                        <a:spcAft>
                          <a:spcPts val="0"/>
                        </a:spcAft>
                        <a:tabLst>
                          <a:tab pos="281305" algn="l"/>
                        </a:tabLst>
                      </a:pPr>
                      <a:r>
                        <a:rPr lang="tr-TR" sz="1200" b="1">
                          <a:effectLst/>
                        </a:rPr>
                        <a:t>Orta</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100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80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60</a:t>
                      </a:r>
                      <a:endParaRPr lang="tr-TR" sz="1100" b="1">
                        <a:effectLst/>
                        <a:latin typeface="Calibri"/>
                        <a:ea typeface="Calibri"/>
                        <a:cs typeface="Times New Roman"/>
                      </a:endParaRPr>
                    </a:p>
                  </a:txBody>
                  <a:tcPr marL="68580" marR="68580" marT="0" marB="0"/>
                </a:tc>
              </a:tr>
              <a:tr h="619408">
                <a:tc>
                  <a:txBody>
                    <a:bodyPr/>
                    <a:lstStyle/>
                    <a:p>
                      <a:pPr>
                        <a:lnSpc>
                          <a:spcPct val="150000"/>
                        </a:lnSpc>
                        <a:spcAft>
                          <a:spcPts val="0"/>
                        </a:spcAft>
                        <a:tabLst>
                          <a:tab pos="281305" algn="l"/>
                        </a:tabLst>
                      </a:pPr>
                      <a:r>
                        <a:rPr lang="tr-TR" sz="1200" b="1">
                          <a:effectLst/>
                        </a:rPr>
                        <a:t>İleri</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120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a:effectLst/>
                        </a:rPr>
                        <a:t>120</a:t>
                      </a:r>
                      <a:endParaRPr lang="tr-TR" sz="1100" b="1">
                        <a:effectLst/>
                        <a:latin typeface="Calibri"/>
                        <a:ea typeface="Calibri"/>
                        <a:cs typeface="Times New Roman"/>
                      </a:endParaRPr>
                    </a:p>
                  </a:txBody>
                  <a:tcPr marL="68580" marR="68580" marT="0" marB="0"/>
                </a:tc>
                <a:tc>
                  <a:txBody>
                    <a:bodyPr/>
                    <a:lstStyle/>
                    <a:p>
                      <a:pPr algn="ctr">
                        <a:lnSpc>
                          <a:spcPct val="150000"/>
                        </a:lnSpc>
                        <a:spcAft>
                          <a:spcPts val="0"/>
                        </a:spcAft>
                        <a:tabLst>
                          <a:tab pos="281305" algn="l"/>
                        </a:tabLst>
                      </a:pPr>
                      <a:r>
                        <a:rPr lang="tr-TR" sz="1200" b="1" dirty="0">
                          <a:effectLst/>
                        </a:rPr>
                        <a:t>100</a:t>
                      </a:r>
                      <a:endParaRPr lang="tr-TR" sz="1100" b="1" dirty="0">
                        <a:effectLst/>
                        <a:latin typeface="Calibri"/>
                        <a:ea typeface="Calibri"/>
                        <a:cs typeface="Times New Roman"/>
                      </a:endParaRPr>
                    </a:p>
                  </a:txBody>
                  <a:tcPr marL="68580" marR="68580" marT="0" marB="0"/>
                </a:tc>
              </a:tr>
            </a:tbl>
          </a:graphicData>
        </a:graphic>
      </p:graphicFrame>
      <p:sp>
        <p:nvSpPr>
          <p:cNvPr id="3" name="Başlık 2"/>
          <p:cNvSpPr>
            <a:spLocks noGrp="1"/>
          </p:cNvSpPr>
          <p:nvPr>
            <p:ph type="title"/>
          </p:nvPr>
        </p:nvSpPr>
        <p:spPr/>
        <p:txBody>
          <a:bodyPr>
            <a:normAutofit fontScale="90000"/>
          </a:bodyPr>
          <a:lstStyle/>
          <a:p>
            <a:r>
              <a:rPr lang="tr-TR" dirty="0"/>
              <a:t>Seans </a:t>
            </a:r>
            <a:r>
              <a:rPr lang="tr-TR" dirty="0" smtClean="0"/>
              <a:t>Başına Önerilen Adım Frekansı</a:t>
            </a:r>
            <a:endParaRPr lang="tr-TR" dirty="0"/>
          </a:p>
        </p:txBody>
      </p:sp>
    </p:spTree>
    <p:extLst>
      <p:ext uri="{BB962C8B-B14F-4D97-AF65-F5344CB8AC3E}">
        <p14:creationId xmlns:p14="http://schemas.microsoft.com/office/powerpoint/2010/main" val="35313096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4716016" y="338139"/>
            <a:ext cx="4032448" cy="1074638"/>
          </a:xfrm>
        </p:spPr>
        <p:txBody>
          <a:bodyPr>
            <a:normAutofit fontScale="90000"/>
          </a:bodyPr>
          <a:lstStyle/>
          <a:p>
            <a:r>
              <a:rPr lang="tr-TR" dirty="0" smtClean="0"/>
              <a:t>Çalışma Prensipleri</a:t>
            </a:r>
            <a:endParaRPr lang="tr-TR" dirty="0"/>
          </a:p>
        </p:txBody>
      </p:sp>
      <p:sp>
        <p:nvSpPr>
          <p:cNvPr id="2" name="İçerik Yer Tutucusu 1"/>
          <p:cNvSpPr>
            <a:spLocks noGrp="1"/>
          </p:cNvSpPr>
          <p:nvPr>
            <p:ph idx="4294967295"/>
          </p:nvPr>
        </p:nvSpPr>
        <p:spPr>
          <a:xfrm>
            <a:off x="323528" y="1773238"/>
            <a:ext cx="8496944" cy="4968130"/>
          </a:xfrm>
        </p:spPr>
        <p:txBody>
          <a:bodyPr>
            <a:normAutofit fontScale="85000" lnSpcReduction="20000"/>
          </a:bodyPr>
          <a:lstStyle/>
          <a:p>
            <a:pPr marL="0" indent="0" algn="just">
              <a:lnSpc>
                <a:spcPct val="160000"/>
              </a:lnSpc>
              <a:spcBef>
                <a:spcPts val="0"/>
              </a:spcBef>
              <a:buNone/>
            </a:pPr>
            <a:r>
              <a:rPr lang="tr-TR" b="1" dirty="0" smtClean="0"/>
              <a:t>	</a:t>
            </a:r>
            <a:r>
              <a:rPr lang="tr-TR" b="1" dirty="0" smtClean="0">
                <a:solidFill>
                  <a:schemeClr val="tx1"/>
                </a:solidFill>
              </a:rPr>
              <a:t>MÜKEMMEL </a:t>
            </a:r>
            <a:r>
              <a:rPr lang="tr-TR" b="1" dirty="0">
                <a:solidFill>
                  <a:schemeClr val="tx1"/>
                </a:solidFill>
              </a:rPr>
              <a:t>ÇEVİKLİK TEKNİKLERİ</a:t>
            </a:r>
            <a:endParaRPr lang="tr-TR" dirty="0">
              <a:solidFill>
                <a:schemeClr val="tx1"/>
              </a:solidFill>
            </a:endParaRPr>
          </a:p>
          <a:p>
            <a:pPr marL="0" indent="0" algn="just">
              <a:lnSpc>
                <a:spcPct val="160000"/>
              </a:lnSpc>
              <a:spcBef>
                <a:spcPts val="0"/>
              </a:spcBef>
              <a:buNone/>
            </a:pPr>
            <a:r>
              <a:rPr lang="tr-TR" dirty="0">
                <a:solidFill>
                  <a:schemeClr val="tx1"/>
                </a:solidFill>
              </a:rPr>
              <a:t>	</a:t>
            </a:r>
            <a:r>
              <a:rPr lang="tr-TR" dirty="0" smtClean="0">
                <a:solidFill>
                  <a:schemeClr val="tx1"/>
                </a:solidFill>
              </a:rPr>
              <a:t>Çeviklik </a:t>
            </a:r>
            <a:r>
              <a:rPr lang="tr-TR" dirty="0">
                <a:solidFill>
                  <a:schemeClr val="tx1"/>
                </a:solidFill>
              </a:rPr>
              <a:t>egzersizlerinin uygulanışını sporculara öğretirken, </a:t>
            </a:r>
            <a:r>
              <a:rPr lang="tr-TR" b="1" dirty="0">
                <a:solidFill>
                  <a:schemeClr val="tx1"/>
                </a:solidFill>
              </a:rPr>
              <a:t>öğretme tekniğinin tartışılması </a:t>
            </a:r>
            <a:r>
              <a:rPr lang="tr-TR" dirty="0">
                <a:solidFill>
                  <a:schemeClr val="tx1"/>
                </a:solidFill>
              </a:rPr>
              <a:t>önemlidir. Görsel odaklanma, kol hareketleri ve toparlanma gibi bütün faktörler çeviklik antrenman </a:t>
            </a:r>
            <a:r>
              <a:rPr lang="tr-TR" dirty="0" err="1">
                <a:solidFill>
                  <a:schemeClr val="tx1"/>
                </a:solidFill>
              </a:rPr>
              <a:t>drillerinin</a:t>
            </a:r>
            <a:r>
              <a:rPr lang="tr-TR" dirty="0">
                <a:solidFill>
                  <a:schemeClr val="tx1"/>
                </a:solidFill>
              </a:rPr>
              <a:t> doğru bir şekilde uygulanmasında önemli rol oynar. Bu faktörlere bir göz atalım.</a:t>
            </a:r>
          </a:p>
          <a:p>
            <a:pPr algn="just">
              <a:lnSpc>
                <a:spcPct val="160000"/>
              </a:lnSpc>
              <a:spcBef>
                <a:spcPts val="0"/>
              </a:spcBef>
            </a:pPr>
            <a:r>
              <a:rPr lang="tr-TR" b="1" dirty="0">
                <a:solidFill>
                  <a:schemeClr val="tx1"/>
                </a:solidFill>
              </a:rPr>
              <a:t>Görsel </a:t>
            </a:r>
            <a:r>
              <a:rPr lang="tr-TR" b="1" dirty="0" smtClean="0">
                <a:solidFill>
                  <a:schemeClr val="tx1"/>
                </a:solidFill>
              </a:rPr>
              <a:t>odaklanma: </a:t>
            </a:r>
            <a:r>
              <a:rPr lang="tr-TR" dirty="0" smtClean="0">
                <a:solidFill>
                  <a:schemeClr val="tx1"/>
                </a:solidFill>
              </a:rPr>
              <a:t>Sporcu</a:t>
            </a:r>
            <a:r>
              <a:rPr lang="tr-TR" dirty="0">
                <a:solidFill>
                  <a:schemeClr val="tx1"/>
                </a:solidFill>
              </a:rPr>
              <a:t>, antrenman </a:t>
            </a:r>
            <a:r>
              <a:rPr lang="tr-TR" dirty="0" err="1">
                <a:solidFill>
                  <a:schemeClr val="tx1"/>
                </a:solidFill>
              </a:rPr>
              <a:t>drilinde</a:t>
            </a:r>
            <a:r>
              <a:rPr lang="tr-TR" dirty="0">
                <a:solidFill>
                  <a:schemeClr val="tx1"/>
                </a:solidFill>
              </a:rPr>
              <a:t> yer alan diğer hareket ya da yönlere aldırmadan baş </a:t>
            </a:r>
            <a:r>
              <a:rPr lang="tr-TR" dirty="0" err="1">
                <a:solidFill>
                  <a:schemeClr val="tx1"/>
                </a:solidFill>
              </a:rPr>
              <a:t>nötür</a:t>
            </a:r>
            <a:r>
              <a:rPr lang="tr-TR" dirty="0">
                <a:solidFill>
                  <a:schemeClr val="tx1"/>
                </a:solidFill>
              </a:rPr>
              <a:t> pozisyonda, gözler direk olarak ön tarafa odaklanmış olmalıdır. Sporcu başka birine ya da başka bir objeye odaklandığında bu prensiplerle ilgili istisnai durumlar ortaya çıkar.  Ek olarak başı sağa sola çevirmek ya da yeni bir odak noktası bulmak yön ve geçişlerde değişikliğe yol açar.</a:t>
            </a:r>
          </a:p>
          <a:p>
            <a:endParaRPr lang="tr-TR" dirty="0"/>
          </a:p>
        </p:txBody>
      </p:sp>
    </p:spTree>
    <p:extLst>
      <p:ext uri="{BB962C8B-B14F-4D97-AF65-F5344CB8AC3E}">
        <p14:creationId xmlns:p14="http://schemas.microsoft.com/office/powerpoint/2010/main" val="18986585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323528" y="1628800"/>
            <a:ext cx="8424936" cy="4968552"/>
          </a:xfrm>
        </p:spPr>
        <p:txBody>
          <a:bodyPr/>
          <a:lstStyle/>
          <a:p>
            <a:pPr algn="just">
              <a:lnSpc>
                <a:spcPct val="150000"/>
              </a:lnSpc>
              <a:spcBef>
                <a:spcPts val="0"/>
              </a:spcBef>
            </a:pPr>
            <a:r>
              <a:rPr lang="tr-TR" b="1" dirty="0">
                <a:solidFill>
                  <a:schemeClr val="tx1"/>
                </a:solidFill>
              </a:rPr>
              <a:t>Kol hareketleri:</a:t>
            </a:r>
            <a:r>
              <a:rPr lang="tr-TR" dirty="0">
                <a:solidFill>
                  <a:schemeClr val="tx1"/>
                </a:solidFill>
              </a:rPr>
              <a:t> Geçişler ve yön değişiklikleri sırasında güçlü kol hareketleri hızlanma açısından önemlidir. Eğitilmemiş ya da güçsüz kol hareketleri hız kaybına yol açar.</a:t>
            </a:r>
          </a:p>
          <a:p>
            <a:pPr algn="just">
              <a:lnSpc>
                <a:spcPct val="150000"/>
              </a:lnSpc>
              <a:spcBef>
                <a:spcPts val="0"/>
              </a:spcBef>
            </a:pPr>
            <a:r>
              <a:rPr lang="tr-TR" b="1" dirty="0">
                <a:solidFill>
                  <a:schemeClr val="tx1"/>
                </a:solidFill>
              </a:rPr>
              <a:t>Toparlanma: </a:t>
            </a:r>
            <a:r>
              <a:rPr lang="tr-TR" dirty="0">
                <a:solidFill>
                  <a:schemeClr val="tx1"/>
                </a:solidFill>
              </a:rPr>
              <a:t>Herhangi bir spor dalında yapılan antrenmanlarda </a:t>
            </a:r>
            <a:r>
              <a:rPr lang="tr-TR" dirty="0" err="1">
                <a:solidFill>
                  <a:schemeClr val="tx1"/>
                </a:solidFill>
              </a:rPr>
              <a:t>driller</a:t>
            </a:r>
            <a:r>
              <a:rPr lang="tr-TR" dirty="0">
                <a:solidFill>
                  <a:schemeClr val="tx1"/>
                </a:solidFill>
              </a:rPr>
              <a:t> çalışma ve dinlenme aralıklarıyla devam etmelidir.</a:t>
            </a:r>
          </a:p>
          <a:p>
            <a:endParaRPr lang="tr-TR" dirty="0"/>
          </a:p>
        </p:txBody>
      </p:sp>
      <p:sp>
        <p:nvSpPr>
          <p:cNvPr id="4" name="Dikdörtgen 3"/>
          <p:cNvSpPr/>
          <p:nvPr/>
        </p:nvSpPr>
        <p:spPr>
          <a:xfrm>
            <a:off x="5575640" y="692696"/>
            <a:ext cx="3110147" cy="523220"/>
          </a:xfrm>
          <a:prstGeom prst="rect">
            <a:avLst/>
          </a:prstGeom>
        </p:spPr>
        <p:txBody>
          <a:bodyPr wrap="none">
            <a:spAutoFit/>
          </a:bodyPr>
          <a:lstStyle/>
          <a:p>
            <a:r>
              <a:rPr lang="tr-TR" sz="2800" b="1" dirty="0">
                <a:solidFill>
                  <a:schemeClr val="bg1"/>
                </a:solidFill>
              </a:rPr>
              <a:t>Çalışma Prensipleri</a:t>
            </a:r>
          </a:p>
        </p:txBody>
      </p:sp>
    </p:spTree>
    <p:extLst>
      <p:ext uri="{BB962C8B-B14F-4D97-AF65-F5344CB8AC3E}">
        <p14:creationId xmlns:p14="http://schemas.microsoft.com/office/powerpoint/2010/main" val="283985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4355976" y="338138"/>
            <a:ext cx="4464496" cy="1252537"/>
          </a:xfrm>
        </p:spPr>
        <p:txBody>
          <a:bodyPr>
            <a:normAutofit fontScale="90000"/>
          </a:bodyPr>
          <a:lstStyle/>
          <a:p>
            <a:r>
              <a:rPr lang="tr-TR" dirty="0" smtClean="0"/>
              <a:t>Güvenlik önlemleri</a:t>
            </a:r>
            <a:endParaRPr lang="tr-TR" dirty="0"/>
          </a:p>
        </p:txBody>
      </p:sp>
      <p:sp>
        <p:nvSpPr>
          <p:cNvPr id="2" name="İçerik Yer Tutucusu 1"/>
          <p:cNvSpPr>
            <a:spLocks noGrp="1"/>
          </p:cNvSpPr>
          <p:nvPr>
            <p:ph idx="4294967295"/>
          </p:nvPr>
        </p:nvSpPr>
        <p:spPr>
          <a:xfrm>
            <a:off x="251520" y="1340768"/>
            <a:ext cx="8568952" cy="5328592"/>
          </a:xfrm>
        </p:spPr>
        <p:txBody>
          <a:bodyPr>
            <a:normAutofit fontScale="77500" lnSpcReduction="20000"/>
          </a:bodyPr>
          <a:lstStyle/>
          <a:p>
            <a:pPr algn="just">
              <a:lnSpc>
                <a:spcPct val="160000"/>
              </a:lnSpc>
              <a:spcBef>
                <a:spcPts val="0"/>
              </a:spcBef>
            </a:pPr>
            <a:r>
              <a:rPr lang="tr-TR" dirty="0">
                <a:solidFill>
                  <a:schemeClr val="tx1"/>
                </a:solidFill>
              </a:rPr>
              <a:t>E</a:t>
            </a:r>
            <a:r>
              <a:rPr lang="tr-TR" dirty="0" smtClean="0">
                <a:solidFill>
                  <a:schemeClr val="tx1"/>
                </a:solidFill>
              </a:rPr>
              <a:t>gzersiz </a:t>
            </a:r>
            <a:r>
              <a:rPr lang="tr-TR" dirty="0">
                <a:solidFill>
                  <a:schemeClr val="tx1"/>
                </a:solidFill>
              </a:rPr>
              <a:t>periyodundan önce iyi bir ısınma yapılmalıdır. Isınma rutinleri jogging gibi düşük yoğunluklu ve tüm vücudun harekete katılımının sağlanması ile başlamalıdır. Isınma kalp atım hızını ve kanın kaslarda ve </a:t>
            </a:r>
            <a:r>
              <a:rPr lang="tr-TR" dirty="0" err="1">
                <a:solidFill>
                  <a:schemeClr val="tx1"/>
                </a:solidFill>
              </a:rPr>
              <a:t>tendonlarda</a:t>
            </a:r>
            <a:r>
              <a:rPr lang="tr-TR" dirty="0">
                <a:solidFill>
                  <a:schemeClr val="tx1"/>
                </a:solidFill>
              </a:rPr>
              <a:t> akışını arttırarak sporcuyu yüksek yoğunluklu yüklenmelere hazır hale getirir. Genel ısınmadan sonra, antrenmanın bazı bölümlerinde yer alan bazı egzersizlerin ısınma kapsamında düşük yoğunlukta uygulanması gerekmektedir</a:t>
            </a:r>
            <a:r>
              <a:rPr lang="tr-TR" dirty="0" smtClean="0">
                <a:solidFill>
                  <a:schemeClr val="tx1"/>
                </a:solidFill>
              </a:rPr>
              <a:t>.</a:t>
            </a:r>
          </a:p>
          <a:p>
            <a:pPr algn="just">
              <a:lnSpc>
                <a:spcPct val="160000"/>
              </a:lnSpc>
              <a:spcBef>
                <a:spcPts val="0"/>
              </a:spcBef>
            </a:pPr>
            <a:r>
              <a:rPr lang="tr-TR" dirty="0">
                <a:solidFill>
                  <a:schemeClr val="tx1"/>
                </a:solidFill>
              </a:rPr>
              <a:t>S</a:t>
            </a:r>
            <a:r>
              <a:rPr lang="tr-TR" dirty="0" smtClean="0">
                <a:solidFill>
                  <a:schemeClr val="tx1"/>
                </a:solidFill>
              </a:rPr>
              <a:t>akatlanma </a:t>
            </a:r>
            <a:r>
              <a:rPr lang="tr-TR" dirty="0">
                <a:solidFill>
                  <a:schemeClr val="tx1"/>
                </a:solidFill>
              </a:rPr>
              <a:t>riskini en aza indirgemek için uygun bir kuvvet antrenman programlarıyla ilişkilendirilerek diz, kalça, sırt ve bilek çalışmalarına yer verilmelidir. </a:t>
            </a:r>
            <a:endParaRPr lang="tr-TR" dirty="0" smtClean="0">
              <a:solidFill>
                <a:schemeClr val="tx1"/>
              </a:solidFill>
            </a:endParaRPr>
          </a:p>
          <a:p>
            <a:pPr algn="just">
              <a:lnSpc>
                <a:spcPct val="160000"/>
              </a:lnSpc>
              <a:spcBef>
                <a:spcPts val="0"/>
              </a:spcBef>
            </a:pPr>
            <a:r>
              <a:rPr lang="tr-TR" dirty="0">
                <a:solidFill>
                  <a:schemeClr val="tx1"/>
                </a:solidFill>
              </a:rPr>
              <a:t>Antrenman basit hareketlerden karmaşık hareketlere, düşük yoğunluktan yüksek yoğunluğa ve genel motor becerilerden özel motor becerilere doğru ilerlemelidir. </a:t>
            </a:r>
            <a:endParaRPr lang="tr-TR" dirty="0" smtClean="0">
              <a:solidFill>
                <a:schemeClr val="tx1"/>
              </a:solidFill>
            </a:endParaRPr>
          </a:p>
          <a:p>
            <a:endParaRPr lang="tr-TR" dirty="0"/>
          </a:p>
          <a:p>
            <a:endParaRPr lang="tr-TR" dirty="0"/>
          </a:p>
        </p:txBody>
      </p:sp>
    </p:spTree>
    <p:extLst>
      <p:ext uri="{BB962C8B-B14F-4D97-AF65-F5344CB8AC3E}">
        <p14:creationId xmlns:p14="http://schemas.microsoft.com/office/powerpoint/2010/main" val="24722587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4211960" y="338138"/>
            <a:ext cx="4464496" cy="1252537"/>
          </a:xfrm>
        </p:spPr>
        <p:txBody>
          <a:bodyPr>
            <a:normAutofit fontScale="90000"/>
          </a:bodyPr>
          <a:lstStyle/>
          <a:p>
            <a:r>
              <a:rPr lang="tr-TR" dirty="0"/>
              <a:t>Güvenlik önlemleri</a:t>
            </a:r>
          </a:p>
        </p:txBody>
      </p:sp>
      <p:sp>
        <p:nvSpPr>
          <p:cNvPr id="2" name="İçerik Yer Tutucusu 1"/>
          <p:cNvSpPr>
            <a:spLocks noGrp="1"/>
          </p:cNvSpPr>
          <p:nvPr>
            <p:ph idx="4294967295"/>
          </p:nvPr>
        </p:nvSpPr>
        <p:spPr>
          <a:xfrm>
            <a:off x="395536" y="1556792"/>
            <a:ext cx="8245227" cy="5112568"/>
          </a:xfrm>
        </p:spPr>
        <p:txBody>
          <a:bodyPr>
            <a:normAutofit fontScale="85000" lnSpcReduction="20000"/>
          </a:bodyPr>
          <a:lstStyle/>
          <a:p>
            <a:pPr algn="just">
              <a:lnSpc>
                <a:spcPct val="150000"/>
              </a:lnSpc>
              <a:spcBef>
                <a:spcPts val="0"/>
              </a:spcBef>
            </a:pPr>
            <a:r>
              <a:rPr lang="tr-TR" dirty="0">
                <a:solidFill>
                  <a:schemeClr val="tx1"/>
                </a:solidFill>
              </a:rPr>
              <a:t>A</a:t>
            </a:r>
            <a:r>
              <a:rPr lang="tr-TR" dirty="0" smtClean="0">
                <a:solidFill>
                  <a:schemeClr val="tx1"/>
                </a:solidFill>
              </a:rPr>
              <a:t>ntrenman </a:t>
            </a:r>
            <a:r>
              <a:rPr lang="tr-TR" dirty="0">
                <a:solidFill>
                  <a:schemeClr val="tx1"/>
                </a:solidFill>
              </a:rPr>
              <a:t>planlanmasına başlarken, sıklık, yoğunluk, şiddet, vücut yapısı, spora özgülük, antrenman yaşı ve </a:t>
            </a:r>
            <a:r>
              <a:rPr lang="tr-TR" dirty="0" err="1">
                <a:solidFill>
                  <a:schemeClr val="tx1"/>
                </a:solidFill>
              </a:rPr>
              <a:t>periyotlandırma</a:t>
            </a:r>
            <a:r>
              <a:rPr lang="tr-TR" dirty="0">
                <a:solidFill>
                  <a:schemeClr val="tx1"/>
                </a:solidFill>
              </a:rPr>
              <a:t> aşamaları gibi faktörler göz önünde bulundurulmalıdır</a:t>
            </a:r>
            <a:r>
              <a:rPr lang="tr-TR" dirty="0" smtClean="0">
                <a:solidFill>
                  <a:schemeClr val="tx1"/>
                </a:solidFill>
              </a:rPr>
              <a:t>.</a:t>
            </a:r>
          </a:p>
          <a:p>
            <a:pPr algn="just">
              <a:lnSpc>
                <a:spcPct val="150000"/>
              </a:lnSpc>
              <a:spcBef>
                <a:spcPts val="0"/>
              </a:spcBef>
            </a:pPr>
            <a:r>
              <a:rPr lang="tr-TR" dirty="0">
                <a:solidFill>
                  <a:schemeClr val="tx1"/>
                </a:solidFill>
              </a:rPr>
              <a:t>Aşamalı olarak ilerleyen uygun egzersiz programları uygulayın </a:t>
            </a:r>
          </a:p>
          <a:p>
            <a:pPr algn="just">
              <a:lnSpc>
                <a:spcPct val="150000"/>
              </a:lnSpc>
              <a:spcBef>
                <a:spcPts val="0"/>
              </a:spcBef>
            </a:pPr>
            <a:r>
              <a:rPr lang="tr-TR" dirty="0" smtClean="0">
                <a:solidFill>
                  <a:schemeClr val="tx1"/>
                </a:solidFill>
              </a:rPr>
              <a:t>Uygun </a:t>
            </a:r>
            <a:r>
              <a:rPr lang="tr-TR" dirty="0">
                <a:solidFill>
                  <a:schemeClr val="tx1"/>
                </a:solidFill>
              </a:rPr>
              <a:t>elbise ve ayakkabı giyin. </a:t>
            </a:r>
            <a:endParaRPr lang="tr-TR" dirty="0" smtClean="0">
              <a:solidFill>
                <a:schemeClr val="tx1"/>
              </a:solidFill>
            </a:endParaRPr>
          </a:p>
          <a:p>
            <a:pPr algn="just">
              <a:lnSpc>
                <a:spcPct val="150000"/>
              </a:lnSpc>
              <a:spcBef>
                <a:spcPts val="0"/>
              </a:spcBef>
            </a:pPr>
            <a:r>
              <a:rPr lang="tr-TR" dirty="0" smtClean="0">
                <a:solidFill>
                  <a:schemeClr val="tx1"/>
                </a:solidFill>
              </a:rPr>
              <a:t>Gerekli  </a:t>
            </a:r>
            <a:r>
              <a:rPr lang="tr-TR" dirty="0">
                <a:solidFill>
                  <a:schemeClr val="tx1"/>
                </a:solidFill>
              </a:rPr>
              <a:t>güvenlik </a:t>
            </a:r>
            <a:r>
              <a:rPr lang="tr-TR" dirty="0" smtClean="0">
                <a:solidFill>
                  <a:schemeClr val="tx1"/>
                </a:solidFill>
              </a:rPr>
              <a:t>tedbirlerini alın.</a:t>
            </a:r>
          </a:p>
          <a:p>
            <a:pPr algn="just">
              <a:lnSpc>
                <a:spcPct val="150000"/>
              </a:lnSpc>
              <a:spcBef>
                <a:spcPts val="0"/>
              </a:spcBef>
            </a:pPr>
            <a:r>
              <a:rPr lang="tr-TR" dirty="0" smtClean="0">
                <a:solidFill>
                  <a:schemeClr val="tx1"/>
                </a:solidFill>
              </a:rPr>
              <a:t>Ekipmanları </a:t>
            </a:r>
            <a:r>
              <a:rPr lang="tr-TR" dirty="0">
                <a:solidFill>
                  <a:schemeClr val="tx1"/>
                </a:solidFill>
              </a:rPr>
              <a:t>kullanmadan önce düzgün ve doğru çalıştığından emin olmalısınız. </a:t>
            </a:r>
            <a:endParaRPr lang="tr-TR" dirty="0" smtClean="0">
              <a:solidFill>
                <a:schemeClr val="tx1"/>
              </a:solidFill>
            </a:endParaRPr>
          </a:p>
          <a:p>
            <a:pPr algn="just">
              <a:lnSpc>
                <a:spcPct val="150000"/>
              </a:lnSpc>
              <a:spcBef>
                <a:spcPts val="0"/>
              </a:spcBef>
            </a:pPr>
            <a:r>
              <a:rPr lang="tr-TR" dirty="0" smtClean="0">
                <a:solidFill>
                  <a:schemeClr val="tx1"/>
                </a:solidFill>
              </a:rPr>
              <a:t>Eğer </a:t>
            </a:r>
            <a:r>
              <a:rPr lang="tr-TR" dirty="0">
                <a:solidFill>
                  <a:schemeClr val="tx1"/>
                </a:solidFill>
              </a:rPr>
              <a:t>dışarda egzersiz yapıyorsanız çevrenizde egzersiz sırasında tehlike oluşturabilecek ağaçlar ve taşlar gibi objelere dikkat etmelisiniz. </a:t>
            </a:r>
            <a:endParaRPr lang="tr-TR" dirty="0" smtClean="0">
              <a:solidFill>
                <a:schemeClr val="tx1"/>
              </a:solidFill>
            </a:endParaRPr>
          </a:p>
          <a:p>
            <a:pPr algn="just">
              <a:lnSpc>
                <a:spcPct val="150000"/>
              </a:lnSpc>
              <a:spcBef>
                <a:spcPts val="0"/>
              </a:spcBef>
            </a:pPr>
            <a:r>
              <a:rPr lang="tr-TR" dirty="0" smtClean="0">
                <a:solidFill>
                  <a:schemeClr val="tx1"/>
                </a:solidFill>
              </a:rPr>
              <a:t>Yeni  </a:t>
            </a:r>
            <a:r>
              <a:rPr lang="tr-TR" dirty="0">
                <a:solidFill>
                  <a:schemeClr val="tx1"/>
                </a:solidFill>
              </a:rPr>
              <a:t>bir egzersize başlamadan önce, uygulayacağınız egzersizi iyi ve tamamen  anlamalısınız.</a:t>
            </a:r>
          </a:p>
          <a:p>
            <a:endParaRPr lang="tr-TR" dirty="0"/>
          </a:p>
          <a:p>
            <a:endParaRPr lang="tr-TR" dirty="0"/>
          </a:p>
        </p:txBody>
      </p:sp>
    </p:spTree>
    <p:extLst>
      <p:ext uri="{BB962C8B-B14F-4D97-AF65-F5344CB8AC3E}">
        <p14:creationId xmlns:p14="http://schemas.microsoft.com/office/powerpoint/2010/main" val="143067417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589338" y="338139"/>
            <a:ext cx="5554662" cy="1002630"/>
          </a:xfrm>
        </p:spPr>
        <p:txBody>
          <a:bodyPr/>
          <a:lstStyle/>
          <a:p>
            <a:r>
              <a:rPr lang="tr-TR" dirty="0"/>
              <a:t>Güvenlik önlemleri</a:t>
            </a:r>
          </a:p>
        </p:txBody>
      </p:sp>
      <p:sp>
        <p:nvSpPr>
          <p:cNvPr id="2" name="İçerik Yer Tutucusu 1"/>
          <p:cNvSpPr>
            <a:spLocks noGrp="1"/>
          </p:cNvSpPr>
          <p:nvPr>
            <p:ph idx="4294967295"/>
          </p:nvPr>
        </p:nvSpPr>
        <p:spPr>
          <a:xfrm>
            <a:off x="395536" y="1844824"/>
            <a:ext cx="8280920" cy="4752528"/>
          </a:xfrm>
        </p:spPr>
        <p:txBody>
          <a:bodyPr>
            <a:normAutofit/>
          </a:bodyPr>
          <a:lstStyle/>
          <a:p>
            <a:pPr algn="just">
              <a:lnSpc>
                <a:spcPct val="150000"/>
              </a:lnSpc>
              <a:spcBef>
                <a:spcPts val="0"/>
              </a:spcBef>
            </a:pPr>
            <a:r>
              <a:rPr lang="tr-TR" dirty="0" smtClean="0">
                <a:solidFill>
                  <a:schemeClr val="tx1"/>
                </a:solidFill>
              </a:rPr>
              <a:t>Adaptasyon ve sakatlığın önlenmesi için egzersizlerin </a:t>
            </a:r>
            <a:r>
              <a:rPr lang="tr-TR" dirty="0">
                <a:solidFill>
                  <a:schemeClr val="tx1"/>
                </a:solidFill>
              </a:rPr>
              <a:t>birkaç hafta </a:t>
            </a:r>
            <a:r>
              <a:rPr lang="tr-TR" dirty="0" smtClean="0">
                <a:solidFill>
                  <a:schemeClr val="tx1"/>
                </a:solidFill>
              </a:rPr>
              <a:t>düşük yoğunluklu uygulanması </a:t>
            </a:r>
            <a:r>
              <a:rPr lang="tr-TR" dirty="0">
                <a:solidFill>
                  <a:schemeClr val="tx1"/>
                </a:solidFill>
              </a:rPr>
              <a:t>ve egzersizler arası yeteri kadar dinlenme zamanının verilmesi </a:t>
            </a:r>
            <a:r>
              <a:rPr lang="tr-TR" dirty="0" smtClean="0">
                <a:solidFill>
                  <a:schemeClr val="tx1"/>
                </a:solidFill>
              </a:rPr>
              <a:t>gerekir. </a:t>
            </a:r>
          </a:p>
          <a:p>
            <a:pPr algn="just">
              <a:lnSpc>
                <a:spcPct val="150000"/>
              </a:lnSpc>
              <a:spcBef>
                <a:spcPts val="0"/>
              </a:spcBef>
            </a:pPr>
            <a:r>
              <a:rPr lang="tr-TR" dirty="0">
                <a:solidFill>
                  <a:schemeClr val="tx1"/>
                </a:solidFill>
              </a:rPr>
              <a:t>Y</a:t>
            </a:r>
            <a:r>
              <a:rPr lang="tr-TR" dirty="0" smtClean="0">
                <a:solidFill>
                  <a:schemeClr val="tx1"/>
                </a:solidFill>
              </a:rPr>
              <a:t>üksek </a:t>
            </a:r>
            <a:r>
              <a:rPr lang="tr-TR" dirty="0">
                <a:solidFill>
                  <a:schemeClr val="tx1"/>
                </a:solidFill>
              </a:rPr>
              <a:t>yoğunlukta </a:t>
            </a:r>
            <a:r>
              <a:rPr lang="tr-TR" dirty="0" smtClean="0">
                <a:solidFill>
                  <a:schemeClr val="tx1"/>
                </a:solidFill>
              </a:rPr>
              <a:t>çeviklik antrenmanlarını </a:t>
            </a:r>
            <a:r>
              <a:rPr lang="tr-TR" dirty="0">
                <a:solidFill>
                  <a:schemeClr val="tx1"/>
                </a:solidFill>
              </a:rPr>
              <a:t>uygulamadan önce temel kuvvet </a:t>
            </a:r>
            <a:r>
              <a:rPr lang="tr-TR" dirty="0" smtClean="0">
                <a:solidFill>
                  <a:schemeClr val="tx1"/>
                </a:solidFill>
              </a:rPr>
              <a:t>gelişimi gerekir.</a:t>
            </a:r>
          </a:p>
          <a:p>
            <a:pPr algn="just">
              <a:lnSpc>
                <a:spcPct val="150000"/>
              </a:lnSpc>
              <a:spcBef>
                <a:spcPts val="0"/>
              </a:spcBef>
            </a:pPr>
            <a:r>
              <a:rPr lang="tr-TR" dirty="0" smtClean="0">
                <a:solidFill>
                  <a:schemeClr val="tx1"/>
                </a:solidFill>
              </a:rPr>
              <a:t>Sporcu </a:t>
            </a:r>
            <a:r>
              <a:rPr lang="tr-TR" dirty="0">
                <a:solidFill>
                  <a:schemeClr val="tx1"/>
                </a:solidFill>
              </a:rPr>
              <a:t>verilen egzersize adaptasyon sağlayıncaya kadar hafif kas ağrısı oluşabilir.</a:t>
            </a:r>
          </a:p>
        </p:txBody>
      </p:sp>
    </p:spTree>
    <p:extLst>
      <p:ext uri="{BB962C8B-B14F-4D97-AF65-F5344CB8AC3E}">
        <p14:creationId xmlns:p14="http://schemas.microsoft.com/office/powerpoint/2010/main" val="220434598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3105835"/>
            <a:ext cx="8280920" cy="1077218"/>
          </a:xfrm>
          <a:prstGeom prst="rect">
            <a:avLst/>
          </a:prstGeom>
        </p:spPr>
        <p:txBody>
          <a:bodyPr wrap="square">
            <a:spAutoFit/>
          </a:bodyPr>
          <a:lstStyle/>
          <a:p>
            <a:pPr algn="ctr"/>
            <a:r>
              <a:rPr lang="tr-TR" sz="3200" b="1" dirty="0"/>
              <a:t>ÇEVİKLİĞİ GELİŞTİREN </a:t>
            </a:r>
            <a:r>
              <a:rPr lang="tr-TR" sz="3200" b="1" dirty="0" smtClean="0"/>
              <a:t>ALIŞTIRMA  ÖRNEKLERİ </a:t>
            </a:r>
          </a:p>
          <a:p>
            <a:pPr algn="ctr"/>
            <a:r>
              <a:rPr lang="tr-TR" sz="3200" b="1" dirty="0" smtClean="0"/>
              <a:t> </a:t>
            </a:r>
            <a:r>
              <a:rPr lang="tr-TR" sz="3200" b="1" dirty="0"/>
              <a:t>( DRİLLER ) : </a:t>
            </a:r>
            <a:endParaRPr lang="tr-TR" sz="3200" dirty="0">
              <a:effectLst/>
            </a:endParaRPr>
          </a:p>
        </p:txBody>
      </p:sp>
    </p:spTree>
    <p:extLst>
      <p:ext uri="{BB962C8B-B14F-4D97-AF65-F5344CB8AC3E}">
        <p14:creationId xmlns:p14="http://schemas.microsoft.com/office/powerpoint/2010/main" val="75264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1041812" y="1627032"/>
            <a:ext cx="2000250" cy="1781175"/>
          </a:xfrm>
          <a:prstGeom prst="rect">
            <a:avLst/>
          </a:prstGeom>
          <a:noFill/>
          <a:ln>
            <a:noFill/>
          </a:ln>
        </p:spPr>
      </p:pic>
      <p:sp>
        <p:nvSpPr>
          <p:cNvPr id="3" name="Dikdörtgen 2"/>
          <p:cNvSpPr/>
          <p:nvPr/>
        </p:nvSpPr>
        <p:spPr>
          <a:xfrm>
            <a:off x="975039" y="1259468"/>
            <a:ext cx="2085827" cy="369332"/>
          </a:xfrm>
          <a:prstGeom prst="rect">
            <a:avLst/>
          </a:prstGeom>
        </p:spPr>
        <p:txBody>
          <a:bodyPr wrap="none">
            <a:spAutoFit/>
          </a:bodyPr>
          <a:lstStyle/>
          <a:p>
            <a:pPr lvl="0"/>
            <a:r>
              <a:rPr lang="tr-TR" b="1" dirty="0"/>
              <a:t>İleri ve Geri Sekme:</a:t>
            </a:r>
            <a:endParaRPr lang="tr-TR" dirty="0"/>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4771611" y="2103238"/>
            <a:ext cx="2286000" cy="1728193"/>
          </a:xfrm>
          <a:prstGeom prst="rect">
            <a:avLst/>
          </a:prstGeom>
          <a:noFill/>
          <a:ln>
            <a:noFill/>
          </a:ln>
        </p:spPr>
      </p:pic>
      <p:sp>
        <p:nvSpPr>
          <p:cNvPr id="5" name="Dikdörtgen 4"/>
          <p:cNvSpPr/>
          <p:nvPr/>
        </p:nvSpPr>
        <p:spPr>
          <a:xfrm>
            <a:off x="4877690" y="1628800"/>
            <a:ext cx="2106667" cy="369332"/>
          </a:xfrm>
          <a:prstGeom prst="rect">
            <a:avLst/>
          </a:prstGeom>
        </p:spPr>
        <p:txBody>
          <a:bodyPr wrap="none">
            <a:spAutoFit/>
          </a:bodyPr>
          <a:lstStyle/>
          <a:p>
            <a:pPr lvl="0"/>
            <a:r>
              <a:rPr lang="tr-TR" b="1" dirty="0"/>
              <a:t>Dışa – yana  Sekme:</a:t>
            </a:r>
            <a:endParaRPr lang="tr-TR" dirty="0"/>
          </a:p>
        </p:txBody>
      </p:sp>
      <p:pic>
        <p:nvPicPr>
          <p:cNvPr id="6" name="Resim 5"/>
          <p:cNvPicPr/>
          <p:nvPr/>
        </p:nvPicPr>
        <p:blipFill>
          <a:blip r:embed="rId4">
            <a:extLst>
              <a:ext uri="{28A0092B-C50C-407E-A947-70E740481C1C}">
                <a14:useLocalDpi xmlns:a14="http://schemas.microsoft.com/office/drawing/2010/main" val="0"/>
              </a:ext>
            </a:extLst>
          </a:blip>
          <a:srcRect/>
          <a:stretch>
            <a:fillRect/>
          </a:stretch>
        </p:blipFill>
        <p:spPr bwMode="auto">
          <a:xfrm>
            <a:off x="975039" y="4781550"/>
            <a:ext cx="2009775" cy="2076450"/>
          </a:xfrm>
          <a:prstGeom prst="rect">
            <a:avLst/>
          </a:prstGeom>
          <a:noFill/>
          <a:ln>
            <a:noFill/>
          </a:ln>
        </p:spPr>
      </p:pic>
      <p:sp>
        <p:nvSpPr>
          <p:cNvPr id="7" name="Dikdörtgen 6"/>
          <p:cNvSpPr/>
          <p:nvPr/>
        </p:nvSpPr>
        <p:spPr>
          <a:xfrm>
            <a:off x="107504" y="3501008"/>
            <a:ext cx="4572000" cy="1200329"/>
          </a:xfrm>
          <a:prstGeom prst="rect">
            <a:avLst/>
          </a:prstGeom>
        </p:spPr>
        <p:txBody>
          <a:bodyPr>
            <a:spAutoFit/>
          </a:bodyPr>
          <a:lstStyle/>
          <a:p>
            <a:pPr algn="just"/>
            <a:r>
              <a:rPr lang="tr-TR" b="1" dirty="0"/>
              <a:t>Makaslama: </a:t>
            </a:r>
            <a:r>
              <a:rPr lang="tr-TR" dirty="0"/>
              <a:t>1.Sol ayakla öne sekme ve önde 1.Sağ ayakla yere temas ve geriye sekme,2 geride sağ ayakla yere temas ve öne sekme ve sol ayakla yere temas şeklindedir.</a:t>
            </a:r>
            <a:endParaRPr lang="tr-TR" dirty="0"/>
          </a:p>
        </p:txBody>
      </p:sp>
      <p:pic>
        <p:nvPicPr>
          <p:cNvPr id="8" name="Resim 7"/>
          <p:cNvPicPr/>
          <p:nvPr/>
        </p:nvPicPr>
        <p:blipFill>
          <a:blip r:embed="rId5">
            <a:extLst>
              <a:ext uri="{28A0092B-C50C-407E-A947-70E740481C1C}">
                <a14:useLocalDpi xmlns:a14="http://schemas.microsoft.com/office/drawing/2010/main" val="0"/>
              </a:ext>
            </a:extLst>
          </a:blip>
          <a:srcRect/>
          <a:stretch>
            <a:fillRect/>
          </a:stretch>
        </p:blipFill>
        <p:spPr bwMode="auto">
          <a:xfrm>
            <a:off x="4623273" y="5157192"/>
            <a:ext cx="2809875" cy="1571625"/>
          </a:xfrm>
          <a:prstGeom prst="rect">
            <a:avLst/>
          </a:prstGeom>
          <a:noFill/>
          <a:ln>
            <a:noFill/>
          </a:ln>
        </p:spPr>
      </p:pic>
      <p:sp>
        <p:nvSpPr>
          <p:cNvPr id="9" name="Dikdörtgen 8"/>
          <p:cNvSpPr/>
          <p:nvPr/>
        </p:nvSpPr>
        <p:spPr>
          <a:xfrm>
            <a:off x="4623273" y="4101172"/>
            <a:ext cx="4572000" cy="923330"/>
          </a:xfrm>
          <a:prstGeom prst="rect">
            <a:avLst/>
          </a:prstGeom>
        </p:spPr>
        <p:txBody>
          <a:bodyPr>
            <a:spAutoFit/>
          </a:bodyPr>
          <a:lstStyle/>
          <a:p>
            <a:pPr lvl="0"/>
            <a:r>
              <a:rPr lang="tr-TR" b="1" dirty="0"/>
              <a:t>Öne ve Geriye Sekme ( yana-Dışa hareket): </a:t>
            </a:r>
            <a:r>
              <a:rPr lang="tr-TR" dirty="0"/>
              <a:t>Çift ayakla öne ve geriye ve sağ yana olacak şekilde sekmeler yapılır</a:t>
            </a:r>
          </a:p>
        </p:txBody>
      </p:sp>
      <p:sp>
        <p:nvSpPr>
          <p:cNvPr id="10" name="Dikdörtgen 9"/>
          <p:cNvSpPr/>
          <p:nvPr/>
        </p:nvSpPr>
        <p:spPr>
          <a:xfrm>
            <a:off x="4139952" y="336138"/>
            <a:ext cx="4572000" cy="923330"/>
          </a:xfrm>
          <a:prstGeom prst="rect">
            <a:avLst/>
          </a:prstGeom>
        </p:spPr>
        <p:txBody>
          <a:bodyPr>
            <a:spAutoFit/>
          </a:bodyPr>
          <a:lstStyle/>
          <a:p>
            <a:pPr lvl="0"/>
            <a:r>
              <a:rPr lang="tr-TR" b="1" dirty="0" smtClean="0">
                <a:solidFill>
                  <a:schemeClr val="bg1"/>
                </a:solidFill>
              </a:rPr>
              <a:t>1. ÇİZGİ </a:t>
            </a:r>
            <a:r>
              <a:rPr lang="tr-TR" b="1" dirty="0">
                <a:solidFill>
                  <a:schemeClr val="bg1"/>
                </a:solidFill>
              </a:rPr>
              <a:t>VEYA HAT ALIŞTIRMALAR ( DRİLLER) </a:t>
            </a:r>
            <a:endParaRPr lang="tr-TR" dirty="0">
              <a:solidFill>
                <a:schemeClr val="bg1"/>
              </a:solidFill>
            </a:endParaRPr>
          </a:p>
          <a:p>
            <a:r>
              <a:rPr lang="tr-TR" dirty="0">
                <a:solidFill>
                  <a:schemeClr val="bg1"/>
                </a:solidFill>
              </a:rPr>
              <a:t>Bu temel ayak hızı </a:t>
            </a:r>
            <a:r>
              <a:rPr lang="tr-TR" dirty="0" smtClean="0">
                <a:solidFill>
                  <a:schemeClr val="bg1"/>
                </a:solidFill>
              </a:rPr>
              <a:t>dirili </a:t>
            </a:r>
            <a:r>
              <a:rPr lang="tr-TR" dirty="0">
                <a:solidFill>
                  <a:schemeClr val="bg1"/>
                </a:solidFill>
              </a:rPr>
              <a:t>ileri ve geriye yön </a:t>
            </a:r>
            <a:r>
              <a:rPr lang="tr-TR" dirty="0" smtClean="0">
                <a:solidFill>
                  <a:schemeClr val="bg1"/>
                </a:solidFill>
              </a:rPr>
              <a:t>	değişiklikleri </a:t>
            </a:r>
            <a:r>
              <a:rPr lang="tr-TR" dirty="0">
                <a:solidFill>
                  <a:schemeClr val="bg1"/>
                </a:solidFill>
              </a:rPr>
              <a:t>üzerinde durur.</a:t>
            </a:r>
            <a:endParaRPr lang="tr-TR" dirty="0">
              <a:solidFill>
                <a:schemeClr val="bg1"/>
              </a:solidFill>
              <a:effectLst/>
            </a:endParaRPr>
          </a:p>
        </p:txBody>
      </p:sp>
    </p:spTree>
    <p:extLst>
      <p:ext uri="{BB962C8B-B14F-4D97-AF65-F5344CB8AC3E}">
        <p14:creationId xmlns:p14="http://schemas.microsoft.com/office/powerpoint/2010/main" val="34468544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39952" y="336138"/>
            <a:ext cx="4572000" cy="923330"/>
          </a:xfrm>
          <a:prstGeom prst="rect">
            <a:avLst/>
          </a:prstGeom>
        </p:spPr>
        <p:txBody>
          <a:bodyPr>
            <a:spAutoFit/>
          </a:bodyPr>
          <a:lstStyle/>
          <a:p>
            <a:pPr lvl="0"/>
            <a:r>
              <a:rPr lang="tr-TR" b="1" dirty="0" smtClean="0">
                <a:solidFill>
                  <a:schemeClr val="bg1"/>
                </a:solidFill>
              </a:rPr>
              <a:t>1. ÇİZGİ </a:t>
            </a:r>
            <a:r>
              <a:rPr lang="tr-TR" b="1" dirty="0">
                <a:solidFill>
                  <a:schemeClr val="bg1"/>
                </a:solidFill>
              </a:rPr>
              <a:t>VEYA HAT ALIŞTIRMALAR ( DRİLLER) </a:t>
            </a:r>
            <a:endParaRPr lang="tr-TR" dirty="0">
              <a:solidFill>
                <a:schemeClr val="bg1"/>
              </a:solidFill>
            </a:endParaRPr>
          </a:p>
          <a:p>
            <a:r>
              <a:rPr lang="tr-TR" dirty="0">
                <a:solidFill>
                  <a:schemeClr val="bg1"/>
                </a:solidFill>
              </a:rPr>
              <a:t>Bu temel ayak hızı </a:t>
            </a:r>
            <a:r>
              <a:rPr lang="tr-TR" dirty="0" smtClean="0">
                <a:solidFill>
                  <a:schemeClr val="bg1"/>
                </a:solidFill>
              </a:rPr>
              <a:t>dirili </a:t>
            </a:r>
            <a:r>
              <a:rPr lang="tr-TR" dirty="0">
                <a:solidFill>
                  <a:schemeClr val="bg1"/>
                </a:solidFill>
              </a:rPr>
              <a:t>ileri ve geriye yön </a:t>
            </a:r>
            <a:r>
              <a:rPr lang="tr-TR" dirty="0" smtClean="0">
                <a:solidFill>
                  <a:schemeClr val="bg1"/>
                </a:solidFill>
              </a:rPr>
              <a:t>	değişiklikleri </a:t>
            </a:r>
            <a:r>
              <a:rPr lang="tr-TR" dirty="0">
                <a:solidFill>
                  <a:schemeClr val="bg1"/>
                </a:solidFill>
              </a:rPr>
              <a:t>üzerinde durur.</a:t>
            </a:r>
            <a:endParaRPr lang="tr-TR" dirty="0">
              <a:solidFill>
                <a:schemeClr val="bg1"/>
              </a:solidFill>
              <a:effectLst/>
            </a:endParaRPr>
          </a:p>
        </p:txBody>
      </p:sp>
      <p:pic>
        <p:nvPicPr>
          <p:cNvPr id="3" name="Resim 2"/>
          <p:cNvPicPr/>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2143125" cy="3086100"/>
          </a:xfrm>
          <a:prstGeom prst="rect">
            <a:avLst/>
          </a:prstGeom>
          <a:noFill/>
          <a:ln>
            <a:noFill/>
          </a:ln>
        </p:spPr>
      </p:pic>
      <p:sp>
        <p:nvSpPr>
          <p:cNvPr id="4" name="Dikdörtgen 3"/>
          <p:cNvSpPr/>
          <p:nvPr/>
        </p:nvSpPr>
        <p:spPr>
          <a:xfrm>
            <a:off x="503322" y="1124744"/>
            <a:ext cx="2653290" cy="369332"/>
          </a:xfrm>
          <a:prstGeom prst="rect">
            <a:avLst/>
          </a:prstGeom>
        </p:spPr>
        <p:txBody>
          <a:bodyPr wrap="none">
            <a:spAutoFit/>
          </a:bodyPr>
          <a:lstStyle/>
          <a:p>
            <a:r>
              <a:rPr lang="tr-TR" b="1" dirty="0"/>
              <a:t>Dışa-yana ve öne Sekme :</a:t>
            </a:r>
            <a:endParaRPr lang="tr-TR" dirty="0"/>
          </a:p>
        </p:txBody>
      </p:sp>
      <p:pic>
        <p:nvPicPr>
          <p:cNvPr id="5" name="Resim 4"/>
          <p:cNvPicPr/>
          <p:nvPr/>
        </p:nvPicPr>
        <p:blipFill>
          <a:blip r:embed="rId3">
            <a:extLst>
              <a:ext uri="{28A0092B-C50C-407E-A947-70E740481C1C}">
                <a14:useLocalDpi xmlns:a14="http://schemas.microsoft.com/office/drawing/2010/main" val="0"/>
              </a:ext>
            </a:extLst>
          </a:blip>
          <a:srcRect/>
          <a:stretch>
            <a:fillRect/>
          </a:stretch>
        </p:blipFill>
        <p:spPr bwMode="auto">
          <a:xfrm>
            <a:off x="4355976" y="4077072"/>
            <a:ext cx="3838575" cy="2114550"/>
          </a:xfrm>
          <a:prstGeom prst="rect">
            <a:avLst/>
          </a:prstGeom>
          <a:noFill/>
          <a:ln>
            <a:noFill/>
          </a:ln>
        </p:spPr>
      </p:pic>
      <p:sp>
        <p:nvSpPr>
          <p:cNvPr id="6" name="Dikdörtgen 5"/>
          <p:cNvSpPr/>
          <p:nvPr/>
        </p:nvSpPr>
        <p:spPr>
          <a:xfrm>
            <a:off x="3989263" y="1628800"/>
            <a:ext cx="4572000" cy="2031325"/>
          </a:xfrm>
          <a:prstGeom prst="rect">
            <a:avLst/>
          </a:prstGeom>
        </p:spPr>
        <p:txBody>
          <a:bodyPr>
            <a:spAutoFit/>
          </a:bodyPr>
          <a:lstStyle/>
          <a:p>
            <a:pPr lvl="0"/>
            <a:r>
              <a:rPr lang="tr-TR" b="1" dirty="0"/>
              <a:t>Makaslama Hareketi: </a:t>
            </a:r>
            <a:r>
              <a:rPr lang="tr-TR" dirty="0"/>
              <a:t>1.Sol ayakla sekme ve sağ ayakla yere temas,2.sol ayakla geriye sekme ve sağ ayakla yere temas, 3.sol ayakla öne sekme ve sağ ayakla yere temas.4.sol ayakla geriye sekme ve sağ ayakla yere temas. 1-2,2-3,3-4 aralarında ise diğer ayağa </a:t>
            </a:r>
            <a:r>
              <a:rPr lang="tr-TR" dirty="0" err="1"/>
              <a:t>sıçranır</a:t>
            </a:r>
            <a:r>
              <a:rPr lang="tr-TR" dirty="0"/>
              <a:t>.</a:t>
            </a:r>
          </a:p>
        </p:txBody>
      </p:sp>
    </p:spTree>
    <p:extLst>
      <p:ext uri="{BB962C8B-B14F-4D97-AF65-F5344CB8AC3E}">
        <p14:creationId xmlns:p14="http://schemas.microsoft.com/office/powerpoint/2010/main" val="24220186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2500597" y="3140968"/>
            <a:ext cx="3857625" cy="1257300"/>
          </a:xfrm>
          <a:prstGeom prst="rect">
            <a:avLst/>
          </a:prstGeom>
          <a:noFill/>
          <a:ln>
            <a:noFill/>
          </a:ln>
        </p:spPr>
      </p:pic>
      <p:sp>
        <p:nvSpPr>
          <p:cNvPr id="3" name="Dikdörtgen 2"/>
          <p:cNvSpPr/>
          <p:nvPr/>
        </p:nvSpPr>
        <p:spPr>
          <a:xfrm>
            <a:off x="1694532" y="2204864"/>
            <a:ext cx="5469756" cy="646331"/>
          </a:xfrm>
          <a:prstGeom prst="rect">
            <a:avLst/>
          </a:prstGeom>
        </p:spPr>
        <p:txBody>
          <a:bodyPr wrap="square">
            <a:spAutoFit/>
          </a:bodyPr>
          <a:lstStyle/>
          <a:p>
            <a:pPr lvl="0" algn="ctr"/>
            <a:r>
              <a:rPr lang="tr-TR" b="1" dirty="0"/>
              <a:t>180 Derece sekerek dönme hareketi: </a:t>
            </a:r>
            <a:r>
              <a:rPr lang="tr-TR" dirty="0"/>
              <a:t>Her bir sekmede vücut 180 derece döndürülür</a:t>
            </a:r>
            <a:r>
              <a:rPr lang="tr-TR" b="1" dirty="0"/>
              <a:t>.</a:t>
            </a:r>
            <a:endParaRPr lang="tr-TR" dirty="0"/>
          </a:p>
        </p:txBody>
      </p:sp>
      <p:sp>
        <p:nvSpPr>
          <p:cNvPr id="5" name="Dikdörtgen 4"/>
          <p:cNvSpPr/>
          <p:nvPr/>
        </p:nvSpPr>
        <p:spPr>
          <a:xfrm>
            <a:off x="4139952" y="336138"/>
            <a:ext cx="4572000" cy="923330"/>
          </a:xfrm>
          <a:prstGeom prst="rect">
            <a:avLst/>
          </a:prstGeom>
        </p:spPr>
        <p:txBody>
          <a:bodyPr>
            <a:spAutoFit/>
          </a:bodyPr>
          <a:lstStyle/>
          <a:p>
            <a:pPr lvl="0"/>
            <a:r>
              <a:rPr lang="tr-TR" b="1" dirty="0" smtClean="0">
                <a:solidFill>
                  <a:schemeClr val="bg1"/>
                </a:solidFill>
              </a:rPr>
              <a:t>1. ÇİZGİ </a:t>
            </a:r>
            <a:r>
              <a:rPr lang="tr-TR" b="1" dirty="0">
                <a:solidFill>
                  <a:schemeClr val="bg1"/>
                </a:solidFill>
              </a:rPr>
              <a:t>VEYA HAT ALIŞTIRMALAR ( DRİLLER) </a:t>
            </a:r>
            <a:endParaRPr lang="tr-TR" dirty="0">
              <a:solidFill>
                <a:schemeClr val="bg1"/>
              </a:solidFill>
            </a:endParaRPr>
          </a:p>
          <a:p>
            <a:r>
              <a:rPr lang="tr-TR" dirty="0">
                <a:solidFill>
                  <a:schemeClr val="bg1"/>
                </a:solidFill>
              </a:rPr>
              <a:t>Bu temel ayak hızı </a:t>
            </a:r>
            <a:r>
              <a:rPr lang="tr-TR" dirty="0" smtClean="0">
                <a:solidFill>
                  <a:schemeClr val="bg1"/>
                </a:solidFill>
              </a:rPr>
              <a:t>dirili </a:t>
            </a:r>
            <a:r>
              <a:rPr lang="tr-TR" dirty="0">
                <a:solidFill>
                  <a:schemeClr val="bg1"/>
                </a:solidFill>
              </a:rPr>
              <a:t>ileri ve geriye yön </a:t>
            </a:r>
            <a:r>
              <a:rPr lang="tr-TR" dirty="0" smtClean="0">
                <a:solidFill>
                  <a:schemeClr val="bg1"/>
                </a:solidFill>
              </a:rPr>
              <a:t>	değişiklikleri </a:t>
            </a:r>
            <a:r>
              <a:rPr lang="tr-TR" dirty="0">
                <a:solidFill>
                  <a:schemeClr val="bg1"/>
                </a:solidFill>
              </a:rPr>
              <a:t>üzerinde durur.</a:t>
            </a:r>
            <a:endParaRPr lang="tr-TR" dirty="0">
              <a:solidFill>
                <a:schemeClr val="bg1"/>
              </a:solidFill>
              <a:effectLst/>
            </a:endParaRPr>
          </a:p>
        </p:txBody>
      </p:sp>
    </p:spTree>
    <p:extLst>
      <p:ext uri="{BB962C8B-B14F-4D97-AF65-F5344CB8AC3E}">
        <p14:creationId xmlns:p14="http://schemas.microsoft.com/office/powerpoint/2010/main" val="371556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260649"/>
            <a:ext cx="8229600" cy="648071"/>
          </a:xfrm>
        </p:spPr>
        <p:txBody>
          <a:bodyPr>
            <a:normAutofit fontScale="90000"/>
          </a:bodyPr>
          <a:lstStyle/>
          <a:p>
            <a:r>
              <a:rPr lang="tr-TR" b="1" dirty="0"/>
              <a:t>Reaksiyon zamanı</a:t>
            </a:r>
          </a:p>
        </p:txBody>
      </p:sp>
      <p:sp>
        <p:nvSpPr>
          <p:cNvPr id="2" name="İçerik Yer Tutucusu 1"/>
          <p:cNvSpPr>
            <a:spLocks noGrp="1"/>
          </p:cNvSpPr>
          <p:nvPr>
            <p:ph idx="4294967295"/>
          </p:nvPr>
        </p:nvSpPr>
        <p:spPr>
          <a:xfrm>
            <a:off x="323528" y="1844674"/>
            <a:ext cx="8568952" cy="4752678"/>
          </a:xfrm>
        </p:spPr>
        <p:txBody>
          <a:bodyPr>
            <a:normAutofit/>
          </a:bodyPr>
          <a:lstStyle/>
          <a:p>
            <a:pPr algn="just">
              <a:lnSpc>
                <a:spcPct val="150000"/>
              </a:lnSpc>
              <a:spcBef>
                <a:spcPts val="0"/>
              </a:spcBef>
            </a:pPr>
            <a:r>
              <a:rPr lang="tr-TR" sz="2600" dirty="0">
                <a:solidFill>
                  <a:schemeClr val="tx1"/>
                </a:solidFill>
              </a:rPr>
              <a:t>Reaksiyon zamanı, bir uyarana çabuk yanıt verme yeteneği olarak ifade edilir. </a:t>
            </a:r>
            <a:endParaRPr lang="tr-TR" sz="2600" dirty="0" smtClean="0">
              <a:solidFill>
                <a:schemeClr val="tx1"/>
              </a:solidFill>
            </a:endParaRPr>
          </a:p>
          <a:p>
            <a:pPr algn="just">
              <a:lnSpc>
                <a:spcPct val="150000"/>
              </a:lnSpc>
              <a:spcBef>
                <a:spcPts val="0"/>
              </a:spcBef>
            </a:pPr>
            <a:r>
              <a:rPr lang="tr-TR" sz="2600" dirty="0" smtClean="0">
                <a:solidFill>
                  <a:schemeClr val="tx1"/>
                </a:solidFill>
              </a:rPr>
              <a:t>Aynı </a:t>
            </a:r>
            <a:r>
              <a:rPr lang="tr-TR" sz="2600" dirty="0">
                <a:solidFill>
                  <a:schemeClr val="tx1"/>
                </a:solidFill>
              </a:rPr>
              <a:t>zamanda birçok spor dalında önemli rol oynar. Bir tenis oyuncusunun, düşen tenis topuna ne kadar çabuk reaksiyon gösterebildiği sporcunun kazanmayla yüzleşme oranını belirler. Biz kendi reaksiyon zamanımızı geliştirebilir miyiz? Her </a:t>
            </a:r>
            <a:r>
              <a:rPr lang="tr-TR" sz="2600" dirty="0" smtClean="0">
                <a:solidFill>
                  <a:schemeClr val="tx1"/>
                </a:solidFill>
              </a:rPr>
              <a:t>durumda </a:t>
            </a:r>
            <a:r>
              <a:rPr lang="tr-TR" sz="2600" dirty="0">
                <a:solidFill>
                  <a:schemeClr val="tx1"/>
                </a:solidFill>
              </a:rPr>
              <a:t>da cevap </a:t>
            </a:r>
            <a:r>
              <a:rPr lang="tr-TR" sz="2600" b="1" dirty="0">
                <a:solidFill>
                  <a:schemeClr val="tx1"/>
                </a:solidFill>
              </a:rPr>
              <a:t>evettir</a:t>
            </a:r>
            <a:r>
              <a:rPr lang="tr-TR" sz="2600" dirty="0">
                <a:solidFill>
                  <a:schemeClr val="tx1"/>
                </a:solidFill>
              </a:rPr>
              <a:t>. </a:t>
            </a:r>
          </a:p>
          <a:p>
            <a:endParaRPr lang="tr-TR" dirty="0"/>
          </a:p>
        </p:txBody>
      </p:sp>
    </p:spTree>
    <p:extLst>
      <p:ext uri="{BB962C8B-B14F-4D97-AF65-F5344CB8AC3E}">
        <p14:creationId xmlns:p14="http://schemas.microsoft.com/office/powerpoint/2010/main" val="213630479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67944" y="404664"/>
            <a:ext cx="4572000" cy="646331"/>
          </a:xfrm>
          <a:prstGeom prst="rect">
            <a:avLst/>
          </a:prstGeom>
        </p:spPr>
        <p:txBody>
          <a:bodyPr>
            <a:spAutoFit/>
          </a:bodyPr>
          <a:lstStyle/>
          <a:p>
            <a:pPr lvl="0" algn="ctr"/>
            <a:r>
              <a:rPr lang="tr-TR" b="1" dirty="0" smtClean="0"/>
              <a:t>2.ALTERNATİF </a:t>
            </a:r>
            <a:r>
              <a:rPr lang="tr-TR" b="1" dirty="0"/>
              <a:t>ÇİZGİ ALIŞTIRMALARI ÖRNEKLERİ:</a:t>
            </a:r>
            <a:endParaRPr lang="tr-TR" dirty="0"/>
          </a:p>
        </p:txBody>
      </p:sp>
      <p:sp>
        <p:nvSpPr>
          <p:cNvPr id="5" name="Rectangle 5"/>
          <p:cNvSpPr>
            <a:spLocks noChangeArrowheads="1"/>
          </p:cNvSpPr>
          <p:nvPr/>
        </p:nvSpPr>
        <p:spPr bwMode="auto">
          <a:xfrm>
            <a:off x="950375" y="1231583"/>
            <a:ext cx="7458260"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endPar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Zikzak Çizgi koşusu: 1</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m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lik</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zikzaklarla (değişken olabilir) koşmak.</a:t>
            </a:r>
            <a:endParaRPr kumimoji="0" lang="tr-TR" alt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8" name="Resim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844824"/>
            <a:ext cx="5753100" cy="8096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p:cNvSpPr>
            <a:spLocks noChangeArrowheads="1"/>
          </p:cNvSpPr>
          <p:nvPr/>
        </p:nvSpPr>
        <p:spPr bwMode="auto">
          <a:xfrm>
            <a:off x="0" y="12668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Dikdörtgen 6"/>
          <p:cNvSpPr/>
          <p:nvPr/>
        </p:nvSpPr>
        <p:spPr>
          <a:xfrm>
            <a:off x="827584" y="2828836"/>
            <a:ext cx="7704856" cy="646331"/>
          </a:xfrm>
          <a:prstGeom prst="rect">
            <a:avLst/>
          </a:prstGeom>
        </p:spPr>
        <p:txBody>
          <a:bodyPr wrap="square">
            <a:spAutoFit/>
          </a:bodyPr>
          <a:lstStyle/>
          <a:p>
            <a:pPr lvl="0"/>
            <a:r>
              <a:rPr lang="tr-TR" b="1" dirty="0"/>
              <a:t>Dikdörtgen çizgi koşusu: </a:t>
            </a:r>
            <a:r>
              <a:rPr lang="tr-TR" dirty="0"/>
              <a:t>2’ ye 3 veya 3’ e -4 m kenar uzunluğu olan  (değişken olabilir 10 m’ye kadar) </a:t>
            </a:r>
            <a:r>
              <a:rPr lang="tr-TR" dirty="0" smtClean="0"/>
              <a:t>  </a:t>
            </a:r>
            <a:r>
              <a:rPr lang="tr-TR" dirty="0"/>
              <a:t>dikdörtgenlerde koşmak.(saat yönünde ve tersinde)                                                                       </a:t>
            </a:r>
          </a:p>
        </p:txBody>
      </p:sp>
      <p:pic>
        <p:nvPicPr>
          <p:cNvPr id="10" name="Resim 9"/>
          <p:cNvPicPr/>
          <p:nvPr/>
        </p:nvPicPr>
        <p:blipFill>
          <a:blip r:embed="rId3">
            <a:extLst>
              <a:ext uri="{28A0092B-C50C-407E-A947-70E740481C1C}">
                <a14:useLocalDpi xmlns:a14="http://schemas.microsoft.com/office/drawing/2010/main" val="0"/>
              </a:ext>
            </a:extLst>
          </a:blip>
          <a:srcRect/>
          <a:stretch>
            <a:fillRect/>
          </a:stretch>
        </p:blipFill>
        <p:spPr bwMode="auto">
          <a:xfrm>
            <a:off x="3347864" y="3934198"/>
            <a:ext cx="1905000" cy="1076325"/>
          </a:xfrm>
          <a:prstGeom prst="rect">
            <a:avLst/>
          </a:prstGeom>
          <a:noFill/>
          <a:ln>
            <a:noFill/>
          </a:ln>
        </p:spPr>
      </p:pic>
    </p:spTree>
    <p:extLst>
      <p:ext uri="{BB962C8B-B14F-4D97-AF65-F5344CB8AC3E}">
        <p14:creationId xmlns:p14="http://schemas.microsoft.com/office/powerpoint/2010/main" val="33059868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88840"/>
            <a:ext cx="1771650" cy="1219200"/>
          </a:xfrm>
          <a:prstGeom prst="rect">
            <a:avLst/>
          </a:prstGeom>
          <a:noFill/>
          <a:ln>
            <a:noFill/>
          </a:ln>
        </p:spPr>
      </p:pic>
      <p:sp>
        <p:nvSpPr>
          <p:cNvPr id="3" name="Dikdörtgen 2"/>
          <p:cNvSpPr/>
          <p:nvPr/>
        </p:nvSpPr>
        <p:spPr>
          <a:xfrm>
            <a:off x="97210" y="1067839"/>
            <a:ext cx="4572000" cy="923330"/>
          </a:xfrm>
          <a:prstGeom prst="rect">
            <a:avLst/>
          </a:prstGeom>
        </p:spPr>
        <p:txBody>
          <a:bodyPr>
            <a:spAutoFit/>
          </a:bodyPr>
          <a:lstStyle/>
          <a:p>
            <a:pPr lvl="0"/>
            <a:r>
              <a:rPr lang="tr-TR" b="1" dirty="0"/>
              <a:t>Oval çizgi koşusu: </a:t>
            </a:r>
            <a:r>
              <a:rPr lang="tr-TR" dirty="0"/>
              <a:t>10 </a:t>
            </a:r>
            <a:r>
              <a:rPr lang="tr-TR" dirty="0" err="1"/>
              <a:t>mt</a:t>
            </a:r>
            <a:r>
              <a:rPr lang="tr-TR" dirty="0"/>
              <a:t> den 50 m.ye kadar olan çemberlerde   koşmak.(saat yönünde ve tersinde</a:t>
            </a:r>
            <a:r>
              <a:rPr lang="tr-TR" b="1" dirty="0"/>
              <a:t>)                                                                       </a:t>
            </a:r>
            <a:r>
              <a:rPr lang="tr-TR" dirty="0"/>
              <a:t>                                   </a:t>
            </a:r>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395536" y="4653136"/>
            <a:ext cx="1685925" cy="1352550"/>
          </a:xfrm>
          <a:prstGeom prst="rect">
            <a:avLst/>
          </a:prstGeom>
          <a:noFill/>
          <a:ln>
            <a:noFill/>
          </a:ln>
        </p:spPr>
      </p:pic>
      <p:sp>
        <p:nvSpPr>
          <p:cNvPr id="5" name="Dikdörtgen 4"/>
          <p:cNvSpPr/>
          <p:nvPr/>
        </p:nvSpPr>
        <p:spPr>
          <a:xfrm>
            <a:off x="97210" y="3356992"/>
            <a:ext cx="4330774" cy="1200329"/>
          </a:xfrm>
          <a:prstGeom prst="rect">
            <a:avLst/>
          </a:prstGeom>
        </p:spPr>
        <p:txBody>
          <a:bodyPr wrap="square">
            <a:spAutoFit/>
          </a:bodyPr>
          <a:lstStyle/>
          <a:p>
            <a:r>
              <a:rPr lang="tr-TR" b="1" dirty="0"/>
              <a:t>Üçgen çizgi koşusu </a:t>
            </a:r>
            <a:r>
              <a:rPr lang="tr-TR" b="1" dirty="0" smtClean="0"/>
              <a:t>:</a:t>
            </a:r>
            <a:r>
              <a:rPr lang="tr-TR" dirty="0" smtClean="0"/>
              <a:t>kenar </a:t>
            </a:r>
            <a:r>
              <a:rPr lang="tr-TR" dirty="0"/>
              <a:t>uzunluğu 3 m’den 10 </a:t>
            </a:r>
            <a:r>
              <a:rPr lang="tr-TR" dirty="0" err="1"/>
              <a:t>mt</a:t>
            </a:r>
            <a:r>
              <a:rPr lang="tr-TR" dirty="0"/>
              <a:t>’ ye kadar olan üçgenin çevresinde koşmak. (saat yönünde ve tersinde)</a:t>
            </a:r>
            <a:r>
              <a:rPr lang="tr-TR" b="1" dirty="0"/>
              <a:t>	</a:t>
            </a:r>
            <a:endParaRPr lang="tr-TR" dirty="0"/>
          </a:p>
        </p:txBody>
      </p:sp>
      <p:pic>
        <p:nvPicPr>
          <p:cNvPr id="6" name="Resim 5"/>
          <p:cNvPicPr/>
          <p:nvPr/>
        </p:nvPicPr>
        <p:blipFill>
          <a:blip r:embed="rId4">
            <a:extLst>
              <a:ext uri="{28A0092B-C50C-407E-A947-70E740481C1C}">
                <a14:useLocalDpi xmlns:a14="http://schemas.microsoft.com/office/drawing/2010/main" val="0"/>
              </a:ext>
            </a:extLst>
          </a:blip>
          <a:srcRect/>
          <a:stretch>
            <a:fillRect/>
          </a:stretch>
        </p:blipFill>
        <p:spPr bwMode="auto">
          <a:xfrm>
            <a:off x="5508104" y="4405486"/>
            <a:ext cx="2724150" cy="495300"/>
          </a:xfrm>
          <a:prstGeom prst="rect">
            <a:avLst/>
          </a:prstGeom>
          <a:noFill/>
          <a:ln>
            <a:noFill/>
          </a:ln>
        </p:spPr>
      </p:pic>
      <p:sp>
        <p:nvSpPr>
          <p:cNvPr id="7" name="Dikdörtgen 6"/>
          <p:cNvSpPr/>
          <p:nvPr/>
        </p:nvSpPr>
        <p:spPr>
          <a:xfrm>
            <a:off x="4139952" y="2967335"/>
            <a:ext cx="4572000" cy="923330"/>
          </a:xfrm>
          <a:prstGeom prst="rect">
            <a:avLst/>
          </a:prstGeom>
        </p:spPr>
        <p:txBody>
          <a:bodyPr>
            <a:spAutoFit/>
          </a:bodyPr>
          <a:lstStyle/>
          <a:p>
            <a:pPr lvl="0"/>
            <a:r>
              <a:rPr lang="tr-TR" b="1" dirty="0"/>
              <a:t>Çift Çizgi koşusu:  </a:t>
            </a:r>
            <a:r>
              <a:rPr lang="tr-TR" dirty="0"/>
              <a:t>Bir çizgiden gidip, diğerinden gelmek şeklinde koşmak. İki yönlü yapılmalıdır.</a:t>
            </a:r>
          </a:p>
        </p:txBody>
      </p:sp>
      <p:sp>
        <p:nvSpPr>
          <p:cNvPr id="8" name="Dikdörtgen 7"/>
          <p:cNvSpPr/>
          <p:nvPr/>
        </p:nvSpPr>
        <p:spPr>
          <a:xfrm>
            <a:off x="4067944" y="404664"/>
            <a:ext cx="4572000" cy="646331"/>
          </a:xfrm>
          <a:prstGeom prst="rect">
            <a:avLst/>
          </a:prstGeom>
        </p:spPr>
        <p:txBody>
          <a:bodyPr>
            <a:spAutoFit/>
          </a:bodyPr>
          <a:lstStyle/>
          <a:p>
            <a:pPr lvl="0" algn="ctr"/>
            <a:r>
              <a:rPr lang="tr-TR" b="1" dirty="0" smtClean="0"/>
              <a:t>2.ALTERNATİF </a:t>
            </a:r>
            <a:r>
              <a:rPr lang="tr-TR" b="1" dirty="0"/>
              <a:t>ÇİZGİ ALIŞTIRMALARI ÖRNEKLERİ:</a:t>
            </a:r>
            <a:endParaRPr lang="tr-TR" dirty="0"/>
          </a:p>
        </p:txBody>
      </p:sp>
    </p:spTree>
    <p:extLst>
      <p:ext uri="{BB962C8B-B14F-4D97-AF65-F5344CB8AC3E}">
        <p14:creationId xmlns:p14="http://schemas.microsoft.com/office/powerpoint/2010/main" val="9147330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80112" y="692696"/>
            <a:ext cx="2257349" cy="369332"/>
          </a:xfrm>
          <a:prstGeom prst="rect">
            <a:avLst/>
          </a:prstGeom>
        </p:spPr>
        <p:txBody>
          <a:bodyPr wrap="none">
            <a:spAutoFit/>
          </a:bodyPr>
          <a:lstStyle/>
          <a:p>
            <a:pPr lvl="0"/>
            <a:r>
              <a:rPr lang="tr-TR" b="1" dirty="0"/>
              <a:t>MERDİVEN DRİLLER: </a:t>
            </a:r>
            <a:endParaRPr lang="tr-TR" dirty="0"/>
          </a:p>
        </p:txBody>
      </p:sp>
      <p:sp>
        <p:nvSpPr>
          <p:cNvPr id="3" name="Dikdörtgen 2"/>
          <p:cNvSpPr/>
          <p:nvPr/>
        </p:nvSpPr>
        <p:spPr>
          <a:xfrm>
            <a:off x="323528" y="1556792"/>
            <a:ext cx="8064896" cy="646331"/>
          </a:xfrm>
          <a:prstGeom prst="rect">
            <a:avLst/>
          </a:prstGeom>
        </p:spPr>
        <p:txBody>
          <a:bodyPr wrap="square">
            <a:spAutoFit/>
          </a:bodyPr>
          <a:lstStyle/>
          <a:p>
            <a:r>
              <a:rPr lang="tr-TR" dirty="0" smtClean="0"/>
              <a:t>	Dirillerin </a:t>
            </a:r>
            <a:r>
              <a:rPr lang="tr-TR" dirty="0"/>
              <a:t>ölçüsü sporcunun cinsiyeti ,yaşı ve performansı dikkate alınarak zemine çizilen çizgilerle –hatlarla belirlenir.</a:t>
            </a:r>
            <a:endParaRPr lang="tr-TR" dirty="0">
              <a:effectLst/>
            </a:endParaRPr>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785730" y="2132856"/>
            <a:ext cx="1190625" cy="3514725"/>
          </a:xfrm>
          <a:prstGeom prst="rect">
            <a:avLst/>
          </a:prstGeom>
          <a:noFill/>
          <a:ln>
            <a:noFill/>
          </a:ln>
        </p:spPr>
      </p:pic>
      <p:sp>
        <p:nvSpPr>
          <p:cNvPr id="5" name="Dikdörtgen 4"/>
          <p:cNvSpPr/>
          <p:nvPr/>
        </p:nvSpPr>
        <p:spPr>
          <a:xfrm>
            <a:off x="179512" y="5805264"/>
            <a:ext cx="4248472" cy="923330"/>
          </a:xfrm>
          <a:prstGeom prst="rect">
            <a:avLst/>
          </a:prstGeom>
        </p:spPr>
        <p:txBody>
          <a:bodyPr wrap="square">
            <a:spAutoFit/>
          </a:bodyPr>
          <a:lstStyle/>
          <a:p>
            <a:pPr lvl="0"/>
            <a:r>
              <a:rPr lang="tr-TR" b="1" dirty="0"/>
              <a:t>Tekli sekme: </a:t>
            </a:r>
            <a:r>
              <a:rPr lang="tr-TR" dirty="0"/>
              <a:t>1: çift ayağı, 2: sağ ayağı, 3 </a:t>
            </a:r>
            <a:r>
              <a:rPr lang="tr-TR" dirty="0" smtClean="0"/>
              <a:t>: sol </a:t>
            </a:r>
            <a:r>
              <a:rPr lang="tr-TR" dirty="0"/>
              <a:t>ayağı , 4: sağ ayağı ve 5 : sol ayağı temsil eder. Öne ilgili ayakla sekme yapılır.</a:t>
            </a:r>
          </a:p>
        </p:txBody>
      </p:sp>
      <p:pic>
        <p:nvPicPr>
          <p:cNvPr id="6" name="Resim 5"/>
          <p:cNvPicPr/>
          <p:nvPr/>
        </p:nvPicPr>
        <p:blipFill>
          <a:blip r:embed="rId3">
            <a:extLst>
              <a:ext uri="{28A0092B-C50C-407E-A947-70E740481C1C}">
                <a14:useLocalDpi xmlns:a14="http://schemas.microsoft.com/office/drawing/2010/main" val="0"/>
              </a:ext>
            </a:extLst>
          </a:blip>
          <a:srcRect/>
          <a:stretch>
            <a:fillRect/>
          </a:stretch>
        </p:blipFill>
        <p:spPr bwMode="auto">
          <a:xfrm>
            <a:off x="5092512" y="2062162"/>
            <a:ext cx="1019175" cy="2733675"/>
          </a:xfrm>
          <a:prstGeom prst="rect">
            <a:avLst/>
          </a:prstGeom>
          <a:noFill/>
          <a:ln>
            <a:noFill/>
          </a:ln>
        </p:spPr>
      </p:pic>
      <p:sp>
        <p:nvSpPr>
          <p:cNvPr id="7" name="Dikdörtgen 6"/>
          <p:cNvSpPr/>
          <p:nvPr/>
        </p:nvSpPr>
        <p:spPr>
          <a:xfrm>
            <a:off x="4499992" y="5013176"/>
            <a:ext cx="4572000" cy="1477328"/>
          </a:xfrm>
          <a:prstGeom prst="rect">
            <a:avLst/>
          </a:prstGeom>
        </p:spPr>
        <p:txBody>
          <a:bodyPr>
            <a:spAutoFit/>
          </a:bodyPr>
          <a:lstStyle/>
          <a:p>
            <a:pPr lvl="0"/>
            <a:r>
              <a:rPr lang="tr-TR" b="1" dirty="0"/>
              <a:t>Çift Sekme: </a:t>
            </a:r>
            <a:r>
              <a:rPr lang="tr-TR" dirty="0"/>
              <a:t>1: çift ayağı,2: sağ ayağı, 3:sol ayağı,4:sağ ayağı,5:sol ayağı, 6: sağ ayağı, 7:sol ayağı,8:sağ ayağı,9:sol ayağı simgeler, aralarda ise (2-3,4-5,6-7,8-9) yana sekme ile ayak değiştirme yapılır.</a:t>
            </a:r>
          </a:p>
        </p:txBody>
      </p:sp>
    </p:spTree>
    <p:extLst>
      <p:ext uri="{BB962C8B-B14F-4D97-AF65-F5344CB8AC3E}">
        <p14:creationId xmlns:p14="http://schemas.microsoft.com/office/powerpoint/2010/main" val="33748366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84784"/>
            <a:ext cx="3038475" cy="1047750"/>
          </a:xfrm>
          <a:prstGeom prst="rect">
            <a:avLst/>
          </a:prstGeom>
          <a:noFill/>
          <a:ln>
            <a:noFill/>
          </a:ln>
        </p:spPr>
      </p:pic>
      <p:sp>
        <p:nvSpPr>
          <p:cNvPr id="3" name="Dikdörtgen 2"/>
          <p:cNvSpPr/>
          <p:nvPr/>
        </p:nvSpPr>
        <p:spPr>
          <a:xfrm>
            <a:off x="107504" y="2570813"/>
            <a:ext cx="4572000" cy="1200329"/>
          </a:xfrm>
          <a:prstGeom prst="rect">
            <a:avLst/>
          </a:prstGeom>
        </p:spPr>
        <p:txBody>
          <a:bodyPr>
            <a:spAutoFit/>
          </a:bodyPr>
          <a:lstStyle/>
          <a:p>
            <a:pPr lvl="0"/>
            <a:r>
              <a:rPr lang="tr-TR" b="1" dirty="0"/>
              <a:t>Dış –Yana Çift Sekme: </a:t>
            </a:r>
            <a:r>
              <a:rPr lang="tr-TR" dirty="0" err="1"/>
              <a:t>Drile</a:t>
            </a:r>
            <a:r>
              <a:rPr lang="tr-TR" dirty="0"/>
              <a:t> yan dönülür ve sekmeler sırayla yapılır. 1: çift ayağı,2-4-6:sağ ayagı,3-5-7:sol ayağı simgeler, aralarda ise (2-3,4-5,6-7 ) yana sekme ile ayak değişir.</a:t>
            </a:r>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5724128" y="1916832"/>
            <a:ext cx="2057400" cy="1962150"/>
          </a:xfrm>
          <a:prstGeom prst="rect">
            <a:avLst/>
          </a:prstGeom>
          <a:noFill/>
          <a:ln>
            <a:noFill/>
          </a:ln>
        </p:spPr>
      </p:pic>
      <p:sp>
        <p:nvSpPr>
          <p:cNvPr id="5" name="Dikdörtgen 4"/>
          <p:cNvSpPr/>
          <p:nvPr/>
        </p:nvSpPr>
        <p:spPr>
          <a:xfrm>
            <a:off x="3851920" y="4077072"/>
            <a:ext cx="4968552" cy="2031325"/>
          </a:xfrm>
          <a:prstGeom prst="rect">
            <a:avLst/>
          </a:prstGeom>
        </p:spPr>
        <p:txBody>
          <a:bodyPr wrap="square">
            <a:spAutoFit/>
          </a:bodyPr>
          <a:lstStyle/>
          <a:p>
            <a:pPr lvl="0"/>
            <a:r>
              <a:rPr lang="tr-TR" b="1" dirty="0" err="1"/>
              <a:t>Cha</a:t>
            </a:r>
            <a:r>
              <a:rPr lang="tr-TR" b="1" dirty="0"/>
              <a:t>- </a:t>
            </a:r>
            <a:r>
              <a:rPr lang="tr-TR" b="1" dirty="0" err="1"/>
              <a:t>Cha</a:t>
            </a:r>
            <a:r>
              <a:rPr lang="tr-TR" b="1" dirty="0"/>
              <a:t>: </a:t>
            </a:r>
            <a:r>
              <a:rPr lang="tr-TR" dirty="0"/>
              <a:t>Sekmede 1: Çift ayağı,2:sol ayağı,3:sağ ayağı,4:sol ayagı,5:sağ ayağı,6: sol ayagı,7:sağ ayağı,8:sol ayağı,9:sağ ayağı,10:sol ayağı,11:sağ ayağı,12: sol ayağı,13:sağ ayağı,14:sol ayağı,15:sağ </a:t>
            </a:r>
            <a:r>
              <a:rPr lang="tr-TR" dirty="0" err="1"/>
              <a:t>ayagı</a:t>
            </a:r>
            <a:r>
              <a:rPr lang="tr-TR" dirty="0"/>
              <a:t>, 16sol ayağı simgeler. 2-3,7-8 ve 12-13 diğer ayağa sekmeyi, diğer aralarda ise sekerek ayak değiştirmeyi simgeler.</a:t>
            </a:r>
          </a:p>
        </p:txBody>
      </p:sp>
      <p:sp>
        <p:nvSpPr>
          <p:cNvPr id="6" name="Dikdörtgen 5"/>
          <p:cNvSpPr/>
          <p:nvPr/>
        </p:nvSpPr>
        <p:spPr>
          <a:xfrm>
            <a:off x="5580112" y="692696"/>
            <a:ext cx="2257349" cy="369332"/>
          </a:xfrm>
          <a:prstGeom prst="rect">
            <a:avLst/>
          </a:prstGeom>
        </p:spPr>
        <p:txBody>
          <a:bodyPr wrap="none">
            <a:spAutoFit/>
          </a:bodyPr>
          <a:lstStyle/>
          <a:p>
            <a:pPr lvl="0"/>
            <a:r>
              <a:rPr lang="tr-TR" b="1" dirty="0"/>
              <a:t>MERDİVEN DRİLLER: </a:t>
            </a:r>
            <a:endParaRPr lang="tr-TR" dirty="0"/>
          </a:p>
        </p:txBody>
      </p:sp>
    </p:spTree>
    <p:extLst>
      <p:ext uri="{BB962C8B-B14F-4D97-AF65-F5344CB8AC3E}">
        <p14:creationId xmlns:p14="http://schemas.microsoft.com/office/powerpoint/2010/main" val="265019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88172" y="899890"/>
            <a:ext cx="2524125" cy="3981450"/>
          </a:xfrm>
          <a:prstGeom prst="rect">
            <a:avLst/>
          </a:prstGeom>
          <a:noFill/>
          <a:ln>
            <a:noFill/>
          </a:ln>
        </p:spPr>
      </p:pic>
      <p:sp>
        <p:nvSpPr>
          <p:cNvPr id="3" name="Dikdörtgen 2"/>
          <p:cNvSpPr/>
          <p:nvPr/>
        </p:nvSpPr>
        <p:spPr>
          <a:xfrm>
            <a:off x="107504" y="4941168"/>
            <a:ext cx="3672408" cy="2031325"/>
          </a:xfrm>
          <a:prstGeom prst="rect">
            <a:avLst/>
          </a:prstGeom>
        </p:spPr>
        <p:txBody>
          <a:bodyPr wrap="square">
            <a:spAutoFit/>
          </a:bodyPr>
          <a:lstStyle/>
          <a:p>
            <a:pPr lvl="0" algn="just"/>
            <a:r>
              <a:rPr lang="tr-TR" b="1" dirty="0"/>
              <a:t>Çift step sekme: </a:t>
            </a:r>
            <a:r>
              <a:rPr lang="tr-TR" dirty="0"/>
              <a:t>Sekmelerde 1: .Çift ayağı,2:</a:t>
            </a:r>
            <a:r>
              <a:rPr lang="tr-TR" b="1" dirty="0"/>
              <a:t> sol </a:t>
            </a:r>
            <a:r>
              <a:rPr lang="tr-TR" dirty="0"/>
              <a:t>ayağı,3:sağ ayağı,4:sol ayağı,5:sağ ayağı,5:sol ayağı,7:sağ ayağı,8:sol ayağı,9:sol ayağı,10: sol ayağı,11:sağ ayağı,12: sol ayağı,13: ayağı</a:t>
            </a:r>
            <a:r>
              <a:rPr lang="tr-TR" dirty="0" smtClean="0"/>
              <a:t>, temsil </a:t>
            </a:r>
            <a:r>
              <a:rPr lang="tr-TR" dirty="0"/>
              <a:t>ederken aralarda sekerek ayak değiştirilmiş olur</a:t>
            </a:r>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556792"/>
            <a:ext cx="3486150" cy="1962150"/>
          </a:xfrm>
          <a:prstGeom prst="rect">
            <a:avLst/>
          </a:prstGeom>
          <a:noFill/>
          <a:ln>
            <a:noFill/>
          </a:ln>
        </p:spPr>
      </p:pic>
      <p:sp>
        <p:nvSpPr>
          <p:cNvPr id="5" name="Dikdörtgen 4"/>
          <p:cNvSpPr/>
          <p:nvPr/>
        </p:nvSpPr>
        <p:spPr>
          <a:xfrm>
            <a:off x="4427984" y="3573016"/>
            <a:ext cx="4702712" cy="1200329"/>
          </a:xfrm>
          <a:prstGeom prst="rect">
            <a:avLst/>
          </a:prstGeom>
        </p:spPr>
        <p:txBody>
          <a:bodyPr wrap="square">
            <a:spAutoFit/>
          </a:bodyPr>
          <a:lstStyle/>
          <a:p>
            <a:pPr lvl="0" algn="just"/>
            <a:r>
              <a:rPr lang="tr-TR" b="1" dirty="0"/>
              <a:t>Öne , yana ve geriye  tek sekme : </a:t>
            </a:r>
            <a:r>
              <a:rPr lang="tr-TR" dirty="0"/>
              <a:t>Sekmelerde 1: çift ayağı,2,3,5,6,9,11 sağ ayağı, 4,7,8,10 sol ayağı temsil eder. Aralarda ( 3-4,6-7,9-10) yana sekerek ayak değiştirmeyi ifade eder</a:t>
            </a:r>
          </a:p>
        </p:txBody>
      </p:sp>
      <p:sp>
        <p:nvSpPr>
          <p:cNvPr id="6" name="Dikdörtgen 5"/>
          <p:cNvSpPr/>
          <p:nvPr/>
        </p:nvSpPr>
        <p:spPr>
          <a:xfrm>
            <a:off x="5580112" y="692696"/>
            <a:ext cx="2257349" cy="369332"/>
          </a:xfrm>
          <a:prstGeom prst="rect">
            <a:avLst/>
          </a:prstGeom>
        </p:spPr>
        <p:txBody>
          <a:bodyPr wrap="none">
            <a:spAutoFit/>
          </a:bodyPr>
          <a:lstStyle/>
          <a:p>
            <a:pPr lvl="0"/>
            <a:r>
              <a:rPr lang="tr-TR" b="1" dirty="0"/>
              <a:t>MERDİVEN DRİLLER: </a:t>
            </a:r>
            <a:endParaRPr lang="tr-TR" dirty="0"/>
          </a:p>
        </p:txBody>
      </p:sp>
    </p:spTree>
    <p:extLst>
      <p:ext uri="{BB962C8B-B14F-4D97-AF65-F5344CB8AC3E}">
        <p14:creationId xmlns:p14="http://schemas.microsoft.com/office/powerpoint/2010/main" val="26106346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16167" y="620688"/>
            <a:ext cx="2245102" cy="463397"/>
          </a:xfrm>
          <a:prstGeom prst="rect">
            <a:avLst/>
          </a:prstGeom>
        </p:spPr>
        <p:txBody>
          <a:bodyPr wrap="none">
            <a:spAutoFit/>
          </a:bodyPr>
          <a:lstStyle/>
          <a:p>
            <a:pPr lvl="0">
              <a:lnSpc>
                <a:spcPct val="150000"/>
              </a:lnSpc>
              <a:spcAft>
                <a:spcPts val="0"/>
              </a:spcAft>
            </a:pPr>
            <a:r>
              <a:rPr lang="tr-TR" b="1" dirty="0">
                <a:latin typeface="Times New Roman"/>
                <a:ea typeface="Calibri"/>
                <a:cs typeface="Times New Roman"/>
              </a:rPr>
              <a:t>NOKTA DRİLLER: </a:t>
            </a:r>
            <a:endParaRPr lang="tr-TR" sz="1600" dirty="0">
              <a:effectLst/>
              <a:latin typeface="Calibri"/>
              <a:ea typeface="Calibri"/>
              <a:cs typeface="Times New Roman"/>
            </a:endParaRPr>
          </a:p>
        </p:txBody>
      </p:sp>
      <p:sp>
        <p:nvSpPr>
          <p:cNvPr id="3" name="Rectangle 2"/>
          <p:cNvSpPr>
            <a:spLocks noChangeArrowheads="1"/>
          </p:cNvSpPr>
          <p:nvPr/>
        </p:nvSpPr>
        <p:spPr bwMode="auto">
          <a:xfrm>
            <a:off x="1619672" y="1882761"/>
            <a:ext cx="554461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dirty="0" smtClean="0">
                <a:ln>
                  <a:noFill/>
                </a:ln>
                <a:solidFill>
                  <a:schemeClr val="tx1"/>
                </a:solidFill>
                <a:effectLst/>
                <a:latin typeface="Times New Roman" pitchFamily="18" charset="0"/>
                <a:cs typeface="Times New Roman" pitchFamily="18" charset="0"/>
              </a:rPr>
              <a:t>	Belirli bir alan içinde özel noktalar belirlenir.</a:t>
            </a:r>
            <a:endParaRPr kumimoji="0" lang="tr-TR" alt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Resim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068960"/>
            <a:ext cx="3133725" cy="19812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2438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1383986" y="5589240"/>
            <a:ext cx="554461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600" b="1" i="0" u="none" strike="noStrike" cap="none" normalizeH="0" baseline="0" dirty="0" smtClean="0">
                <a:ln>
                  <a:noFill/>
                </a:ln>
                <a:solidFill>
                  <a:schemeClr val="tx1"/>
                </a:solidFill>
                <a:effectLst/>
                <a:latin typeface="Times New Roman" pitchFamily="18" charset="0"/>
                <a:cs typeface="Times New Roman" pitchFamily="18" charset="0"/>
              </a:rPr>
              <a:t>	Bu noktalarda aşağıdaki egzersizler yapılır.</a:t>
            </a:r>
            <a:endParaRPr kumimoji="0" lang="tr-TR" alt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32410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1988840"/>
            <a:ext cx="7920880" cy="4204356"/>
          </a:xfrm>
          <a:prstGeom prst="rect">
            <a:avLst/>
          </a:prstGeom>
        </p:spPr>
        <p:txBody>
          <a:bodyPr wrap="square">
            <a:spAutoFit/>
          </a:bodyPr>
          <a:lstStyle/>
          <a:p>
            <a:pPr lvl="0" algn="just">
              <a:lnSpc>
                <a:spcPct val="150000"/>
              </a:lnSpc>
            </a:pPr>
            <a:r>
              <a:rPr lang="tr-TR" b="1" dirty="0"/>
              <a:t>İleri ve Geri nokta </a:t>
            </a:r>
            <a:r>
              <a:rPr lang="tr-TR" b="1" dirty="0" err="1"/>
              <a:t>drili</a:t>
            </a:r>
            <a:r>
              <a:rPr lang="tr-TR" b="1" dirty="0"/>
              <a:t>:</a:t>
            </a:r>
            <a:endParaRPr lang="tr-TR" dirty="0"/>
          </a:p>
          <a:p>
            <a:pPr algn="just">
              <a:lnSpc>
                <a:spcPct val="150000"/>
              </a:lnSpc>
            </a:pPr>
            <a:r>
              <a:rPr lang="tr-TR" dirty="0"/>
              <a:t>Bu temel ayak hız </a:t>
            </a:r>
            <a:r>
              <a:rPr lang="tr-TR" dirty="0" err="1"/>
              <a:t>drili</a:t>
            </a:r>
            <a:r>
              <a:rPr lang="tr-TR" dirty="0"/>
              <a:t> ileri ve geriye yön değişiklikleri üzerinde durur. Bu </a:t>
            </a:r>
            <a:r>
              <a:rPr lang="tr-TR" dirty="0" err="1"/>
              <a:t>dril</a:t>
            </a:r>
            <a:r>
              <a:rPr lang="tr-TR" dirty="0"/>
              <a:t> örneği, her örnekte ilk noktadan başlar ve 4-2-4 ya da 5-3-5 dizilimdedir. Örneğin 5.nolu noktadan öne </a:t>
            </a:r>
            <a:r>
              <a:rPr lang="tr-TR" dirty="0" err="1"/>
              <a:t>sıçranır</a:t>
            </a:r>
            <a:r>
              <a:rPr lang="tr-TR" dirty="0"/>
              <a:t> ve 3 </a:t>
            </a:r>
            <a:r>
              <a:rPr lang="tr-TR" dirty="0" err="1"/>
              <a:t>nolu</a:t>
            </a:r>
            <a:r>
              <a:rPr lang="tr-TR" dirty="0"/>
              <a:t> noktaya temas edildikten sonra geriye 5.noktaya </a:t>
            </a:r>
            <a:r>
              <a:rPr lang="tr-TR" dirty="0" err="1"/>
              <a:t>sıçranılır</a:t>
            </a:r>
            <a:r>
              <a:rPr lang="tr-TR" dirty="0"/>
              <a:t> (tek ayakla sağ-sol veya çift ayak).</a:t>
            </a:r>
          </a:p>
          <a:p>
            <a:pPr lvl="0" algn="just">
              <a:lnSpc>
                <a:spcPct val="150000"/>
              </a:lnSpc>
            </a:pPr>
            <a:r>
              <a:rPr lang="tr-TR" b="1" dirty="0"/>
              <a:t>Çapraz Atlamalar-sıçramalar </a:t>
            </a:r>
            <a:r>
              <a:rPr lang="tr-TR" b="1" dirty="0" err="1"/>
              <a:t>drili</a:t>
            </a:r>
            <a:r>
              <a:rPr lang="tr-TR" b="1" dirty="0"/>
              <a:t>: </a:t>
            </a:r>
            <a:endParaRPr lang="tr-TR" dirty="0"/>
          </a:p>
          <a:p>
            <a:pPr algn="just">
              <a:lnSpc>
                <a:spcPct val="150000"/>
              </a:lnSpc>
            </a:pPr>
            <a:r>
              <a:rPr lang="tr-TR" dirty="0"/>
              <a:t>Bu </a:t>
            </a:r>
            <a:r>
              <a:rPr lang="tr-TR" dirty="0" err="1"/>
              <a:t>drilin</a:t>
            </a:r>
            <a:r>
              <a:rPr lang="tr-TR" dirty="0"/>
              <a:t> amacı; çaprazlama geriye ve ileriye hareket halindeyken değişik yönlere hareket etme hızını geliştirmektir. Bu </a:t>
            </a:r>
            <a:r>
              <a:rPr lang="tr-TR" dirty="0" err="1"/>
              <a:t>dril</a:t>
            </a:r>
            <a:r>
              <a:rPr lang="tr-TR" dirty="0"/>
              <a:t> örnek dizilimi 2-1-5-1-2 ve 3-1-4-1-3 şeklindedir. Sporcular dengeli bir antrenman eğitimini sağlamak için her iki örnekleri de yapmalıdır.</a:t>
            </a:r>
            <a:endParaRPr lang="tr-TR" dirty="0">
              <a:effectLst/>
            </a:endParaRPr>
          </a:p>
        </p:txBody>
      </p:sp>
      <p:sp>
        <p:nvSpPr>
          <p:cNvPr id="3" name="Dikdörtgen 2"/>
          <p:cNvSpPr/>
          <p:nvPr/>
        </p:nvSpPr>
        <p:spPr>
          <a:xfrm>
            <a:off x="5516167" y="620688"/>
            <a:ext cx="2245102" cy="463397"/>
          </a:xfrm>
          <a:prstGeom prst="rect">
            <a:avLst/>
          </a:prstGeom>
        </p:spPr>
        <p:txBody>
          <a:bodyPr wrap="none">
            <a:spAutoFit/>
          </a:bodyPr>
          <a:lstStyle/>
          <a:p>
            <a:pPr lvl="0">
              <a:lnSpc>
                <a:spcPct val="150000"/>
              </a:lnSpc>
              <a:spcAft>
                <a:spcPts val="0"/>
              </a:spcAft>
            </a:pPr>
            <a:r>
              <a:rPr lang="tr-TR" b="1" dirty="0">
                <a:latin typeface="Times New Roman"/>
                <a:ea typeface="Calibri"/>
                <a:cs typeface="Times New Roman"/>
              </a:rPr>
              <a:t>NOKTA DRİLLER: </a:t>
            </a:r>
            <a:endParaRPr lang="tr-TR" sz="1600" dirty="0">
              <a:effectLst/>
              <a:latin typeface="Calibri"/>
              <a:ea typeface="Calibri"/>
              <a:cs typeface="Times New Roman"/>
            </a:endParaRPr>
          </a:p>
        </p:txBody>
      </p:sp>
    </p:spTree>
    <p:extLst>
      <p:ext uri="{BB962C8B-B14F-4D97-AF65-F5344CB8AC3E}">
        <p14:creationId xmlns:p14="http://schemas.microsoft.com/office/powerpoint/2010/main" val="31814307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443841"/>
            <a:ext cx="7920880" cy="3416320"/>
          </a:xfrm>
          <a:prstGeom prst="rect">
            <a:avLst/>
          </a:prstGeom>
        </p:spPr>
        <p:txBody>
          <a:bodyPr wrap="square">
            <a:spAutoFit/>
          </a:bodyPr>
          <a:lstStyle/>
          <a:p>
            <a:pPr lvl="0" algn="just">
              <a:lnSpc>
                <a:spcPct val="150000"/>
              </a:lnSpc>
            </a:pPr>
            <a:r>
              <a:rPr lang="tr-TR" b="1" dirty="0"/>
              <a:t>V </a:t>
            </a:r>
            <a:r>
              <a:rPr lang="tr-TR" b="1" dirty="0" err="1"/>
              <a:t>Dril</a:t>
            </a:r>
            <a:r>
              <a:rPr lang="tr-TR" b="1" dirty="0"/>
              <a:t>: </a:t>
            </a:r>
            <a:r>
              <a:rPr lang="tr-TR" dirty="0"/>
              <a:t>Bu temel ayak hızı </a:t>
            </a:r>
            <a:r>
              <a:rPr lang="tr-TR" dirty="0" err="1"/>
              <a:t>drili</a:t>
            </a:r>
            <a:r>
              <a:rPr lang="tr-TR" dirty="0"/>
              <a:t> çapraz ileri ve geri yön değişiklikleri üzerinde durur. Bu örnek </a:t>
            </a:r>
            <a:r>
              <a:rPr lang="tr-TR" dirty="0" err="1"/>
              <a:t>dril</a:t>
            </a:r>
            <a:r>
              <a:rPr lang="tr-TR" dirty="0"/>
              <a:t> 1. Noktadan başlar 1-2-1-3 dizilimdedir.</a:t>
            </a:r>
          </a:p>
          <a:p>
            <a:pPr lvl="0" algn="just">
              <a:lnSpc>
                <a:spcPct val="150000"/>
              </a:lnSpc>
            </a:pPr>
            <a:r>
              <a:rPr lang="tr-TR" b="1" dirty="0"/>
              <a:t>Ok </a:t>
            </a:r>
            <a:r>
              <a:rPr lang="tr-TR" b="1" dirty="0" err="1"/>
              <a:t>Dril</a:t>
            </a:r>
            <a:r>
              <a:rPr lang="tr-TR" b="1" dirty="0"/>
              <a:t>: </a:t>
            </a:r>
            <a:r>
              <a:rPr lang="tr-TR" dirty="0"/>
              <a:t>Bu temel hızı </a:t>
            </a:r>
            <a:r>
              <a:rPr lang="tr-TR" dirty="0" err="1"/>
              <a:t>drili</a:t>
            </a:r>
            <a:r>
              <a:rPr lang="tr-TR" dirty="0"/>
              <a:t> çapraz, ileri ve geri yön değişiklikleri üzerinde duruyor. Bu örnek </a:t>
            </a:r>
            <a:r>
              <a:rPr lang="tr-TR" dirty="0" err="1"/>
              <a:t>dril</a:t>
            </a:r>
            <a:r>
              <a:rPr lang="tr-TR" dirty="0"/>
              <a:t> 1. Noktadan başlar 1-4-1-5 dizilimdedir.</a:t>
            </a:r>
          </a:p>
          <a:p>
            <a:pPr lvl="0" algn="just">
              <a:lnSpc>
                <a:spcPct val="150000"/>
              </a:lnSpc>
            </a:pPr>
            <a:r>
              <a:rPr lang="tr-TR" b="1" dirty="0"/>
              <a:t>M </a:t>
            </a:r>
            <a:r>
              <a:rPr lang="tr-TR" b="1" dirty="0" err="1"/>
              <a:t>Dril</a:t>
            </a:r>
            <a:r>
              <a:rPr lang="tr-TR" b="1" dirty="0"/>
              <a:t>: </a:t>
            </a:r>
            <a:r>
              <a:rPr lang="tr-TR" dirty="0"/>
              <a:t>Bu </a:t>
            </a:r>
            <a:r>
              <a:rPr lang="tr-TR" dirty="0" err="1"/>
              <a:t>drilin</a:t>
            </a:r>
            <a:r>
              <a:rPr lang="tr-TR" dirty="0"/>
              <a:t> amacı çaprazlama, yan, ileri ve geri  ayak hızını geliştirmektir. Bu örnek </a:t>
            </a:r>
            <a:r>
              <a:rPr lang="tr-TR" dirty="0" err="1"/>
              <a:t>dril</a:t>
            </a:r>
            <a:r>
              <a:rPr lang="tr-TR" dirty="0"/>
              <a:t> 4-2-1-3-5  şeklindedir. Sporcular bu </a:t>
            </a:r>
            <a:r>
              <a:rPr lang="tr-TR" dirty="0" err="1"/>
              <a:t>drili</a:t>
            </a:r>
            <a:r>
              <a:rPr lang="tr-TR" dirty="0"/>
              <a:t> ters yönde de tekrar ederler. Hareket halinde değişik yönlere 5-3-1-2-4 dizilimini kullanırlar.  Sporcular bir noktadan başlar ve her </a:t>
            </a:r>
            <a:r>
              <a:rPr lang="tr-TR" dirty="0" err="1"/>
              <a:t>dril</a:t>
            </a:r>
            <a:r>
              <a:rPr lang="tr-TR" dirty="0"/>
              <a:t> süresince aynı yönde devam ederler.</a:t>
            </a:r>
          </a:p>
        </p:txBody>
      </p:sp>
      <p:sp>
        <p:nvSpPr>
          <p:cNvPr id="3" name="Dikdörtgen 2"/>
          <p:cNvSpPr/>
          <p:nvPr/>
        </p:nvSpPr>
        <p:spPr>
          <a:xfrm>
            <a:off x="5516167" y="620688"/>
            <a:ext cx="2245102" cy="463397"/>
          </a:xfrm>
          <a:prstGeom prst="rect">
            <a:avLst/>
          </a:prstGeom>
        </p:spPr>
        <p:txBody>
          <a:bodyPr wrap="none">
            <a:spAutoFit/>
          </a:bodyPr>
          <a:lstStyle/>
          <a:p>
            <a:pPr lvl="0">
              <a:lnSpc>
                <a:spcPct val="150000"/>
              </a:lnSpc>
              <a:spcAft>
                <a:spcPts val="0"/>
              </a:spcAft>
            </a:pPr>
            <a:r>
              <a:rPr lang="tr-TR" b="1" dirty="0">
                <a:latin typeface="Times New Roman"/>
                <a:ea typeface="Calibri"/>
                <a:cs typeface="Times New Roman"/>
              </a:rPr>
              <a:t>NOKTA DRİLLER: </a:t>
            </a:r>
            <a:endParaRPr lang="tr-TR" sz="1600" dirty="0">
              <a:effectLst/>
              <a:latin typeface="Calibri"/>
              <a:ea typeface="Calibri"/>
              <a:cs typeface="Times New Roman"/>
            </a:endParaRPr>
          </a:p>
        </p:txBody>
      </p:sp>
    </p:spTree>
    <p:extLst>
      <p:ext uri="{BB962C8B-B14F-4D97-AF65-F5344CB8AC3E}">
        <p14:creationId xmlns:p14="http://schemas.microsoft.com/office/powerpoint/2010/main" val="532226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1859340"/>
            <a:ext cx="7416824" cy="2585323"/>
          </a:xfrm>
          <a:prstGeom prst="rect">
            <a:avLst/>
          </a:prstGeom>
        </p:spPr>
        <p:txBody>
          <a:bodyPr wrap="square">
            <a:spAutoFit/>
          </a:bodyPr>
          <a:lstStyle/>
          <a:p>
            <a:pPr lvl="0" algn="just">
              <a:lnSpc>
                <a:spcPct val="150000"/>
              </a:lnSpc>
            </a:pPr>
            <a:r>
              <a:rPr lang="tr-TR" b="1" dirty="0"/>
              <a:t>8 şekli- 8 çizme  </a:t>
            </a:r>
            <a:r>
              <a:rPr lang="tr-TR" b="1" dirty="0" err="1"/>
              <a:t>drili</a:t>
            </a:r>
            <a:r>
              <a:rPr lang="tr-TR" dirty="0"/>
              <a:t>: Bu </a:t>
            </a:r>
            <a:r>
              <a:rPr lang="tr-TR" dirty="0" err="1"/>
              <a:t>drilin</a:t>
            </a:r>
            <a:r>
              <a:rPr lang="tr-TR" dirty="0"/>
              <a:t> amacı, değişik yönlere hızı ve </a:t>
            </a:r>
            <a:r>
              <a:rPr lang="tr-TR" dirty="0" err="1"/>
              <a:t>kinestetik</a:t>
            </a:r>
            <a:r>
              <a:rPr lang="tr-TR" dirty="0"/>
              <a:t> farkındalığın gelişimini sağlamak. Bu örnek </a:t>
            </a:r>
            <a:r>
              <a:rPr lang="tr-TR" dirty="0" err="1"/>
              <a:t>dril</a:t>
            </a:r>
            <a:r>
              <a:rPr lang="tr-TR" dirty="0"/>
              <a:t> 2-3-1-4-5-1-2 dizilimindedir. Sporcular ters yönde tekrar ederler ve değişik yönlere hareket halindeyken 2-1-5-4-1-3-2 </a:t>
            </a:r>
            <a:r>
              <a:rPr lang="tr-TR" dirty="0" err="1"/>
              <a:t>yi</a:t>
            </a:r>
            <a:r>
              <a:rPr lang="tr-TR" dirty="0"/>
              <a:t> kullanırlar. Sporcular her zaman 2 noktadan başlarlar.</a:t>
            </a:r>
          </a:p>
          <a:p>
            <a:pPr lvl="0" algn="just">
              <a:lnSpc>
                <a:spcPct val="150000"/>
              </a:lnSpc>
            </a:pPr>
            <a:r>
              <a:rPr lang="tr-TR" b="1" dirty="0"/>
              <a:t>Seksek</a:t>
            </a:r>
            <a:r>
              <a:rPr lang="tr-TR" dirty="0"/>
              <a:t>: Sporcular 1. Noktadan iki ayağı üstünde sırasıyla  2. 3. 5,4 ve tekrar 1.  noktalara sekme yaparlar tek ayak ve çift ayakla </a:t>
            </a:r>
            <a:r>
              <a:rPr lang="tr-TR" dirty="0" smtClean="0"/>
              <a:t>yapıla bilinir</a:t>
            </a:r>
            <a:r>
              <a:rPr lang="tr-TR" dirty="0"/>
              <a:t>. </a:t>
            </a:r>
          </a:p>
        </p:txBody>
      </p:sp>
      <p:sp>
        <p:nvSpPr>
          <p:cNvPr id="3" name="Dikdörtgen 2"/>
          <p:cNvSpPr/>
          <p:nvPr/>
        </p:nvSpPr>
        <p:spPr>
          <a:xfrm>
            <a:off x="5516167" y="620688"/>
            <a:ext cx="2245102" cy="463397"/>
          </a:xfrm>
          <a:prstGeom prst="rect">
            <a:avLst/>
          </a:prstGeom>
        </p:spPr>
        <p:txBody>
          <a:bodyPr wrap="none">
            <a:spAutoFit/>
          </a:bodyPr>
          <a:lstStyle/>
          <a:p>
            <a:pPr lvl="0">
              <a:lnSpc>
                <a:spcPct val="150000"/>
              </a:lnSpc>
              <a:spcAft>
                <a:spcPts val="0"/>
              </a:spcAft>
            </a:pPr>
            <a:r>
              <a:rPr lang="tr-TR" b="1" dirty="0">
                <a:latin typeface="Times New Roman"/>
                <a:ea typeface="Calibri"/>
                <a:cs typeface="Times New Roman"/>
              </a:rPr>
              <a:t>NOKTA DRİLLER: </a:t>
            </a:r>
            <a:endParaRPr lang="tr-TR" sz="1600" dirty="0">
              <a:effectLst/>
              <a:latin typeface="Calibri"/>
              <a:ea typeface="Calibri"/>
              <a:cs typeface="Times New Roman"/>
            </a:endParaRPr>
          </a:p>
        </p:txBody>
      </p:sp>
    </p:spTree>
    <p:extLst>
      <p:ext uri="{BB962C8B-B14F-4D97-AF65-F5344CB8AC3E}">
        <p14:creationId xmlns:p14="http://schemas.microsoft.com/office/powerpoint/2010/main" val="26122855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940152" y="692696"/>
            <a:ext cx="1712328" cy="369332"/>
          </a:xfrm>
          <a:prstGeom prst="rect">
            <a:avLst/>
          </a:prstGeom>
        </p:spPr>
        <p:txBody>
          <a:bodyPr wrap="none">
            <a:spAutoFit/>
          </a:bodyPr>
          <a:lstStyle/>
          <a:p>
            <a:pPr lvl="0"/>
            <a:r>
              <a:rPr lang="tr-TR" b="1" dirty="0"/>
              <a:t>HUNİ DRİLLERİ:</a:t>
            </a:r>
            <a:endParaRPr lang="tr-TR" dirty="0"/>
          </a:p>
        </p:txBody>
      </p:sp>
      <p:pic>
        <p:nvPicPr>
          <p:cNvPr id="3" name="Resim 2"/>
          <p:cNvPicPr/>
          <p:nvPr/>
        </p:nvPicPr>
        <p:blipFill>
          <a:blip r:embed="rId2">
            <a:extLst>
              <a:ext uri="{28A0092B-C50C-407E-A947-70E740481C1C}">
                <a14:useLocalDpi xmlns:a14="http://schemas.microsoft.com/office/drawing/2010/main" val="0"/>
              </a:ext>
            </a:extLst>
          </a:blip>
          <a:srcRect/>
          <a:stretch>
            <a:fillRect/>
          </a:stretch>
        </p:blipFill>
        <p:spPr bwMode="auto">
          <a:xfrm>
            <a:off x="395536" y="1704169"/>
            <a:ext cx="2619375" cy="1171575"/>
          </a:xfrm>
          <a:prstGeom prst="rect">
            <a:avLst/>
          </a:prstGeom>
          <a:noFill/>
          <a:ln>
            <a:noFill/>
          </a:ln>
        </p:spPr>
      </p:pic>
      <p:sp>
        <p:nvSpPr>
          <p:cNvPr id="4" name="Dikdörtgen 3"/>
          <p:cNvSpPr/>
          <p:nvPr/>
        </p:nvSpPr>
        <p:spPr>
          <a:xfrm>
            <a:off x="899592" y="1062028"/>
            <a:ext cx="1377300" cy="369332"/>
          </a:xfrm>
          <a:prstGeom prst="rect">
            <a:avLst/>
          </a:prstGeom>
        </p:spPr>
        <p:txBody>
          <a:bodyPr wrap="none">
            <a:spAutoFit/>
          </a:bodyPr>
          <a:lstStyle/>
          <a:p>
            <a:pPr lvl="0"/>
            <a:r>
              <a:rPr lang="tr-TR" b="1" dirty="0"/>
              <a:t>İleriye koşu:</a:t>
            </a:r>
            <a:endParaRPr lang="tr-TR" dirty="0"/>
          </a:p>
        </p:txBody>
      </p:sp>
      <p:pic>
        <p:nvPicPr>
          <p:cNvPr id="5" name="Resim 4"/>
          <p:cNvPicPr/>
          <p:nvPr/>
        </p:nvPicPr>
        <p:blipFill>
          <a:blip r:embed="rId3">
            <a:extLst>
              <a:ext uri="{28A0092B-C50C-407E-A947-70E740481C1C}">
                <a14:useLocalDpi xmlns:a14="http://schemas.microsoft.com/office/drawing/2010/main" val="0"/>
              </a:ext>
            </a:extLst>
          </a:blip>
          <a:srcRect/>
          <a:stretch>
            <a:fillRect/>
          </a:stretch>
        </p:blipFill>
        <p:spPr bwMode="auto">
          <a:xfrm>
            <a:off x="5078488" y="2258016"/>
            <a:ext cx="2581275" cy="1162050"/>
          </a:xfrm>
          <a:prstGeom prst="rect">
            <a:avLst/>
          </a:prstGeom>
          <a:noFill/>
          <a:ln>
            <a:noFill/>
          </a:ln>
        </p:spPr>
      </p:pic>
      <p:sp>
        <p:nvSpPr>
          <p:cNvPr id="6" name="Dikdörtgen 5"/>
          <p:cNvSpPr/>
          <p:nvPr/>
        </p:nvSpPr>
        <p:spPr>
          <a:xfrm>
            <a:off x="5404920" y="1704169"/>
            <a:ext cx="1665841" cy="369332"/>
          </a:xfrm>
          <a:prstGeom prst="rect">
            <a:avLst/>
          </a:prstGeom>
        </p:spPr>
        <p:txBody>
          <a:bodyPr wrap="none">
            <a:spAutoFit/>
          </a:bodyPr>
          <a:lstStyle/>
          <a:p>
            <a:pPr lvl="0"/>
            <a:r>
              <a:rPr lang="tr-TR" b="1" dirty="0"/>
              <a:t>Geri-geri  koşu:</a:t>
            </a:r>
            <a:endParaRPr lang="tr-TR" dirty="0"/>
          </a:p>
        </p:txBody>
      </p:sp>
      <p:pic>
        <p:nvPicPr>
          <p:cNvPr id="7" name="Resim 6"/>
          <p:cNvPicPr/>
          <p:nvPr/>
        </p:nvPicPr>
        <p:blipFill>
          <a:blip r:embed="rId4">
            <a:extLst>
              <a:ext uri="{28A0092B-C50C-407E-A947-70E740481C1C}">
                <a14:useLocalDpi xmlns:a14="http://schemas.microsoft.com/office/drawing/2010/main" val="0"/>
              </a:ext>
            </a:extLst>
          </a:blip>
          <a:srcRect/>
          <a:stretch>
            <a:fillRect/>
          </a:stretch>
        </p:blipFill>
        <p:spPr bwMode="auto">
          <a:xfrm>
            <a:off x="443161" y="4365104"/>
            <a:ext cx="2571750" cy="1057275"/>
          </a:xfrm>
          <a:prstGeom prst="rect">
            <a:avLst/>
          </a:prstGeom>
          <a:noFill/>
          <a:ln>
            <a:noFill/>
          </a:ln>
        </p:spPr>
      </p:pic>
      <p:sp>
        <p:nvSpPr>
          <p:cNvPr id="8" name="Dikdörtgen 7"/>
          <p:cNvSpPr/>
          <p:nvPr/>
        </p:nvSpPr>
        <p:spPr>
          <a:xfrm>
            <a:off x="649485" y="3789040"/>
            <a:ext cx="2111475" cy="369332"/>
          </a:xfrm>
          <a:prstGeom prst="rect">
            <a:avLst/>
          </a:prstGeom>
        </p:spPr>
        <p:txBody>
          <a:bodyPr wrap="none">
            <a:spAutoFit/>
          </a:bodyPr>
          <a:lstStyle/>
          <a:p>
            <a:pPr lvl="0"/>
            <a:r>
              <a:rPr lang="tr-TR" b="1" dirty="0"/>
              <a:t>İleri- Geri-geri koşu:</a:t>
            </a:r>
            <a:endParaRPr lang="tr-TR" dirty="0"/>
          </a:p>
        </p:txBody>
      </p:sp>
      <p:pic>
        <p:nvPicPr>
          <p:cNvPr id="9" name="Resim 8"/>
          <p:cNvPicPr/>
          <p:nvPr/>
        </p:nvPicPr>
        <p:blipFill>
          <a:blip r:embed="rId5">
            <a:extLst>
              <a:ext uri="{28A0092B-C50C-407E-A947-70E740481C1C}">
                <a14:useLocalDpi xmlns:a14="http://schemas.microsoft.com/office/drawing/2010/main" val="0"/>
              </a:ext>
            </a:extLst>
          </a:blip>
          <a:srcRect/>
          <a:stretch>
            <a:fillRect/>
          </a:stretch>
        </p:blipFill>
        <p:spPr bwMode="auto">
          <a:xfrm>
            <a:off x="3491880" y="4797152"/>
            <a:ext cx="4829175" cy="1390650"/>
          </a:xfrm>
          <a:prstGeom prst="rect">
            <a:avLst/>
          </a:prstGeom>
          <a:noFill/>
          <a:ln>
            <a:noFill/>
          </a:ln>
        </p:spPr>
      </p:pic>
      <p:sp>
        <p:nvSpPr>
          <p:cNvPr id="10" name="Dikdörtgen 9"/>
          <p:cNvSpPr/>
          <p:nvPr/>
        </p:nvSpPr>
        <p:spPr>
          <a:xfrm>
            <a:off x="4860032" y="3861048"/>
            <a:ext cx="1835759" cy="369332"/>
          </a:xfrm>
          <a:prstGeom prst="rect">
            <a:avLst/>
          </a:prstGeom>
        </p:spPr>
        <p:txBody>
          <a:bodyPr wrap="none">
            <a:spAutoFit/>
          </a:bodyPr>
          <a:lstStyle/>
          <a:p>
            <a:pPr lvl="0"/>
            <a:r>
              <a:rPr lang="tr-TR" b="1" dirty="0"/>
              <a:t>180-Derece koşu:</a:t>
            </a:r>
            <a:endParaRPr lang="tr-TR" dirty="0"/>
          </a:p>
        </p:txBody>
      </p:sp>
    </p:spTree>
    <p:extLst>
      <p:ext uri="{BB962C8B-B14F-4D97-AF65-F5344CB8AC3E}">
        <p14:creationId xmlns:p14="http://schemas.microsoft.com/office/powerpoint/2010/main" val="332629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260649"/>
            <a:ext cx="8229600" cy="720079"/>
          </a:xfrm>
        </p:spPr>
        <p:txBody>
          <a:bodyPr>
            <a:normAutofit fontScale="90000"/>
          </a:bodyPr>
          <a:lstStyle/>
          <a:p>
            <a:r>
              <a:rPr lang="tr-TR" b="1" dirty="0" smtClean="0"/>
              <a:t>Çeviklik (</a:t>
            </a:r>
            <a:r>
              <a:rPr lang="tr-TR" b="1" dirty="0" err="1" smtClean="0"/>
              <a:t>agility</a:t>
            </a:r>
            <a:r>
              <a:rPr lang="tr-TR" b="1" dirty="0" smtClean="0"/>
              <a:t>)</a:t>
            </a:r>
            <a:endParaRPr lang="tr-TR" b="1" dirty="0"/>
          </a:p>
        </p:txBody>
      </p:sp>
      <p:sp>
        <p:nvSpPr>
          <p:cNvPr id="2" name="İçerik Yer Tutucusu 1"/>
          <p:cNvSpPr>
            <a:spLocks noGrp="1"/>
          </p:cNvSpPr>
          <p:nvPr>
            <p:ph idx="4294967295"/>
          </p:nvPr>
        </p:nvSpPr>
        <p:spPr>
          <a:xfrm>
            <a:off x="251520" y="1628800"/>
            <a:ext cx="8712968" cy="5040288"/>
          </a:xfrm>
        </p:spPr>
        <p:txBody>
          <a:bodyPr>
            <a:normAutofit fontScale="55000" lnSpcReduction="20000"/>
          </a:bodyPr>
          <a:lstStyle/>
          <a:p>
            <a:pPr algn="just">
              <a:lnSpc>
                <a:spcPct val="170000"/>
              </a:lnSpc>
              <a:spcBef>
                <a:spcPts val="0"/>
              </a:spcBef>
            </a:pPr>
            <a:r>
              <a:rPr lang="tr-TR" sz="3800" b="1" dirty="0" smtClean="0">
                <a:solidFill>
                  <a:schemeClr val="tx1"/>
                </a:solidFill>
              </a:rPr>
              <a:t>Yavaşlama</a:t>
            </a:r>
            <a:r>
              <a:rPr lang="tr-TR" sz="3800" b="1" dirty="0">
                <a:solidFill>
                  <a:schemeClr val="tx1"/>
                </a:solidFill>
              </a:rPr>
              <a:t>, yön değiştirme ve hızlanma hareketlerinin kısa sürede verimli bir şekilde uygulanmasını sağlayan fiziksel beceridir.</a:t>
            </a:r>
          </a:p>
          <a:p>
            <a:pPr algn="just">
              <a:lnSpc>
                <a:spcPct val="170000"/>
              </a:lnSpc>
              <a:spcBef>
                <a:spcPts val="0"/>
              </a:spcBef>
            </a:pPr>
            <a:r>
              <a:rPr lang="tr-TR" sz="3800" dirty="0" smtClean="0">
                <a:solidFill>
                  <a:schemeClr val="tx1"/>
                </a:solidFill>
              </a:rPr>
              <a:t>Hızlı </a:t>
            </a:r>
            <a:r>
              <a:rPr lang="tr-TR" sz="3800" dirty="0">
                <a:solidFill>
                  <a:schemeClr val="tx1"/>
                </a:solidFill>
              </a:rPr>
              <a:t>ve doğru bir şekilde yön değiştirebilme özelliği olarak ifade edilmektedir. </a:t>
            </a:r>
            <a:r>
              <a:rPr lang="tr-TR" sz="3800" b="1" dirty="0">
                <a:solidFill>
                  <a:schemeClr val="tx1"/>
                </a:solidFill>
              </a:rPr>
              <a:t>Çeviklik ile çabukluk birbiri ile karıştırılan iki kavramdır. </a:t>
            </a:r>
          </a:p>
          <a:p>
            <a:pPr algn="just">
              <a:lnSpc>
                <a:spcPct val="170000"/>
              </a:lnSpc>
              <a:spcBef>
                <a:spcPts val="0"/>
              </a:spcBef>
            </a:pPr>
            <a:r>
              <a:rPr lang="tr-TR" sz="3800" dirty="0">
                <a:solidFill>
                  <a:schemeClr val="tx1"/>
                </a:solidFill>
              </a:rPr>
              <a:t>Çabukluk, kasların ve uzuvların mümkün olan en kısa zamanda dış dirençlere vücut, ya da vücudun bir kısmının direncine rağmen eklemleri harekete geçirebilme özelliğidir. </a:t>
            </a:r>
            <a:endParaRPr lang="tr-TR" sz="3800" dirty="0" smtClean="0">
              <a:solidFill>
                <a:schemeClr val="tx1"/>
              </a:solidFill>
            </a:endParaRPr>
          </a:p>
          <a:p>
            <a:pPr algn="just">
              <a:lnSpc>
                <a:spcPct val="170000"/>
              </a:lnSpc>
              <a:spcBef>
                <a:spcPts val="0"/>
              </a:spcBef>
            </a:pPr>
            <a:r>
              <a:rPr lang="tr-TR" sz="3800" dirty="0" smtClean="0">
                <a:solidFill>
                  <a:schemeClr val="tx1"/>
                </a:solidFill>
              </a:rPr>
              <a:t>Buna </a:t>
            </a:r>
            <a:r>
              <a:rPr lang="tr-TR" sz="3800" dirty="0">
                <a:solidFill>
                  <a:schemeClr val="tx1"/>
                </a:solidFill>
              </a:rPr>
              <a:t>göre, yön değiştirmenin hızlı ve doğru bir şekilde yapılabilmesi için uzuvların patlayıcı bir şekilde hızlanması gerekliliği düşünüldüğünde </a:t>
            </a:r>
            <a:r>
              <a:rPr lang="tr-TR" sz="3800" b="1" dirty="0">
                <a:solidFill>
                  <a:schemeClr val="tx1"/>
                </a:solidFill>
              </a:rPr>
              <a:t>çabukluğun, çevikliğin bir parçası olduğu görülmektedir</a:t>
            </a:r>
            <a:r>
              <a:rPr lang="tr-TR" sz="3800" dirty="0">
                <a:solidFill>
                  <a:schemeClr val="tx1"/>
                </a:solidFill>
              </a:rPr>
              <a:t>.</a:t>
            </a:r>
          </a:p>
          <a:p>
            <a:endParaRPr lang="tr-TR" dirty="0"/>
          </a:p>
        </p:txBody>
      </p:sp>
    </p:spTree>
    <p:extLst>
      <p:ext uri="{BB962C8B-B14F-4D97-AF65-F5344CB8AC3E}">
        <p14:creationId xmlns:p14="http://schemas.microsoft.com/office/powerpoint/2010/main" val="100542045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916832"/>
            <a:ext cx="3314700" cy="2428875"/>
          </a:xfrm>
          <a:prstGeom prst="rect">
            <a:avLst/>
          </a:prstGeom>
          <a:noFill/>
          <a:ln>
            <a:noFill/>
          </a:ln>
        </p:spPr>
      </p:pic>
      <p:sp>
        <p:nvSpPr>
          <p:cNvPr id="3" name="Dikdörtgen 2"/>
          <p:cNvSpPr/>
          <p:nvPr/>
        </p:nvSpPr>
        <p:spPr>
          <a:xfrm>
            <a:off x="1356607" y="1340768"/>
            <a:ext cx="840295" cy="369332"/>
          </a:xfrm>
          <a:prstGeom prst="rect">
            <a:avLst/>
          </a:prstGeom>
        </p:spPr>
        <p:txBody>
          <a:bodyPr wrap="none">
            <a:spAutoFit/>
          </a:bodyPr>
          <a:lstStyle/>
          <a:p>
            <a:pPr lvl="0"/>
            <a:r>
              <a:rPr lang="tr-TR" b="1" dirty="0"/>
              <a:t>X </a:t>
            </a:r>
            <a:r>
              <a:rPr lang="tr-TR" b="1" dirty="0" err="1"/>
              <a:t>Drili</a:t>
            </a:r>
            <a:r>
              <a:rPr lang="tr-TR" b="1" dirty="0"/>
              <a:t>:</a:t>
            </a:r>
            <a:endParaRPr lang="tr-TR" dirty="0"/>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4644008" y="2145432"/>
            <a:ext cx="3314700" cy="2200275"/>
          </a:xfrm>
          <a:prstGeom prst="rect">
            <a:avLst/>
          </a:prstGeom>
          <a:noFill/>
          <a:ln>
            <a:noFill/>
          </a:ln>
        </p:spPr>
      </p:pic>
      <p:sp>
        <p:nvSpPr>
          <p:cNvPr id="5" name="Dikdörtgen 4"/>
          <p:cNvSpPr/>
          <p:nvPr/>
        </p:nvSpPr>
        <p:spPr>
          <a:xfrm>
            <a:off x="5220072" y="1628800"/>
            <a:ext cx="902811" cy="369332"/>
          </a:xfrm>
          <a:prstGeom prst="rect">
            <a:avLst/>
          </a:prstGeom>
        </p:spPr>
        <p:txBody>
          <a:bodyPr wrap="none">
            <a:spAutoFit/>
          </a:bodyPr>
          <a:lstStyle/>
          <a:p>
            <a:pPr lvl="0"/>
            <a:r>
              <a:rPr lang="tr-TR" b="1" dirty="0"/>
              <a:t>M </a:t>
            </a:r>
            <a:r>
              <a:rPr lang="tr-TR" b="1" dirty="0" err="1"/>
              <a:t>Drili</a:t>
            </a:r>
            <a:r>
              <a:rPr lang="tr-TR" b="1" dirty="0"/>
              <a:t>:</a:t>
            </a:r>
            <a:endParaRPr lang="tr-TR" dirty="0"/>
          </a:p>
        </p:txBody>
      </p:sp>
    </p:spTree>
    <p:extLst>
      <p:ext uri="{BB962C8B-B14F-4D97-AF65-F5344CB8AC3E}">
        <p14:creationId xmlns:p14="http://schemas.microsoft.com/office/powerpoint/2010/main" val="25710576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67944" y="548680"/>
            <a:ext cx="4541821" cy="369332"/>
          </a:xfrm>
          <a:prstGeom prst="rect">
            <a:avLst/>
          </a:prstGeom>
        </p:spPr>
        <p:txBody>
          <a:bodyPr wrap="none">
            <a:spAutoFit/>
          </a:bodyPr>
          <a:lstStyle/>
          <a:p>
            <a:pPr lvl="0"/>
            <a:r>
              <a:rPr lang="tr-TR" b="1" dirty="0"/>
              <a:t>BECERİYE ADAPTASYON(REAKTİF) DRİLLERİ</a:t>
            </a:r>
            <a:endParaRPr lang="tr-TR" dirty="0"/>
          </a:p>
        </p:txBody>
      </p:sp>
      <p:sp>
        <p:nvSpPr>
          <p:cNvPr id="3" name="Dikdörtgen 2"/>
          <p:cNvSpPr/>
          <p:nvPr/>
        </p:nvSpPr>
        <p:spPr>
          <a:xfrm>
            <a:off x="539552" y="1556792"/>
            <a:ext cx="8142220" cy="646331"/>
          </a:xfrm>
          <a:prstGeom prst="rect">
            <a:avLst/>
          </a:prstGeom>
        </p:spPr>
        <p:txBody>
          <a:bodyPr wrap="square">
            <a:spAutoFit/>
          </a:bodyPr>
          <a:lstStyle/>
          <a:p>
            <a:r>
              <a:rPr lang="tr-TR" dirty="0" smtClean="0"/>
              <a:t>	Reaktif dirilleri </a:t>
            </a:r>
            <a:r>
              <a:rPr lang="tr-TR" dirty="0"/>
              <a:t>aracılığıyla çabukluk ve çevikliğin koordineli bir biçimde geliştirilmesi amaçlanır.	</a:t>
            </a:r>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2781300" y="2814637"/>
            <a:ext cx="3581400" cy="1228725"/>
          </a:xfrm>
          <a:prstGeom prst="rect">
            <a:avLst/>
          </a:prstGeom>
          <a:noFill/>
          <a:ln>
            <a:noFill/>
          </a:ln>
        </p:spPr>
      </p:pic>
      <p:sp>
        <p:nvSpPr>
          <p:cNvPr id="5" name="Dikdörtgen 4"/>
          <p:cNvSpPr/>
          <p:nvPr/>
        </p:nvSpPr>
        <p:spPr>
          <a:xfrm>
            <a:off x="3770962" y="2492896"/>
            <a:ext cx="1407758" cy="369332"/>
          </a:xfrm>
          <a:prstGeom prst="rect">
            <a:avLst/>
          </a:prstGeom>
        </p:spPr>
        <p:txBody>
          <a:bodyPr wrap="none">
            <a:spAutoFit/>
          </a:bodyPr>
          <a:lstStyle/>
          <a:p>
            <a:r>
              <a:rPr lang="tr-TR" b="1" dirty="0"/>
              <a:t>Reaktif </a:t>
            </a:r>
            <a:r>
              <a:rPr lang="tr-TR" b="1" dirty="0" err="1"/>
              <a:t>Dril</a:t>
            </a:r>
            <a:r>
              <a:rPr lang="tr-TR" b="1" dirty="0"/>
              <a:t> </a:t>
            </a:r>
            <a:r>
              <a:rPr lang="tr-TR" b="1" dirty="0" smtClean="0"/>
              <a:t>:</a:t>
            </a:r>
            <a:endParaRPr lang="tr-TR" dirty="0"/>
          </a:p>
        </p:txBody>
      </p:sp>
      <p:pic>
        <p:nvPicPr>
          <p:cNvPr id="6" name="Resim 5"/>
          <p:cNvPicPr/>
          <p:nvPr/>
        </p:nvPicPr>
        <p:blipFill>
          <a:blip r:embed="rId3">
            <a:extLst>
              <a:ext uri="{28A0092B-C50C-407E-A947-70E740481C1C}">
                <a14:useLocalDpi xmlns:a14="http://schemas.microsoft.com/office/drawing/2010/main" val="0"/>
              </a:ext>
            </a:extLst>
          </a:blip>
          <a:srcRect/>
          <a:stretch>
            <a:fillRect/>
          </a:stretch>
        </p:blipFill>
        <p:spPr bwMode="auto">
          <a:xfrm>
            <a:off x="2339752" y="4725144"/>
            <a:ext cx="3714750" cy="1057275"/>
          </a:xfrm>
          <a:prstGeom prst="rect">
            <a:avLst/>
          </a:prstGeom>
          <a:noFill/>
          <a:ln>
            <a:noFill/>
          </a:ln>
        </p:spPr>
      </p:pic>
      <p:sp>
        <p:nvSpPr>
          <p:cNvPr id="8" name="Dikdörtgen 7"/>
          <p:cNvSpPr/>
          <p:nvPr/>
        </p:nvSpPr>
        <p:spPr>
          <a:xfrm>
            <a:off x="2339752" y="4043362"/>
            <a:ext cx="3877728" cy="369332"/>
          </a:xfrm>
          <a:prstGeom prst="rect">
            <a:avLst/>
          </a:prstGeom>
        </p:spPr>
        <p:txBody>
          <a:bodyPr wrap="none">
            <a:spAutoFit/>
          </a:bodyPr>
          <a:lstStyle/>
          <a:p>
            <a:pPr lvl="0"/>
            <a:r>
              <a:rPr lang="tr-TR" b="1" dirty="0"/>
              <a:t>Reaksiyon Sprint Ve </a:t>
            </a:r>
            <a:r>
              <a:rPr lang="tr-TR" b="1" dirty="0" err="1"/>
              <a:t>Geripedal</a:t>
            </a:r>
            <a:r>
              <a:rPr lang="tr-TR" b="1" dirty="0"/>
              <a:t> </a:t>
            </a:r>
            <a:r>
              <a:rPr lang="tr-TR" b="1" dirty="0" err="1"/>
              <a:t>Driller</a:t>
            </a:r>
            <a:r>
              <a:rPr lang="tr-TR" b="1" dirty="0"/>
              <a:t>:</a:t>
            </a:r>
            <a:endParaRPr lang="tr-TR" dirty="0"/>
          </a:p>
        </p:txBody>
      </p:sp>
    </p:spTree>
    <p:extLst>
      <p:ext uri="{BB962C8B-B14F-4D97-AF65-F5344CB8AC3E}">
        <p14:creationId xmlns:p14="http://schemas.microsoft.com/office/powerpoint/2010/main" val="33617184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4221088"/>
            <a:ext cx="2876550" cy="2219325"/>
          </a:xfrm>
          <a:prstGeom prst="rect">
            <a:avLst/>
          </a:prstGeom>
          <a:noFill/>
          <a:ln>
            <a:noFill/>
          </a:ln>
        </p:spPr>
      </p:pic>
      <p:sp>
        <p:nvSpPr>
          <p:cNvPr id="3" name="Dikdörtgen 2"/>
          <p:cNvSpPr/>
          <p:nvPr/>
        </p:nvSpPr>
        <p:spPr>
          <a:xfrm>
            <a:off x="179512" y="1443841"/>
            <a:ext cx="8712968" cy="2862322"/>
          </a:xfrm>
          <a:prstGeom prst="rect">
            <a:avLst/>
          </a:prstGeom>
        </p:spPr>
        <p:txBody>
          <a:bodyPr wrap="square">
            <a:spAutoFit/>
          </a:bodyPr>
          <a:lstStyle/>
          <a:p>
            <a:pPr lvl="0"/>
            <a:r>
              <a:rPr lang="tr-TR" b="1" dirty="0"/>
              <a:t>Çabukluk Y </a:t>
            </a:r>
            <a:r>
              <a:rPr lang="tr-TR" b="1" dirty="0" err="1"/>
              <a:t>Dril</a:t>
            </a:r>
            <a:r>
              <a:rPr lang="tr-TR" b="1" dirty="0"/>
              <a:t>:</a:t>
            </a:r>
            <a:endParaRPr lang="tr-TR" dirty="0"/>
          </a:p>
          <a:p>
            <a:pPr algn="just">
              <a:lnSpc>
                <a:spcPct val="150000"/>
              </a:lnSpc>
            </a:pPr>
            <a:r>
              <a:rPr lang="tr-TR" dirty="0"/>
              <a:t>Bu diril  sporcuların  hızlı bir şekilde adım ritmini ayarlayarak diğer hareketlere geçişini  öğretmeye çalışır.  Bu diril için dört adet huni kullanılır. Huniler şekildeki gibi yerleştirilir. 2. Huni  diğer  hunilere  9 m aralıklı bir şekilde  orta kısma  yerleştirilmiştir.  Antrenör 2. huninin arkasında bekler ve 1. huniden harekete başlayacak olan sporcuya el veya çeşitli sinyallerle komut verir. Sporcu harekete antrenörün sinyaline  göre  sprint yaparak devam eder. Antrenör hareketleri geriye ve yana kayma hareketleriyle değiştirebilir.</a:t>
            </a:r>
            <a:endParaRPr lang="tr-TR" dirty="0">
              <a:effectLst/>
            </a:endParaRPr>
          </a:p>
        </p:txBody>
      </p:sp>
      <p:sp>
        <p:nvSpPr>
          <p:cNvPr id="4" name="Dikdörtgen 3"/>
          <p:cNvSpPr/>
          <p:nvPr/>
        </p:nvSpPr>
        <p:spPr>
          <a:xfrm>
            <a:off x="5940152" y="692696"/>
            <a:ext cx="1712328" cy="369332"/>
          </a:xfrm>
          <a:prstGeom prst="rect">
            <a:avLst/>
          </a:prstGeom>
        </p:spPr>
        <p:txBody>
          <a:bodyPr wrap="none">
            <a:spAutoFit/>
          </a:bodyPr>
          <a:lstStyle/>
          <a:p>
            <a:pPr lvl="0"/>
            <a:r>
              <a:rPr lang="tr-TR" b="1" dirty="0"/>
              <a:t>HUNİ DRİLLERİ:</a:t>
            </a:r>
            <a:endParaRPr lang="tr-TR" dirty="0"/>
          </a:p>
        </p:txBody>
      </p:sp>
    </p:spTree>
    <p:extLst>
      <p:ext uri="{BB962C8B-B14F-4D97-AF65-F5344CB8AC3E}">
        <p14:creationId xmlns:p14="http://schemas.microsoft.com/office/powerpoint/2010/main" val="30581920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124744"/>
            <a:ext cx="1837106" cy="369332"/>
          </a:xfrm>
          <a:prstGeom prst="rect">
            <a:avLst/>
          </a:prstGeom>
        </p:spPr>
        <p:txBody>
          <a:bodyPr wrap="none">
            <a:spAutoFit/>
          </a:bodyPr>
          <a:lstStyle/>
          <a:p>
            <a:pPr lvl="0"/>
            <a:r>
              <a:rPr lang="tr-TR" b="1" dirty="0"/>
              <a:t>Reaksiyon Yarışı:</a:t>
            </a:r>
            <a:endParaRPr lang="tr-TR" dirty="0"/>
          </a:p>
        </p:txBody>
      </p:sp>
      <p:pic>
        <p:nvPicPr>
          <p:cNvPr id="3" name="Resim 2"/>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72816"/>
            <a:ext cx="2400300" cy="2895600"/>
          </a:xfrm>
          <a:prstGeom prst="rect">
            <a:avLst/>
          </a:prstGeom>
          <a:noFill/>
          <a:ln>
            <a:noFill/>
          </a:ln>
        </p:spPr>
      </p:pic>
      <p:sp>
        <p:nvSpPr>
          <p:cNvPr id="4" name="Dikdörtgen 3"/>
          <p:cNvSpPr/>
          <p:nvPr/>
        </p:nvSpPr>
        <p:spPr>
          <a:xfrm>
            <a:off x="3779912" y="1799591"/>
            <a:ext cx="4572000" cy="5035353"/>
          </a:xfrm>
          <a:prstGeom prst="rect">
            <a:avLst/>
          </a:prstGeom>
        </p:spPr>
        <p:txBody>
          <a:bodyPr>
            <a:spAutoFit/>
          </a:bodyPr>
          <a:lstStyle/>
          <a:p>
            <a:pPr algn="just">
              <a:lnSpc>
                <a:spcPct val="150000"/>
              </a:lnSpc>
            </a:pPr>
            <a:r>
              <a:rPr lang="tr-TR" dirty="0"/>
              <a:t>Bu diril çabukluk egzersizlerinde motivasyonu ve rekabetçi ortamı geliştirebilir. 6 huni iki sıra halinde şekildeki gibi dizilmiştir. Diziler arası mesafe 9 m huniler arası mesafede 3-5 m </a:t>
            </a:r>
            <a:r>
              <a:rPr lang="tr-TR" dirty="0" err="1"/>
              <a:t>dir</a:t>
            </a:r>
            <a:r>
              <a:rPr lang="tr-TR" dirty="0"/>
              <a:t>. Antrenör hunileri numaralandırmalı ve her huninin başlangıcına çizgi çekmeli. İki sporcu kendilerine çizgi seçerler, daha sonra başlangıç çizgisinin arkasında dururlar. Antrenör bir işaret vererek yarışı başlatır. Sporcular hunilere yakın bir şekilde başlangıç çizgisinden devam ederler ve dönüşlerde tek elle bile olsa huniye dokunmazlar. </a:t>
            </a:r>
            <a:endParaRPr lang="tr-TR" dirty="0"/>
          </a:p>
        </p:txBody>
      </p:sp>
      <p:sp>
        <p:nvSpPr>
          <p:cNvPr id="5" name="Dikdörtgen 4"/>
          <p:cNvSpPr/>
          <p:nvPr/>
        </p:nvSpPr>
        <p:spPr>
          <a:xfrm>
            <a:off x="5940152" y="692696"/>
            <a:ext cx="1712328" cy="369332"/>
          </a:xfrm>
          <a:prstGeom prst="rect">
            <a:avLst/>
          </a:prstGeom>
        </p:spPr>
        <p:txBody>
          <a:bodyPr wrap="none">
            <a:spAutoFit/>
          </a:bodyPr>
          <a:lstStyle/>
          <a:p>
            <a:pPr lvl="0"/>
            <a:r>
              <a:rPr lang="tr-TR" b="1" dirty="0"/>
              <a:t>HUNİ DRİLLERİ:</a:t>
            </a:r>
            <a:endParaRPr lang="tr-TR" dirty="0"/>
          </a:p>
        </p:txBody>
      </p:sp>
    </p:spTree>
    <p:extLst>
      <p:ext uri="{BB962C8B-B14F-4D97-AF65-F5344CB8AC3E}">
        <p14:creationId xmlns:p14="http://schemas.microsoft.com/office/powerpoint/2010/main" val="61092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338139"/>
            <a:ext cx="8748464" cy="714598"/>
          </a:xfrm>
        </p:spPr>
        <p:txBody>
          <a:bodyPr>
            <a:normAutofit fontScale="90000"/>
          </a:bodyPr>
          <a:lstStyle/>
          <a:p>
            <a:r>
              <a:rPr lang="tr-TR" b="1" dirty="0" smtClean="0"/>
              <a:t>		Çeviklik</a:t>
            </a:r>
            <a:endParaRPr lang="tr-TR" b="1" dirty="0"/>
          </a:p>
        </p:txBody>
      </p:sp>
      <p:sp>
        <p:nvSpPr>
          <p:cNvPr id="2" name="İçerik Yer Tutucusu 1"/>
          <p:cNvSpPr>
            <a:spLocks noGrp="1"/>
          </p:cNvSpPr>
          <p:nvPr>
            <p:ph idx="4294967295"/>
          </p:nvPr>
        </p:nvSpPr>
        <p:spPr>
          <a:xfrm>
            <a:off x="323529" y="1556793"/>
            <a:ext cx="8640960" cy="5040858"/>
          </a:xfrm>
        </p:spPr>
        <p:txBody>
          <a:bodyPr>
            <a:normAutofit fontScale="92500" lnSpcReduction="10000"/>
          </a:bodyPr>
          <a:lstStyle/>
          <a:p>
            <a:pPr algn="just">
              <a:lnSpc>
                <a:spcPct val="150000"/>
              </a:lnSpc>
              <a:spcBef>
                <a:spcPts val="0"/>
              </a:spcBef>
            </a:pPr>
            <a:r>
              <a:rPr lang="tr-TR" dirty="0" smtClean="0">
                <a:solidFill>
                  <a:schemeClr val="tx1"/>
                </a:solidFill>
              </a:rPr>
              <a:t>Düzenli </a:t>
            </a:r>
            <a:r>
              <a:rPr lang="tr-TR" dirty="0" err="1">
                <a:solidFill>
                  <a:schemeClr val="tx1"/>
                </a:solidFill>
              </a:rPr>
              <a:t>progresif</a:t>
            </a:r>
            <a:r>
              <a:rPr lang="tr-TR" dirty="0">
                <a:solidFill>
                  <a:schemeClr val="tx1"/>
                </a:solidFill>
              </a:rPr>
              <a:t> </a:t>
            </a:r>
            <a:r>
              <a:rPr lang="tr-TR" dirty="0" smtClean="0">
                <a:solidFill>
                  <a:schemeClr val="tx1"/>
                </a:solidFill>
              </a:rPr>
              <a:t>antrenmanla </a:t>
            </a:r>
            <a:r>
              <a:rPr lang="tr-TR" dirty="0">
                <a:solidFill>
                  <a:schemeClr val="tx1"/>
                </a:solidFill>
              </a:rPr>
              <a:t>geliştirilebilen, eğitilebilen motor bir yetenektir. </a:t>
            </a:r>
            <a:endParaRPr lang="tr-TR" dirty="0" smtClean="0">
              <a:solidFill>
                <a:schemeClr val="tx1"/>
              </a:solidFill>
            </a:endParaRPr>
          </a:p>
          <a:p>
            <a:pPr algn="just">
              <a:lnSpc>
                <a:spcPct val="150000"/>
              </a:lnSpc>
              <a:spcBef>
                <a:spcPts val="0"/>
              </a:spcBef>
            </a:pPr>
            <a:r>
              <a:rPr lang="tr-TR" dirty="0" smtClean="0">
                <a:solidFill>
                  <a:schemeClr val="tx1"/>
                </a:solidFill>
              </a:rPr>
              <a:t>Bir </a:t>
            </a:r>
            <a:r>
              <a:rPr lang="tr-TR" dirty="0">
                <a:solidFill>
                  <a:schemeClr val="tx1"/>
                </a:solidFill>
              </a:rPr>
              <a:t>hareket serisi boyunca </a:t>
            </a:r>
            <a:r>
              <a:rPr lang="tr-TR" b="1" dirty="0">
                <a:solidFill>
                  <a:schemeClr val="tx1"/>
                </a:solidFill>
              </a:rPr>
              <a:t>çok hızlı yön değiştirmeler esnasında vücudun ve eklemlerin uzayda doğru pozisyonda </a:t>
            </a:r>
            <a:r>
              <a:rPr lang="tr-TR" dirty="0">
                <a:solidFill>
                  <a:schemeClr val="tx1"/>
                </a:solidFill>
              </a:rPr>
              <a:t>olmasını sağlayan kontrol ve koordinasyon becerisi olarak tanımlanır</a:t>
            </a:r>
            <a:r>
              <a:rPr lang="tr-TR" dirty="0" smtClean="0">
                <a:solidFill>
                  <a:schemeClr val="tx1"/>
                </a:solidFill>
              </a:rPr>
              <a:t>.</a:t>
            </a:r>
          </a:p>
          <a:p>
            <a:pPr algn="just">
              <a:lnSpc>
                <a:spcPct val="150000"/>
              </a:lnSpc>
              <a:spcBef>
                <a:spcPts val="0"/>
              </a:spcBef>
            </a:pPr>
            <a:r>
              <a:rPr lang="tr-TR" dirty="0" smtClean="0">
                <a:solidFill>
                  <a:schemeClr val="tx1"/>
                </a:solidFill>
              </a:rPr>
              <a:t>Sporcular  </a:t>
            </a:r>
            <a:r>
              <a:rPr lang="tr-TR" dirty="0">
                <a:solidFill>
                  <a:schemeClr val="tx1"/>
                </a:solidFill>
              </a:rPr>
              <a:t>için değişik yönlere hızlıca ve çevikçe hareket etmek başarı ve başarısızlık arasındaki farktır. Neredeyse tüm sporlarda değişik yönlere hızlıca ve aniden hareket edip ve yavaşlamak , tüm vücut hareketlerini içerir. Gerçekte tüm sporlarda değişik yönlere hareket edebilme yeteneği, düz çizgiden sprint hızından daha önemlidir. </a:t>
            </a:r>
            <a:endParaRPr lang="tr-TR" dirty="0" smtClean="0">
              <a:solidFill>
                <a:schemeClr val="tx1"/>
              </a:solidFill>
            </a:endParaRPr>
          </a:p>
          <a:p>
            <a:pPr algn="just">
              <a:lnSpc>
                <a:spcPct val="150000"/>
              </a:lnSpc>
              <a:spcBef>
                <a:spcPts val="0"/>
              </a:spcBef>
            </a:pPr>
            <a:endParaRPr lang="tr-TR" dirty="0"/>
          </a:p>
          <a:p>
            <a:endParaRPr lang="tr-TR" dirty="0"/>
          </a:p>
        </p:txBody>
      </p:sp>
    </p:spTree>
    <p:extLst>
      <p:ext uri="{BB962C8B-B14F-4D97-AF65-F5344CB8AC3E}">
        <p14:creationId xmlns:p14="http://schemas.microsoft.com/office/powerpoint/2010/main" val="2301588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323528" y="338139"/>
            <a:ext cx="8496944" cy="714598"/>
          </a:xfrm>
        </p:spPr>
        <p:txBody>
          <a:bodyPr>
            <a:normAutofit fontScale="90000"/>
          </a:bodyPr>
          <a:lstStyle/>
          <a:p>
            <a:r>
              <a:rPr lang="tr-TR" dirty="0" smtClean="0"/>
              <a:t>			Çeviklik</a:t>
            </a:r>
            <a:endParaRPr lang="tr-TR" dirty="0"/>
          </a:p>
        </p:txBody>
      </p:sp>
      <p:sp>
        <p:nvSpPr>
          <p:cNvPr id="2" name="İçerik Yer Tutucusu 1"/>
          <p:cNvSpPr>
            <a:spLocks noGrp="1"/>
          </p:cNvSpPr>
          <p:nvPr>
            <p:ph idx="4294967295"/>
          </p:nvPr>
        </p:nvSpPr>
        <p:spPr>
          <a:xfrm>
            <a:off x="323528" y="1557338"/>
            <a:ext cx="8568952" cy="5112022"/>
          </a:xfrm>
        </p:spPr>
        <p:txBody>
          <a:bodyPr>
            <a:normAutofit fontScale="92500" lnSpcReduction="20000"/>
          </a:bodyPr>
          <a:lstStyle/>
          <a:p>
            <a:pPr marL="0" indent="0">
              <a:buNone/>
            </a:pPr>
            <a:r>
              <a:rPr lang="tr-TR" dirty="0" smtClean="0">
                <a:solidFill>
                  <a:schemeClr val="tx1"/>
                </a:solidFill>
              </a:rPr>
              <a:t>Çeviklik  </a:t>
            </a:r>
            <a:r>
              <a:rPr lang="tr-TR" dirty="0">
                <a:solidFill>
                  <a:schemeClr val="tx1"/>
                </a:solidFill>
              </a:rPr>
              <a:t>kavramı içinde birçok anlam yer almaktadır:</a:t>
            </a:r>
          </a:p>
          <a:p>
            <a:pPr lvl="0">
              <a:lnSpc>
                <a:spcPct val="160000"/>
              </a:lnSpc>
              <a:spcBef>
                <a:spcPts val="0"/>
              </a:spcBef>
            </a:pPr>
            <a:r>
              <a:rPr lang="tr-TR" dirty="0">
                <a:solidFill>
                  <a:schemeClr val="tx1"/>
                </a:solidFill>
              </a:rPr>
              <a:t>Genetik kapasite,</a:t>
            </a:r>
          </a:p>
          <a:p>
            <a:pPr lvl="0">
              <a:lnSpc>
                <a:spcPct val="160000"/>
              </a:lnSpc>
              <a:spcBef>
                <a:spcPts val="0"/>
              </a:spcBef>
            </a:pPr>
            <a:r>
              <a:rPr lang="tr-TR" dirty="0">
                <a:solidFill>
                  <a:schemeClr val="tx1"/>
                </a:solidFill>
              </a:rPr>
              <a:t>Reaksiyon sürati,</a:t>
            </a:r>
          </a:p>
          <a:p>
            <a:pPr lvl="0">
              <a:lnSpc>
                <a:spcPct val="160000"/>
              </a:lnSpc>
              <a:spcBef>
                <a:spcPts val="0"/>
              </a:spcBef>
            </a:pPr>
            <a:r>
              <a:rPr lang="tr-TR" dirty="0">
                <a:solidFill>
                  <a:schemeClr val="tx1"/>
                </a:solidFill>
              </a:rPr>
              <a:t>Çabuk kuvvet,</a:t>
            </a:r>
          </a:p>
          <a:p>
            <a:pPr lvl="0">
              <a:lnSpc>
                <a:spcPct val="160000"/>
              </a:lnSpc>
              <a:spcBef>
                <a:spcPts val="0"/>
              </a:spcBef>
            </a:pPr>
            <a:r>
              <a:rPr lang="tr-TR" dirty="0">
                <a:solidFill>
                  <a:schemeClr val="tx1"/>
                </a:solidFill>
              </a:rPr>
              <a:t>Hız,</a:t>
            </a:r>
          </a:p>
          <a:p>
            <a:pPr lvl="0">
              <a:lnSpc>
                <a:spcPct val="160000"/>
              </a:lnSpc>
              <a:spcBef>
                <a:spcPts val="0"/>
              </a:spcBef>
            </a:pPr>
            <a:r>
              <a:rPr lang="tr-TR" dirty="0">
                <a:solidFill>
                  <a:schemeClr val="tx1"/>
                </a:solidFill>
              </a:rPr>
              <a:t>Yaratıcılık gücü,</a:t>
            </a:r>
          </a:p>
          <a:p>
            <a:pPr lvl="0">
              <a:lnSpc>
                <a:spcPct val="160000"/>
              </a:lnSpc>
              <a:spcBef>
                <a:spcPts val="0"/>
              </a:spcBef>
            </a:pPr>
            <a:r>
              <a:rPr lang="tr-TR" dirty="0">
                <a:solidFill>
                  <a:schemeClr val="tx1"/>
                </a:solidFill>
              </a:rPr>
              <a:t>Konsantrasyon,</a:t>
            </a:r>
          </a:p>
          <a:p>
            <a:pPr lvl="0">
              <a:lnSpc>
                <a:spcPct val="160000"/>
              </a:lnSpc>
              <a:spcBef>
                <a:spcPts val="0"/>
              </a:spcBef>
            </a:pPr>
            <a:r>
              <a:rPr lang="tr-TR" dirty="0">
                <a:solidFill>
                  <a:schemeClr val="tx1"/>
                </a:solidFill>
              </a:rPr>
              <a:t>Denge,</a:t>
            </a:r>
          </a:p>
          <a:p>
            <a:pPr lvl="0">
              <a:lnSpc>
                <a:spcPct val="160000"/>
              </a:lnSpc>
              <a:spcBef>
                <a:spcPts val="0"/>
              </a:spcBef>
            </a:pPr>
            <a:r>
              <a:rPr lang="tr-TR" dirty="0">
                <a:solidFill>
                  <a:schemeClr val="tx1"/>
                </a:solidFill>
              </a:rPr>
              <a:t>Vücut veya bacakların yön ve pozisyon değiştirme sürati,</a:t>
            </a:r>
          </a:p>
          <a:p>
            <a:pPr lvl="0">
              <a:lnSpc>
                <a:spcPct val="160000"/>
              </a:lnSpc>
              <a:spcBef>
                <a:spcPts val="0"/>
              </a:spcBef>
            </a:pPr>
            <a:r>
              <a:rPr lang="tr-TR" dirty="0">
                <a:solidFill>
                  <a:schemeClr val="tx1"/>
                </a:solidFill>
              </a:rPr>
              <a:t>Esneklik,</a:t>
            </a:r>
          </a:p>
          <a:p>
            <a:pPr lvl="0">
              <a:lnSpc>
                <a:spcPct val="160000"/>
              </a:lnSpc>
              <a:spcBef>
                <a:spcPts val="0"/>
              </a:spcBef>
            </a:pPr>
            <a:r>
              <a:rPr lang="tr-TR" dirty="0">
                <a:solidFill>
                  <a:schemeClr val="tx1"/>
                </a:solidFill>
              </a:rPr>
              <a:t>Koordinasyon.</a:t>
            </a:r>
          </a:p>
          <a:p>
            <a:endParaRPr lang="tr-TR" dirty="0"/>
          </a:p>
        </p:txBody>
      </p:sp>
    </p:spTree>
    <p:extLst>
      <p:ext uri="{BB962C8B-B14F-4D97-AF65-F5344CB8AC3E}">
        <p14:creationId xmlns:p14="http://schemas.microsoft.com/office/powerpoint/2010/main" val="23840327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304</TotalTime>
  <Words>4182</Words>
  <Application>Microsoft Office PowerPoint</Application>
  <PresentationFormat>Ekran Gösterisi (4:3)</PresentationFormat>
  <Paragraphs>361</Paragraphs>
  <Slides>73</Slides>
  <Notes>0</Notes>
  <HiddenSlides>0</HiddenSlides>
  <MMClips>0</MMClips>
  <ScaleCrop>false</ScaleCrop>
  <HeadingPairs>
    <vt:vector size="4" baseType="variant">
      <vt:variant>
        <vt:lpstr>Tema</vt:lpstr>
      </vt:variant>
      <vt:variant>
        <vt:i4>1</vt:i4>
      </vt:variant>
      <vt:variant>
        <vt:lpstr>Slayt Başlıkları</vt:lpstr>
      </vt:variant>
      <vt:variant>
        <vt:i4>73</vt:i4>
      </vt:variant>
    </vt:vector>
  </HeadingPairs>
  <TitlesOfParts>
    <vt:vector size="74" baseType="lpstr">
      <vt:lpstr>Dalga Biçimi</vt:lpstr>
      <vt:lpstr>ÇEVİKLİK  Prof. Dr.  Mehmet GÜNAY GAZİ ÜNİVERSİTESİ </vt:lpstr>
      <vt:lpstr>Sürat</vt:lpstr>
      <vt:lpstr>    ÇABUKLUK  </vt:lpstr>
      <vt:lpstr>   ÇABUKLUK  </vt:lpstr>
      <vt:lpstr>   Çabukluk</vt:lpstr>
      <vt:lpstr>Reaksiyon zamanı</vt:lpstr>
      <vt:lpstr>Çeviklik (agility)</vt:lpstr>
      <vt:lpstr>  Çeviklik</vt:lpstr>
      <vt:lpstr>   Çeviklik</vt:lpstr>
      <vt:lpstr>  Çeviklik ve Genetik </vt:lpstr>
      <vt:lpstr>  Çeviklik </vt:lpstr>
      <vt:lpstr>Çevikliği Geliştirmenin   Anahtarı</vt:lpstr>
      <vt:lpstr> ÇEVİKLİK ANTRENMANLARI BU FAYDALARI     NASIL SAĞLAR? </vt:lpstr>
      <vt:lpstr>ÇEVİKLİK ANTRENMANLARI BU FAYDALARI      NASIL SAĞLAR?</vt:lpstr>
      <vt:lpstr>   Çeviklik Bileşenleri</vt:lpstr>
      <vt:lpstr> Çeviklik </vt:lpstr>
      <vt:lpstr>PowerPoint Sunusu</vt:lpstr>
      <vt:lpstr>Çeviklik</vt:lpstr>
      <vt:lpstr> Niçin ve Nasıl  Yapılır ?</vt:lpstr>
      <vt:lpstr>Niçin ve Nasıl  Yapılır ?</vt:lpstr>
      <vt:lpstr> Niçin ve Nasıl  Yapılır ?</vt:lpstr>
      <vt:lpstr>Faydaları</vt:lpstr>
      <vt:lpstr> ÇEVİKLİK ANTRENMANLARININ       OLUŞTURULMASI </vt:lpstr>
      <vt:lpstr>  </vt:lpstr>
      <vt:lpstr>PowerPoint Sunusu</vt:lpstr>
      <vt:lpstr>PowerPoint Sunusu</vt:lpstr>
      <vt:lpstr>Antrenman İçin Öneriler</vt:lpstr>
      <vt:lpstr> Antrenman İçin Öneriler</vt:lpstr>
      <vt:lpstr>   Antrenman İçin Öneriler</vt:lpstr>
      <vt:lpstr>  Antrenman faktörleri</vt:lpstr>
      <vt:lpstr>  Antrenman faktörleri</vt:lpstr>
      <vt:lpstr>PowerPoint Sunusu</vt:lpstr>
      <vt:lpstr>PowerPoint Sunusu</vt:lpstr>
      <vt:lpstr>PowerPoint Sunusu</vt:lpstr>
      <vt:lpstr>   Periyodizasyon </vt:lpstr>
      <vt:lpstr>  Periyodizasyon </vt:lpstr>
      <vt:lpstr>  Örnek</vt:lpstr>
      <vt:lpstr>Çeviklik Antrenmanı Yöntemleri </vt:lpstr>
      <vt:lpstr>Yön Değiştirme Tekniğine Yönelik Alıştırmalar</vt:lpstr>
      <vt:lpstr>Kapalı Beceri     Alıştırmaları</vt:lpstr>
      <vt:lpstr>    Çabukluk Alıştırmaları  </vt:lpstr>
      <vt:lpstr>Reaktif Çalışmalar</vt:lpstr>
      <vt:lpstr> Algılama ve karar verme</vt:lpstr>
      <vt:lpstr> Sporcuları Gruplama </vt:lpstr>
      <vt:lpstr>Çeviklik Antrenmanının Zorluk Dereceleri </vt:lpstr>
      <vt:lpstr> Sporcuları Gruplama </vt:lpstr>
      <vt:lpstr>  Antrenman ilkeleri</vt:lpstr>
      <vt:lpstr>     Antrenman ilkeleri</vt:lpstr>
      <vt:lpstr>Deneyim  seviyesine göre Antrenman volümü </vt:lpstr>
      <vt:lpstr>Seans Başına Önerilen Adım Frekansı</vt:lpstr>
      <vt:lpstr>Çalışma Prensipleri</vt:lpstr>
      <vt:lpstr>PowerPoint Sunusu</vt:lpstr>
      <vt:lpstr>Güvenlik önlemleri</vt:lpstr>
      <vt:lpstr>Güvenlik önlemleri</vt:lpstr>
      <vt:lpstr>Güvenlik önlemleri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ÇEVİKLİK  Prof. Dr.  Mehmet GÜNAY GAZİ ÜNİVERSİTESİ </dc:title>
  <dc:creator>Prof.Dr.Mehmet Günay</dc:creator>
  <cp:lastModifiedBy>user</cp:lastModifiedBy>
  <cp:revision>32</cp:revision>
  <dcterms:created xsi:type="dcterms:W3CDTF">2015-12-14T06:31:18Z</dcterms:created>
  <dcterms:modified xsi:type="dcterms:W3CDTF">2015-12-14T12:17:40Z</dcterms:modified>
</cp:coreProperties>
</file>